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8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48"/>
  </p:normalViewPr>
  <p:slideViewPr>
    <p:cSldViewPr snapToGrid="0" snapToObjects="1">
      <p:cViewPr varScale="1">
        <p:scale>
          <a:sx n="77" d="100"/>
          <a:sy n="77" d="100"/>
        </p:scale>
        <p:origin x="14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97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  <p:sldLayoutId id="2147484783" r:id="rId2"/>
    <p:sldLayoutId id="2147484784" r:id="rId3"/>
    <p:sldLayoutId id="2147484785" r:id="rId4"/>
    <p:sldLayoutId id="2147484786" r:id="rId5"/>
    <p:sldLayoutId id="2147484787" r:id="rId6"/>
    <p:sldLayoutId id="2147484788" r:id="rId7"/>
    <p:sldLayoutId id="2147484789" r:id="rId8"/>
    <p:sldLayoutId id="2147484790" r:id="rId9"/>
    <p:sldLayoutId id="2147484791" r:id="rId10"/>
    <p:sldLayoutId id="214748479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rcRect/>
          <a:stretch>
            <a:fillRect b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5799" y="5031575"/>
            <a:ext cx="7772400" cy="1463040"/>
          </a:xfrm>
        </p:spPr>
        <p:txBody>
          <a:bodyPr/>
          <a:lstStyle/>
          <a:p>
            <a:pPr algn="ctr"/>
            <a:r>
              <a:rPr lang="en-US" dirty="0" smtClean="0">
                <a:latin typeface="Trebuchet MS" charset="0"/>
                <a:ea typeface="Trebuchet MS" charset="0"/>
                <a:cs typeface="Trebuchet MS" charset="0"/>
              </a:rPr>
              <a:t>STAROSLOVĚNŠTINA</a:t>
            </a: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52562" y="5537835"/>
            <a:ext cx="8153400" cy="1463040"/>
          </a:xfrm>
        </p:spPr>
        <p:txBody>
          <a:bodyPr>
            <a:normAutofit/>
          </a:bodyPr>
          <a:lstStyle/>
          <a:p>
            <a:pPr algn="ctr"/>
            <a:r>
              <a:rPr lang="cs-CZ" sz="2800" i="1" cap="none" dirty="0" smtClean="0">
                <a:latin typeface="Trebuchet MS" charset="0"/>
                <a:ea typeface="Trebuchet MS" charset="0"/>
                <a:cs typeface="Trebuchet MS" charset="0"/>
              </a:rPr>
              <a:t>první spisovný slovanský jazyk</a:t>
            </a:r>
            <a:endParaRPr lang="cs-CZ" sz="2800" i="1" cap="none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91725" y="6090761"/>
            <a:ext cx="22002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charset="0"/>
                <a:ea typeface="Tahoma" charset="0"/>
                <a:cs typeface="Tahoma" charset="0"/>
              </a:rPr>
              <a:t>Kvačová Petra</a:t>
            </a:r>
          </a:p>
          <a:p>
            <a:r>
              <a:rPr lang="en-US" sz="2000" dirty="0" smtClean="0">
                <a:latin typeface="Trebuchet MS" charset="0"/>
                <a:ea typeface="Trebuchet MS" charset="0"/>
                <a:cs typeface="Trebuchet MS" charset="0"/>
              </a:rPr>
              <a:t>RJ1058/Kombi02</a:t>
            </a:r>
          </a:p>
          <a:p>
            <a:endParaRPr lang="en-US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  <a:ea typeface="Tahoma" charset="0"/>
                <a:cs typeface="Tahoma" charset="0"/>
              </a:rPr>
              <a:t>SÁZAVSKÝ KLÁŠTER</a:t>
            </a:r>
            <a:endParaRPr lang="en-US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4" y="2286000"/>
            <a:ext cx="5670428" cy="3778934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92" y="2286000"/>
            <a:ext cx="5038580" cy="3778934"/>
          </a:xfrm>
        </p:spPr>
      </p:pic>
      <p:sp>
        <p:nvSpPr>
          <p:cNvPr id="7" name="TextBox 6"/>
          <p:cNvSpPr txBox="1"/>
          <p:nvPr/>
        </p:nvSpPr>
        <p:spPr>
          <a:xfrm>
            <a:off x="762884" y="6192982"/>
            <a:ext cx="1104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v 11. </a:t>
            </a:r>
            <a:r>
              <a:rPr lang="en-US" sz="2000" dirty="0" err="1" smtClean="0">
                <a:latin typeface="Tahoma" charset="0"/>
                <a:ea typeface="Tahoma" charset="0"/>
                <a:cs typeface="Tahoma" charset="0"/>
              </a:rPr>
              <a:t>stol</a:t>
            </a: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. </a:t>
            </a:r>
            <a:r>
              <a:rPr lang="en-US" sz="2000" dirty="0" err="1" smtClean="0">
                <a:latin typeface="Tahoma" charset="0"/>
                <a:ea typeface="Tahoma" charset="0"/>
                <a:cs typeface="Tahoma" charset="0"/>
              </a:rPr>
              <a:t>středisko</a:t>
            </a: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dirty="0" err="1" smtClean="0">
                <a:latin typeface="Tahoma" charset="0"/>
                <a:ea typeface="Tahoma" charset="0"/>
                <a:cs typeface="Tahoma" charset="0"/>
              </a:rPr>
              <a:t>staroslověnského</a:t>
            </a: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dirty="0" err="1" smtClean="0">
                <a:latin typeface="Tahoma" charset="0"/>
                <a:ea typeface="Tahoma" charset="0"/>
                <a:cs typeface="Tahoma" charset="0"/>
              </a:rPr>
              <a:t>písemnictví</a:t>
            </a: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 a </a:t>
            </a:r>
            <a:r>
              <a:rPr lang="en-US" sz="2000" dirty="0" err="1" smtClean="0">
                <a:latin typeface="Tahoma" charset="0"/>
                <a:ea typeface="Tahoma" charset="0"/>
                <a:cs typeface="Tahoma" charset="0"/>
              </a:rPr>
              <a:t>liturgie</a:t>
            </a: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 </a:t>
            </a:r>
            <a:endParaRPr lang="en-US" sz="20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ahoma" charset="0"/>
                <a:ea typeface="Tahoma" charset="0"/>
                <a:cs typeface="Tahoma" charset="0"/>
              </a:rPr>
              <a:t>zdroje</a:t>
            </a:r>
            <a:endParaRPr lang="en-US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727" y="2084832"/>
            <a:ext cx="113745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Tahoma" charset="0"/>
                <a:ea typeface="Tahoma" charset="0"/>
                <a:cs typeface="Tahoma" charset="0"/>
              </a:rPr>
              <a:t>HiDe</a:t>
            </a:r>
            <a:r>
              <a:rPr lang="en-US" sz="2000" dirty="0">
                <a:latin typeface="Tahoma" charset="0"/>
                <a:ea typeface="Tahoma" charset="0"/>
                <a:cs typeface="Tahoma" charset="0"/>
              </a:rPr>
              <a:t>. </a:t>
            </a:r>
            <a:r>
              <a:rPr lang="en-US" sz="2000" dirty="0" err="1" smtClean="0">
                <a:latin typeface="Tahoma" charset="0"/>
                <a:ea typeface="Tahoma" charset="0"/>
                <a:cs typeface="Tahoma" charset="0"/>
              </a:rPr>
              <a:t>Události</a:t>
            </a: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dirty="0" err="1">
                <a:latin typeface="Tahoma" charset="0"/>
                <a:ea typeface="Tahoma" charset="0"/>
                <a:cs typeface="Tahoma" charset="0"/>
              </a:rPr>
              <a:t>Historie</a:t>
            </a: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.</a:t>
            </a:r>
            <a:r>
              <a:rPr lang="en-US" sz="2000" dirty="0">
                <a:latin typeface="Tahoma" charset="0"/>
                <a:ea typeface="Tahoma" charset="0"/>
                <a:cs typeface="Tahoma" charset="0"/>
              </a:rPr>
              <a:t> </a:t>
            </a:r>
            <a:r>
              <a:rPr lang="en-US" sz="2000" i="1" dirty="0" err="1">
                <a:latin typeface="Tahoma" charset="0"/>
                <a:ea typeface="Tahoma" charset="0"/>
                <a:cs typeface="Tahoma" charset="0"/>
              </a:rPr>
              <a:t>Cyrilice</a:t>
            </a:r>
            <a:r>
              <a:rPr lang="en-US" sz="2000" i="1" dirty="0">
                <a:latin typeface="Tahoma" charset="0"/>
                <a:ea typeface="Tahoma" charset="0"/>
                <a:cs typeface="Tahoma" charset="0"/>
              </a:rPr>
              <a:t> a </a:t>
            </a:r>
            <a:r>
              <a:rPr lang="en-US" sz="2000" i="1" dirty="0" err="1">
                <a:latin typeface="Tahoma" charset="0"/>
                <a:ea typeface="Tahoma" charset="0"/>
                <a:cs typeface="Tahoma" charset="0"/>
              </a:rPr>
              <a:t>Hlaholice</a:t>
            </a:r>
            <a:r>
              <a:rPr lang="en-US" sz="2000" i="1" dirty="0">
                <a:latin typeface="Tahoma" charset="0"/>
                <a:ea typeface="Tahoma" charset="0"/>
                <a:cs typeface="Tahoma" charset="0"/>
              </a:rPr>
              <a:t> | </a:t>
            </a:r>
            <a:r>
              <a:rPr lang="en-US" sz="2000" i="1" dirty="0" err="1">
                <a:latin typeface="Tahoma" charset="0"/>
                <a:ea typeface="Tahoma" charset="0"/>
                <a:cs typeface="Tahoma" charset="0"/>
              </a:rPr>
              <a:t>Události</a:t>
            </a:r>
            <a:r>
              <a:rPr lang="en-US" sz="2000" i="1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i="1" dirty="0" err="1" smtClean="0">
                <a:latin typeface="Tahoma" charset="0"/>
                <a:ea typeface="Tahoma" charset="0"/>
                <a:cs typeface="Tahoma" charset="0"/>
              </a:rPr>
              <a:t>Historie</a:t>
            </a:r>
            <a:r>
              <a:rPr lang="en-US" sz="2000" i="1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[online].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Tahoma" charset="0"/>
                <a:ea typeface="Tahoma" charset="0"/>
                <a:cs typeface="Tahoma" charset="0"/>
              </a:rPr>
              <a:t>Dostupné</a:t>
            </a: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 z: </a:t>
            </a:r>
            <a:r>
              <a:rPr lang="en-US" sz="2000" dirty="0" err="1" smtClean="0">
                <a:latin typeface="Tahoma" charset="0"/>
                <a:ea typeface="Tahoma" charset="0"/>
                <a:cs typeface="Tahoma" charset="0"/>
              </a:rPr>
              <a:t>udalosti-historie.comehere.cz</a:t>
            </a: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/</a:t>
            </a:r>
            <a:r>
              <a:rPr lang="en-US" sz="2000" dirty="0" err="1" smtClean="0">
                <a:latin typeface="Tahoma" charset="0"/>
                <a:ea typeface="Tahoma" charset="0"/>
                <a:cs typeface="Tahoma" charset="0"/>
              </a:rPr>
              <a:t>index.php?article</a:t>
            </a: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=16.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VEČERKA</a:t>
            </a:r>
            <a:r>
              <a:rPr lang="en-US" sz="2000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000" dirty="0" err="1">
                <a:latin typeface="Tahoma" charset="0"/>
                <a:ea typeface="Tahoma" charset="0"/>
                <a:cs typeface="Tahoma" charset="0"/>
              </a:rPr>
              <a:t>Radoslav</a:t>
            </a:r>
            <a:r>
              <a:rPr lang="en-US" sz="2000" dirty="0">
                <a:latin typeface="Tahoma" charset="0"/>
                <a:ea typeface="Tahoma" charset="0"/>
                <a:cs typeface="Tahoma" charset="0"/>
              </a:rPr>
              <a:t>. </a:t>
            </a:r>
            <a:r>
              <a:rPr lang="en-US" sz="2000" dirty="0" err="1">
                <a:latin typeface="Tahoma" charset="0"/>
                <a:ea typeface="Tahoma" charset="0"/>
                <a:cs typeface="Tahoma" charset="0"/>
              </a:rPr>
              <a:t>Slovanske</a:t>
            </a:r>
            <a:r>
              <a:rPr lang="en-US" sz="2000" dirty="0">
                <a:latin typeface="Tahoma" charset="0"/>
                <a:ea typeface="Tahoma" charset="0"/>
                <a:cs typeface="Tahoma" charset="0"/>
              </a:rPr>
              <a:t>́ </a:t>
            </a:r>
            <a:r>
              <a:rPr lang="en-US" sz="2000" dirty="0" err="1">
                <a:latin typeface="Tahoma" charset="0"/>
                <a:ea typeface="Tahoma" charset="0"/>
                <a:cs typeface="Tahoma" charset="0"/>
              </a:rPr>
              <a:t>počátky</a:t>
            </a:r>
            <a:r>
              <a:rPr lang="en-US" sz="20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dirty="0" err="1">
                <a:latin typeface="Tahoma" charset="0"/>
                <a:ea typeface="Tahoma" charset="0"/>
                <a:cs typeface="Tahoma" charset="0"/>
              </a:rPr>
              <a:t>č</a:t>
            </a:r>
            <a:r>
              <a:rPr lang="en-US" sz="2000" dirty="0" err="1" smtClean="0">
                <a:latin typeface="Tahoma" charset="0"/>
                <a:ea typeface="Tahoma" charset="0"/>
                <a:cs typeface="Tahoma" charset="0"/>
              </a:rPr>
              <a:t>eske</a:t>
            </a: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́ </a:t>
            </a:r>
            <a:r>
              <a:rPr lang="en-US" sz="2000" dirty="0" err="1" smtClean="0">
                <a:latin typeface="Tahoma" charset="0"/>
                <a:ea typeface="Tahoma" charset="0"/>
                <a:cs typeface="Tahoma" charset="0"/>
              </a:rPr>
              <a:t>knižní</a:t>
            </a: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dirty="0" err="1" smtClean="0">
                <a:latin typeface="Tahoma" charset="0"/>
                <a:ea typeface="Tahoma" charset="0"/>
                <a:cs typeface="Tahoma" charset="0"/>
              </a:rPr>
              <a:t>vzdělanosti</a:t>
            </a: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. </a:t>
            </a:r>
            <a:r>
              <a:rPr lang="en-US" sz="2000" dirty="0">
                <a:latin typeface="Tahoma" charset="0"/>
                <a:ea typeface="Tahoma" charset="0"/>
                <a:cs typeface="Tahoma" charset="0"/>
              </a:rPr>
              <a:t>Praha: SPN, 1963</a:t>
            </a: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 </a:t>
            </a:r>
            <a:endParaRPr lang="en-US" sz="2000" dirty="0"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VEČERKA</a:t>
            </a:r>
            <a:r>
              <a:rPr lang="en-US" sz="2000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000" dirty="0" err="1">
                <a:latin typeface="Tahoma" charset="0"/>
                <a:ea typeface="Tahoma" charset="0"/>
                <a:cs typeface="Tahoma" charset="0"/>
              </a:rPr>
              <a:t>Radoslav</a:t>
            </a:r>
            <a:r>
              <a:rPr lang="en-US" sz="2000" dirty="0">
                <a:latin typeface="Tahoma" charset="0"/>
                <a:ea typeface="Tahoma" charset="0"/>
                <a:cs typeface="Tahoma" charset="0"/>
              </a:rPr>
              <a:t>. </a:t>
            </a:r>
            <a:r>
              <a:rPr lang="en-US" sz="2000" dirty="0" err="1">
                <a:latin typeface="Tahoma" charset="0"/>
                <a:ea typeface="Tahoma" charset="0"/>
                <a:cs typeface="Tahoma" charset="0"/>
              </a:rPr>
              <a:t>Základy</a:t>
            </a:r>
            <a:r>
              <a:rPr lang="en-US" sz="20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000" dirty="0" err="1">
                <a:latin typeface="Tahoma" charset="0"/>
                <a:ea typeface="Tahoma" charset="0"/>
                <a:cs typeface="Tahoma" charset="0"/>
              </a:rPr>
              <a:t>slovanske</a:t>
            </a:r>
            <a:r>
              <a:rPr lang="en-US" sz="2000" dirty="0">
                <a:latin typeface="Tahoma" charset="0"/>
                <a:ea typeface="Tahoma" charset="0"/>
                <a:cs typeface="Tahoma" charset="0"/>
              </a:rPr>
              <a:t>́ </a:t>
            </a:r>
            <a:r>
              <a:rPr lang="en-US" sz="2000" dirty="0" err="1">
                <a:latin typeface="Tahoma" charset="0"/>
                <a:ea typeface="Tahoma" charset="0"/>
                <a:cs typeface="Tahoma" charset="0"/>
              </a:rPr>
              <a:t>filologie</a:t>
            </a:r>
            <a:r>
              <a:rPr lang="en-US" sz="2000" dirty="0">
                <a:latin typeface="Tahoma" charset="0"/>
                <a:ea typeface="Tahoma" charset="0"/>
                <a:cs typeface="Tahoma" charset="0"/>
              </a:rPr>
              <a:t> a </a:t>
            </a:r>
            <a:r>
              <a:rPr lang="en-US" sz="2000" dirty="0" err="1" smtClean="0">
                <a:latin typeface="Tahoma" charset="0"/>
                <a:ea typeface="Tahoma" charset="0"/>
                <a:cs typeface="Tahoma" charset="0"/>
              </a:rPr>
              <a:t>staroslověnštiny</a:t>
            </a:r>
            <a:r>
              <a:rPr lang="en-US" sz="2000" dirty="0" smtClean="0">
                <a:latin typeface="Tahoma" charset="0"/>
                <a:ea typeface="Tahoma" charset="0"/>
                <a:cs typeface="Tahoma" charset="0"/>
              </a:rPr>
              <a:t>. </a:t>
            </a:r>
            <a:r>
              <a:rPr lang="en-US" sz="2000" dirty="0">
                <a:latin typeface="Tahoma" charset="0"/>
                <a:ea typeface="Tahoma" charset="0"/>
                <a:cs typeface="Tahoma" charset="0"/>
              </a:rPr>
              <a:t>Brno: FF MU, 2002. </a:t>
            </a:r>
          </a:p>
          <a:p>
            <a:endParaRPr lang="en-US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charset="0"/>
                <a:ea typeface="Trebuchet MS" charset="0"/>
                <a:cs typeface="Trebuchet MS" charset="0"/>
              </a:rPr>
              <a:t>KULTURNĚHISTORICKÝ</a:t>
            </a:r>
            <a:r>
              <a:rPr lang="en-US" dirty="0" smtClean="0"/>
              <a:t> </a:t>
            </a:r>
            <a:r>
              <a:rPr lang="en-US" dirty="0" smtClean="0">
                <a:latin typeface="Trebuchet MS" charset="0"/>
                <a:ea typeface="Trebuchet MS" charset="0"/>
                <a:cs typeface="Trebuchet MS" charset="0"/>
              </a:rPr>
              <a:t>ÚVOD</a:t>
            </a:r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10156490" cy="4364182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charset="0"/>
              <a:buChar char="•"/>
            </a:pPr>
            <a:r>
              <a:rPr lang="cs-CZ" sz="2400" dirty="0" smtClean="0">
                <a:latin typeface="Tahoma" charset="0"/>
                <a:ea typeface="Tahoma" charset="0"/>
                <a:cs typeface="Tahoma" charset="0"/>
              </a:rPr>
              <a:t>  nejstarší slovanský spisovný jazyk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charset="0"/>
              <a:buChar char="•"/>
            </a:pPr>
            <a:r>
              <a:rPr lang="cs-CZ" sz="2400" dirty="0" smtClean="0">
                <a:latin typeface="Tahoma" charset="0"/>
                <a:ea typeface="Tahoma" charset="0"/>
                <a:cs typeface="Tahoma" charset="0"/>
              </a:rPr>
              <a:t>  třetí velký mezinárodní jazyk v dějinách evropské středověké vzdělanosti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None/>
            </a:pPr>
            <a:r>
              <a:rPr lang="cs-CZ" sz="2000" dirty="0"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cs-CZ" sz="2000" dirty="0" smtClean="0">
                <a:latin typeface="Tahoma" charset="0"/>
                <a:ea typeface="Tahoma" charset="0"/>
                <a:cs typeface="Tahoma" charset="0"/>
              </a:rPr>
              <a:t>vedle latiny a řečtiny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charset="0"/>
              <a:buChar char="•"/>
            </a:pPr>
            <a:r>
              <a:rPr lang="cs-CZ" sz="2400" dirty="0" smtClean="0">
                <a:latin typeface="Tahoma" charset="0"/>
                <a:ea typeface="Tahoma" charset="0"/>
                <a:cs typeface="Tahoma" charset="0"/>
              </a:rPr>
              <a:t>  vytvořen pro potřeby křesťanského náboženství </a:t>
            </a:r>
          </a:p>
          <a:p>
            <a:pPr marL="0" lvl="4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cs-CZ" sz="2400" dirty="0"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cs-CZ" sz="2000" b="1" dirty="0" smtClean="0">
                <a:latin typeface="Tahoma" charset="0"/>
                <a:ea typeface="Tahoma" charset="0"/>
                <a:cs typeface="Tahoma" charset="0"/>
              </a:rPr>
              <a:t>kníže </a:t>
            </a:r>
            <a:r>
              <a:rPr lang="cs-CZ" sz="2000" b="1" dirty="0">
                <a:latin typeface="Tahoma" charset="0"/>
                <a:ea typeface="Tahoma" charset="0"/>
                <a:cs typeface="Tahoma" charset="0"/>
              </a:rPr>
              <a:t>Rastislav </a:t>
            </a:r>
            <a:r>
              <a:rPr lang="cs-CZ" sz="2000" dirty="0">
                <a:latin typeface="Tahoma" charset="0"/>
                <a:ea typeface="Tahoma" charset="0"/>
                <a:cs typeface="Tahoma" charset="0"/>
              </a:rPr>
              <a:t>se ve snaze o prohloubení křesťanské víry na </a:t>
            </a:r>
            <a:r>
              <a:rPr lang="cs-CZ" sz="2000" b="1" dirty="0">
                <a:latin typeface="Tahoma" charset="0"/>
                <a:ea typeface="Tahoma" charset="0"/>
                <a:cs typeface="Tahoma" charset="0"/>
              </a:rPr>
              <a:t>Velké </a:t>
            </a:r>
            <a:r>
              <a:rPr lang="cs-CZ" sz="2000" b="1" dirty="0" smtClean="0">
                <a:latin typeface="Tahoma" charset="0"/>
                <a:ea typeface="Tahoma" charset="0"/>
                <a:cs typeface="Tahoma" charset="0"/>
              </a:rPr>
              <a:t>	Moravě </a:t>
            </a:r>
            <a:r>
              <a:rPr lang="cs-CZ" sz="2000" dirty="0" smtClean="0">
                <a:latin typeface="Tahoma" charset="0"/>
                <a:ea typeface="Tahoma" charset="0"/>
                <a:cs typeface="Tahoma" charset="0"/>
              </a:rPr>
              <a:t>obrací </a:t>
            </a:r>
            <a:r>
              <a:rPr lang="cs-CZ" sz="2000" dirty="0">
                <a:latin typeface="Tahoma" charset="0"/>
                <a:ea typeface="Tahoma" charset="0"/>
                <a:cs typeface="Tahoma" charset="0"/>
              </a:rPr>
              <a:t>na byzantského císaře Michala III., který na Moravu vysílá </a:t>
            </a:r>
            <a:r>
              <a:rPr lang="cs-CZ" sz="2000" dirty="0" smtClean="0">
                <a:latin typeface="Tahoma" charset="0"/>
                <a:ea typeface="Tahoma" charset="0"/>
                <a:cs typeface="Tahoma" charset="0"/>
              </a:rPr>
              <a:t>	misii vedenou </a:t>
            </a:r>
            <a:r>
              <a:rPr lang="cs-CZ" sz="2000" dirty="0">
                <a:latin typeface="Tahoma" charset="0"/>
                <a:ea typeface="Tahoma" charset="0"/>
                <a:cs typeface="Tahoma" charset="0"/>
              </a:rPr>
              <a:t>byzantskými </a:t>
            </a:r>
            <a:r>
              <a:rPr lang="cs-CZ" sz="2000" dirty="0" smtClean="0">
                <a:latin typeface="Tahoma" charset="0"/>
                <a:ea typeface="Tahoma" charset="0"/>
                <a:cs typeface="Tahoma" charset="0"/>
              </a:rPr>
              <a:t>učenci </a:t>
            </a:r>
            <a:r>
              <a:rPr lang="cs-CZ" sz="2000" b="1" dirty="0" smtClean="0">
                <a:latin typeface="Tahoma" charset="0"/>
                <a:ea typeface="Tahoma" charset="0"/>
                <a:cs typeface="Tahoma" charset="0"/>
              </a:rPr>
              <a:t>Konstantinem</a:t>
            </a:r>
            <a:r>
              <a:rPr lang="cs-CZ" sz="2000" dirty="0" smtClean="0">
                <a:latin typeface="Tahoma" charset="0"/>
                <a:ea typeface="Tahoma" charset="0"/>
                <a:cs typeface="Tahoma" charset="0"/>
              </a:rPr>
              <a:t> a </a:t>
            </a:r>
            <a:r>
              <a:rPr lang="cs-CZ" sz="2000" b="1" dirty="0" smtClean="0">
                <a:latin typeface="Tahoma" charset="0"/>
                <a:ea typeface="Tahoma" charset="0"/>
                <a:cs typeface="Tahoma" charset="0"/>
              </a:rPr>
              <a:t>Metodějem </a:t>
            </a:r>
            <a:r>
              <a:rPr lang="cs-CZ" sz="2000" dirty="0" smtClean="0">
                <a:latin typeface="Tahoma" charset="0"/>
                <a:ea typeface="Tahoma" charset="0"/>
                <a:cs typeface="Tahoma" charset="0"/>
              </a:rPr>
              <a:t>(r. </a:t>
            </a:r>
            <a:r>
              <a:rPr lang="cs-CZ" sz="2000" b="1" dirty="0" smtClean="0">
                <a:latin typeface="Tahoma" charset="0"/>
                <a:ea typeface="Tahoma" charset="0"/>
                <a:cs typeface="Tahoma" charset="0"/>
              </a:rPr>
              <a:t>863</a:t>
            </a:r>
            <a:r>
              <a:rPr lang="cs-CZ" sz="2000" dirty="0" smtClean="0">
                <a:latin typeface="Tahoma" charset="0"/>
                <a:ea typeface="Tahoma" charset="0"/>
                <a:cs typeface="Tahoma" charset="0"/>
              </a:rPr>
              <a:t>)</a:t>
            </a:r>
          </a:p>
          <a:p>
            <a:pPr marL="0" lvl="4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cs-CZ" sz="2400" dirty="0" smtClean="0">
              <a:latin typeface="Tahoma" charset="0"/>
              <a:ea typeface="Tahoma" charset="0"/>
              <a:cs typeface="Tahoma" charset="0"/>
            </a:endParaRPr>
          </a:p>
          <a:p>
            <a:pPr marL="342900" lvl="4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cs-CZ" sz="2400" dirty="0" smtClean="0">
                <a:latin typeface="Tahoma" charset="0"/>
                <a:ea typeface="Tahoma" charset="0"/>
                <a:cs typeface="Tahoma" charset="0"/>
              </a:rPr>
              <a:t>užívání staroslověnštiny pomohlo Slovanům urychlit </a:t>
            </a:r>
            <a:r>
              <a:rPr lang="cs-CZ" sz="2400" b="1" dirty="0" smtClean="0">
                <a:latin typeface="Tahoma" charset="0"/>
                <a:ea typeface="Tahoma" charset="0"/>
                <a:cs typeface="Tahoma" charset="0"/>
              </a:rPr>
              <a:t>přijetí a rozšíření křesťanství</a:t>
            </a:r>
            <a:r>
              <a:rPr lang="cs-CZ" sz="2400" dirty="0" smtClean="0">
                <a:latin typeface="Tahoma" charset="0"/>
                <a:ea typeface="Tahoma" charset="0"/>
                <a:cs typeface="Tahoma" charset="0"/>
              </a:rPr>
              <a:t>, zpřístupnit </a:t>
            </a:r>
            <a:r>
              <a:rPr lang="cs-CZ" sz="2400" b="1" dirty="0" smtClean="0">
                <a:latin typeface="Tahoma" charset="0"/>
                <a:ea typeface="Tahoma" charset="0"/>
                <a:cs typeface="Tahoma" charset="0"/>
              </a:rPr>
              <a:t>byzantskou kulturu</a:t>
            </a:r>
            <a:r>
              <a:rPr lang="cs-CZ" sz="2400" dirty="0" smtClean="0">
                <a:latin typeface="Tahoma" charset="0"/>
                <a:ea typeface="Tahoma" charset="0"/>
                <a:cs typeface="Tahoma" charset="0"/>
              </a:rPr>
              <a:t> a dalo jim možnost </a:t>
            </a:r>
            <a:r>
              <a:rPr lang="cs-CZ" sz="2400" b="1" dirty="0" smtClean="0">
                <a:latin typeface="Tahoma" charset="0"/>
                <a:ea typeface="Tahoma" charset="0"/>
                <a:cs typeface="Tahoma" charset="0"/>
              </a:rPr>
              <a:t>tvořit vlastní písemnictví</a:t>
            </a:r>
          </a:p>
          <a:p>
            <a:pPr marL="342900" lvl="4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endParaRPr lang="cs-CZ" sz="2400" dirty="0">
              <a:latin typeface="Tahoma" charset="0"/>
              <a:ea typeface="Tahoma" charset="0"/>
              <a:cs typeface="Tahoma" charset="0"/>
            </a:endParaRPr>
          </a:p>
          <a:p>
            <a:pPr marL="342900" lvl="4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endParaRPr lang="cs-CZ" sz="2400" dirty="0" smtClean="0">
              <a:latin typeface="Tahoma" charset="0"/>
              <a:ea typeface="Tahoma" charset="0"/>
              <a:cs typeface="Tahoma" charset="0"/>
            </a:endParaRPr>
          </a:p>
          <a:p>
            <a:pPr marL="0" lvl="4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cs-CZ" sz="2400" dirty="0">
              <a:latin typeface="Tahoma" charset="0"/>
              <a:ea typeface="Tahoma" charset="0"/>
              <a:cs typeface="Tahoma" charset="0"/>
            </a:endParaRPr>
          </a:p>
          <a:p>
            <a:pPr marL="0" lvl="4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cs-CZ" sz="2000" dirty="0" smtClean="0">
              <a:latin typeface="Tahoma" charset="0"/>
              <a:ea typeface="Tahoma" charset="0"/>
              <a:cs typeface="Tahoma" charset="0"/>
            </a:endParaRPr>
          </a:p>
          <a:p>
            <a:pPr marL="342900" lvl="4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endParaRPr lang="cs-CZ" sz="2400" b="1" dirty="0">
              <a:latin typeface="Tahoma" charset="0"/>
              <a:ea typeface="Tahoma" charset="0"/>
              <a:cs typeface="Tahoma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cs-CZ" sz="2800" dirty="0" smtClean="0">
              <a:latin typeface="Tahoma" charset="0"/>
              <a:ea typeface="Tahoma" charset="0"/>
              <a:cs typeface="Tahoma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cs-CZ" sz="2800" dirty="0" smtClean="0">
              <a:latin typeface="Tahoma" charset="0"/>
              <a:ea typeface="Tahoma" charset="0"/>
              <a:cs typeface="Tahoma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cs-CZ" sz="28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  <a:ea typeface="Tahoma" charset="0"/>
                <a:cs typeface="Tahoma" charset="0"/>
              </a:rPr>
              <a:t>Konstantin a </a:t>
            </a:r>
            <a:r>
              <a:rPr lang="en-US" dirty="0" err="1" smtClean="0">
                <a:latin typeface="Tahoma" charset="0"/>
                <a:ea typeface="Tahoma" charset="0"/>
                <a:cs typeface="Tahoma" charset="0"/>
              </a:rPr>
              <a:t>metoděj</a:t>
            </a:r>
            <a:endParaRPr lang="en-US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24127" y="1911926"/>
            <a:ext cx="6083255" cy="439743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sz="24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cs-CZ" sz="2400" dirty="0" smtClean="0">
                <a:latin typeface="Tahoma" charset="0"/>
                <a:ea typeface="Tahoma" charset="0"/>
                <a:cs typeface="Tahoma" charset="0"/>
              </a:rPr>
              <a:t>bratři ze Soluně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cs-CZ" sz="24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cs-CZ" sz="2400" b="1" dirty="0" smtClean="0">
                <a:latin typeface="Tahoma" charset="0"/>
                <a:ea typeface="Tahoma" charset="0"/>
                <a:cs typeface="Tahoma" charset="0"/>
              </a:rPr>
              <a:t>Konstantin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cs-CZ" sz="2000" dirty="0" smtClean="0">
                <a:latin typeface="Tahoma" charset="0"/>
                <a:ea typeface="Tahoma" charset="0"/>
                <a:cs typeface="Tahoma" charset="0"/>
              </a:rPr>
              <a:t> 	</a:t>
            </a:r>
            <a:r>
              <a:rPr lang="cs-CZ" dirty="0" smtClean="0">
                <a:latin typeface="Tahoma" charset="0"/>
                <a:ea typeface="Tahoma" charset="0"/>
                <a:cs typeface="Tahoma" charset="0"/>
              </a:rPr>
              <a:t>profesor filozofie v Konstantinopoli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 smtClean="0">
                <a:latin typeface="Tahoma" charset="0"/>
                <a:ea typeface="Tahoma" charset="0"/>
                <a:cs typeface="Tahoma" charset="0"/>
              </a:rPr>
              <a:t>   	sestavil </a:t>
            </a:r>
            <a:r>
              <a:rPr lang="cs-CZ" b="1" dirty="0" smtClean="0">
                <a:latin typeface="Tahoma" charset="0"/>
                <a:ea typeface="Tahoma" charset="0"/>
                <a:cs typeface="Tahoma" charset="0"/>
              </a:rPr>
              <a:t>hlaholici</a:t>
            </a:r>
            <a:r>
              <a:rPr lang="cs-CZ" dirty="0" smtClean="0">
                <a:latin typeface="Tahoma" charset="0"/>
                <a:ea typeface="Tahoma" charset="0"/>
                <a:cs typeface="Tahoma" charset="0"/>
              </a:rPr>
              <a:t> a napsal jí </a:t>
            </a:r>
            <a:r>
              <a:rPr lang="cs-CZ" b="1" dirty="0" smtClean="0">
                <a:latin typeface="Tahoma" charset="0"/>
                <a:ea typeface="Tahoma" charset="0"/>
                <a:cs typeface="Tahoma" charset="0"/>
              </a:rPr>
              <a:t>překlad 	evangeliáře </a:t>
            </a:r>
            <a:r>
              <a:rPr lang="cs-CZ" dirty="0" smtClean="0">
                <a:latin typeface="Tahoma" charset="0"/>
                <a:ea typeface="Tahoma" charset="0"/>
                <a:cs typeface="Tahoma" charset="0"/>
              </a:rPr>
              <a:t>do slovanského jazyka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 smtClean="0">
                <a:latin typeface="Tahoma" charset="0"/>
                <a:ea typeface="Tahoma" charset="0"/>
                <a:cs typeface="Tahoma" charset="0"/>
              </a:rPr>
              <a:t>  	v Římě přijal řeholní jméno </a:t>
            </a:r>
            <a:r>
              <a:rPr lang="cs-CZ" b="1" dirty="0" smtClean="0">
                <a:latin typeface="Tahoma" charset="0"/>
                <a:ea typeface="Tahoma" charset="0"/>
                <a:cs typeface="Tahoma" charset="0"/>
              </a:rPr>
              <a:t>Cyril</a:t>
            </a:r>
            <a:r>
              <a:rPr lang="cs-CZ" dirty="0" smtClean="0"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cs-CZ" sz="24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cs-CZ" sz="2400" b="1" dirty="0" smtClean="0">
                <a:latin typeface="Tahoma" charset="0"/>
                <a:ea typeface="Tahoma" charset="0"/>
                <a:cs typeface="Tahoma" charset="0"/>
              </a:rPr>
              <a:t>Metoděj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 smtClean="0"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cs-CZ" dirty="0" smtClean="0">
                <a:latin typeface="Tahoma" charset="0"/>
                <a:ea typeface="Tahoma" charset="0"/>
                <a:cs typeface="Tahoma" charset="0"/>
              </a:rPr>
              <a:t>státník – v diplomatických službách u 	byzantského císaře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 smtClean="0">
                <a:latin typeface="Tahoma" charset="0"/>
                <a:ea typeface="Tahoma" charset="0"/>
                <a:cs typeface="Tahoma" charset="0"/>
              </a:rPr>
              <a:t>  	869 – jmenován </a:t>
            </a:r>
            <a:r>
              <a:rPr lang="cs-CZ" b="1" dirty="0" smtClean="0">
                <a:latin typeface="Tahoma" charset="0"/>
                <a:ea typeface="Tahoma" charset="0"/>
                <a:cs typeface="Tahoma" charset="0"/>
              </a:rPr>
              <a:t>arcibiskupem Velké 	Moravy a Panonie</a:t>
            </a:r>
            <a:endParaRPr lang="cs-CZ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96" y="1911926"/>
            <a:ext cx="3532604" cy="4397433"/>
          </a:xfrm>
        </p:spPr>
      </p:pic>
    </p:spTree>
    <p:extLst>
      <p:ext uri="{BB962C8B-B14F-4D97-AF65-F5344CB8AC3E}">
        <p14:creationId xmlns:p14="http://schemas.microsoft.com/office/powerpoint/2010/main" val="4572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  <a:ea typeface="Tahoma" charset="0"/>
                <a:cs typeface="Tahoma" charset="0"/>
              </a:rPr>
              <a:t>STAROSLOVĚNSKÉ PÍSMO</a:t>
            </a:r>
            <a:endParaRPr lang="en-US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0227" y="2230581"/>
            <a:ext cx="11167873" cy="4405745"/>
          </a:xfrm>
        </p:spPr>
        <p:txBody>
          <a:bodyPr>
            <a:normAutofit fontScale="85000" lnSpcReduction="10000"/>
          </a:bodyPr>
          <a:lstStyle/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cs-CZ" sz="3100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cs-CZ" sz="2800" dirty="0" smtClean="0">
                <a:latin typeface="Tahoma" charset="0"/>
                <a:ea typeface="Tahoma" charset="0"/>
                <a:cs typeface="Tahoma" charset="0"/>
              </a:rPr>
              <a:t>staroslověnské památky psány dvojím různým písmem –</a:t>
            </a:r>
            <a:r>
              <a:rPr lang="cs-CZ" sz="2800" b="1" dirty="0" smtClean="0">
                <a:latin typeface="Tahoma" charset="0"/>
                <a:ea typeface="Tahoma" charset="0"/>
                <a:cs typeface="Tahoma" charset="0"/>
              </a:rPr>
              <a:t> hlaholice </a:t>
            </a:r>
            <a:r>
              <a:rPr lang="cs-CZ" sz="2800" dirty="0" smtClean="0">
                <a:latin typeface="Tahoma" charset="0"/>
                <a:ea typeface="Tahoma" charset="0"/>
                <a:cs typeface="Tahoma" charset="0"/>
              </a:rPr>
              <a:t>a </a:t>
            </a:r>
            <a:r>
              <a:rPr lang="cs-CZ" sz="2800" b="1" dirty="0" smtClean="0">
                <a:latin typeface="Tahoma" charset="0"/>
                <a:ea typeface="Tahoma" charset="0"/>
                <a:cs typeface="Tahoma" charset="0"/>
              </a:rPr>
              <a:t>cyrilice</a:t>
            </a:r>
          </a:p>
          <a:p>
            <a:pPr marL="128016" lvl="1" indent="0">
              <a:buClr>
                <a:schemeClr val="tx1"/>
              </a:buClr>
              <a:buNone/>
            </a:pPr>
            <a:r>
              <a:rPr lang="cs-CZ" sz="3100" b="1" dirty="0" smtClean="0"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pPr marL="128016" lvl="1" indent="0">
              <a:buClr>
                <a:schemeClr val="tx1"/>
              </a:buClr>
              <a:buNone/>
            </a:pPr>
            <a:r>
              <a:rPr lang="cs-CZ" sz="2800" b="1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cs-CZ" sz="2800" b="1" dirty="0" smtClean="0">
                <a:latin typeface="Tahoma" charset="0"/>
                <a:ea typeface="Tahoma" charset="0"/>
                <a:cs typeface="Tahoma" charset="0"/>
              </a:rPr>
              <a:t>  Hlaholice</a:t>
            </a:r>
          </a:p>
          <a:p>
            <a:pPr lvl="5" algn="just"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cs-CZ" sz="2400" dirty="0" smtClean="0">
                <a:latin typeface="Tahoma" charset="0"/>
                <a:ea typeface="Tahoma" charset="0"/>
                <a:cs typeface="Tahoma" charset="0"/>
              </a:rPr>
              <a:t>jediné staroslověnské písmo velkomoravského období (863 – 885)</a:t>
            </a:r>
          </a:p>
          <a:p>
            <a:pPr lvl="5" algn="just"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cs-CZ" sz="2400" dirty="0">
                <a:latin typeface="Tahoma" charset="0"/>
                <a:ea typeface="Tahoma" charset="0"/>
                <a:cs typeface="Tahoma" charset="0"/>
              </a:rPr>
              <a:t>vytvořena </a:t>
            </a:r>
            <a:r>
              <a:rPr lang="cs-CZ" sz="2400" dirty="0" smtClean="0">
                <a:latin typeface="Tahoma" charset="0"/>
                <a:ea typeface="Tahoma" charset="0"/>
                <a:cs typeface="Tahoma" charset="0"/>
              </a:rPr>
              <a:t>Konstantinem</a:t>
            </a:r>
          </a:p>
          <a:p>
            <a:pPr lvl="5" algn="just"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cs-CZ" sz="2400" dirty="0" smtClean="0">
                <a:latin typeface="Tahoma" charset="0"/>
                <a:ea typeface="Tahoma" charset="0"/>
                <a:cs typeface="Tahoma" charset="0"/>
              </a:rPr>
              <a:t>užívána pro oficiální státní a bohoslužebné účely </a:t>
            </a:r>
          </a:p>
          <a:p>
            <a:pPr lvl="5" algn="just"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cs-CZ" sz="2400" dirty="0" smtClean="0">
                <a:latin typeface="Tahoma" charset="0"/>
                <a:ea typeface="Tahoma" charset="0"/>
                <a:cs typeface="Tahoma" charset="0"/>
              </a:rPr>
              <a:t>původně 41 znaků, některé grafémy pravděpodobně odvozeny ze středověkých znaků malé řecké abecedy; další část odvozena z písmen hebrejského a samaritánského písma</a:t>
            </a:r>
          </a:p>
          <a:p>
            <a:pPr lvl="5" algn="just"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cs-CZ" sz="2400" dirty="0" smtClean="0">
                <a:latin typeface="Tahoma" charset="0"/>
                <a:ea typeface="Tahoma" charset="0"/>
                <a:cs typeface="Tahoma" charset="0"/>
              </a:rPr>
              <a:t>na našem území přestává po existovat spolu se staroslověnským písemnictvím (na Moravě po zániku Velkomoravské říše a v Čechách po zákazu slovanské liturgie</a:t>
            </a:r>
            <a:endParaRPr lang="cs-CZ" sz="2400" b="1" dirty="0" smtClean="0">
              <a:latin typeface="Tahoma" charset="0"/>
              <a:ea typeface="Tahoma" charset="0"/>
              <a:cs typeface="Tahoma" charset="0"/>
            </a:endParaRPr>
          </a:p>
          <a:p>
            <a:pPr marL="310896" lvl="2" indent="0">
              <a:buClr>
                <a:schemeClr val="tx1"/>
              </a:buClr>
              <a:buNone/>
            </a:pPr>
            <a:r>
              <a:rPr lang="cs-CZ" sz="2000" b="1" dirty="0" smtClean="0">
                <a:latin typeface="Tahoma" charset="0"/>
                <a:ea typeface="Tahoma" charset="0"/>
                <a:cs typeface="Tahoma" charset="0"/>
              </a:rPr>
              <a:t>	</a:t>
            </a:r>
          </a:p>
          <a:p>
            <a:pPr marL="310896" lvl="2" indent="0">
              <a:buClr>
                <a:schemeClr val="tx1"/>
              </a:buClr>
              <a:buNone/>
            </a:pPr>
            <a:r>
              <a:rPr lang="cs-CZ" sz="2000" b="1" dirty="0">
                <a:latin typeface="Tahoma" charset="0"/>
                <a:ea typeface="Tahoma" charset="0"/>
                <a:cs typeface="Tahoma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96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  <a:ea typeface="Tahoma" charset="0"/>
                <a:cs typeface="Tahoma" charset="0"/>
              </a:rPr>
              <a:t>STAROSLOVĚNSKÉ PÍSMO</a:t>
            </a:r>
            <a:endParaRPr lang="en-US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295036" cy="4023360"/>
          </a:xfrm>
        </p:spPr>
        <p:txBody>
          <a:bodyPr/>
          <a:lstStyle/>
          <a:p>
            <a:pPr marL="128016" lvl="1" indent="0">
              <a:buClr>
                <a:schemeClr val="tx1"/>
              </a:buClr>
              <a:buNone/>
            </a:pPr>
            <a:r>
              <a:rPr lang="cs-CZ" sz="2400" b="1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cs-CZ" sz="2400" b="1" dirty="0" smtClean="0">
                <a:latin typeface="Tahoma" charset="0"/>
                <a:ea typeface="Tahoma" charset="0"/>
                <a:cs typeface="Tahoma" charset="0"/>
              </a:rPr>
              <a:t>Cyrilice</a:t>
            </a:r>
          </a:p>
          <a:p>
            <a:pPr lvl="2">
              <a:buClr>
                <a:schemeClr val="tx1"/>
              </a:buClr>
              <a:buFont typeface="Arial" charset="0"/>
              <a:buChar char="•"/>
            </a:pPr>
            <a:r>
              <a:rPr lang="cs-CZ" sz="2000" dirty="0" smtClean="0">
                <a:latin typeface="Tahoma" charset="0"/>
                <a:ea typeface="Tahoma" charset="0"/>
                <a:cs typeface="Tahoma" charset="0"/>
              </a:rPr>
              <a:t>vznikla </a:t>
            </a:r>
            <a:r>
              <a:rPr lang="cs-CZ" sz="2000" dirty="0">
                <a:latin typeface="Tahoma" charset="0"/>
                <a:ea typeface="Tahoma" charset="0"/>
                <a:cs typeface="Tahoma" charset="0"/>
              </a:rPr>
              <a:t>na přelomu 9. a 10. století v </a:t>
            </a:r>
            <a:r>
              <a:rPr lang="cs-CZ" sz="2000" dirty="0" smtClean="0">
                <a:latin typeface="Tahoma" charset="0"/>
                <a:ea typeface="Tahoma" charset="0"/>
                <a:cs typeface="Tahoma" charset="0"/>
              </a:rPr>
              <a:t>Bulharsku</a:t>
            </a:r>
          </a:p>
          <a:p>
            <a:pPr lvl="2">
              <a:buClr>
                <a:schemeClr val="tx1"/>
              </a:buClr>
              <a:buFont typeface="Arial" charset="0"/>
              <a:buChar char="•"/>
            </a:pPr>
            <a:r>
              <a:rPr lang="cs-CZ" sz="2000" dirty="0" smtClean="0">
                <a:latin typeface="Tahoma" charset="0"/>
                <a:ea typeface="Tahoma" charset="0"/>
                <a:cs typeface="Tahoma" charset="0"/>
              </a:rPr>
              <a:t>vzniká na základě velkých písmen řecké abecedy a zjednodušením některých písmen hlaholice </a:t>
            </a:r>
          </a:p>
          <a:p>
            <a:pPr lvl="2">
              <a:buClr>
                <a:schemeClr val="tx1"/>
              </a:buClr>
              <a:buFont typeface="Arial" charset="0"/>
              <a:buChar char="•"/>
            </a:pPr>
            <a:r>
              <a:rPr lang="cs-CZ" sz="2000" dirty="0" smtClean="0">
                <a:latin typeface="Tahoma" charset="0"/>
                <a:ea typeface="Tahoma" charset="0"/>
                <a:cs typeface="Tahoma" charset="0"/>
              </a:rPr>
              <a:t>hranatá </a:t>
            </a:r>
            <a:r>
              <a:rPr lang="is-IS" sz="2000" dirty="0" smtClean="0"/>
              <a:t>→ </a:t>
            </a:r>
            <a:r>
              <a:rPr lang="is-IS" sz="2000" dirty="0" smtClean="0">
                <a:latin typeface="Tahoma" charset="0"/>
                <a:ea typeface="Tahoma" charset="0"/>
                <a:cs typeface="Tahoma" charset="0"/>
              </a:rPr>
              <a:t>hodila se více jako písmo nápisové</a:t>
            </a:r>
            <a:endParaRPr lang="cs-CZ" sz="2000" dirty="0" smtClean="0">
              <a:latin typeface="Tahoma" charset="0"/>
              <a:ea typeface="Tahoma" charset="0"/>
              <a:cs typeface="Tahoma" charset="0"/>
            </a:endParaRPr>
          </a:p>
          <a:p>
            <a:pPr lvl="2">
              <a:buClr>
                <a:schemeClr val="tx1"/>
              </a:buClr>
              <a:buFont typeface="Arial" charset="0"/>
              <a:buChar char="•"/>
            </a:pPr>
            <a:r>
              <a:rPr lang="cs-CZ" sz="2000" dirty="0" smtClean="0">
                <a:latin typeface="Tahoma" charset="0"/>
                <a:ea typeface="Tahoma" charset="0"/>
                <a:cs typeface="Tahoma" charset="0"/>
              </a:rPr>
              <a:t>moderní cyrilice se dnes používá pro zápis sedmi slovanských jazyků </a:t>
            </a:r>
          </a:p>
          <a:p>
            <a:pPr marL="310896" lvl="2" indent="0" algn="just">
              <a:buClr>
                <a:schemeClr val="tx1"/>
              </a:buClr>
              <a:buNone/>
            </a:pPr>
            <a:r>
              <a:rPr lang="cs-CZ" sz="2000" i="1" dirty="0"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cs-CZ" sz="2000" i="1" dirty="0" smtClean="0"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cs-CZ" sz="1800" i="1" dirty="0" smtClean="0">
                <a:latin typeface="Tahoma" charset="0"/>
                <a:ea typeface="Tahoma" charset="0"/>
                <a:cs typeface="Tahoma" charset="0"/>
              </a:rPr>
              <a:t>(bosenština, bulharština, makedonština, srbština, ukrajinština, běloruština, ruština)</a:t>
            </a:r>
            <a:endParaRPr lang="cs-CZ" sz="1800" i="1" dirty="0">
              <a:latin typeface="Tahoma" charset="0"/>
              <a:ea typeface="Tahoma" charset="0"/>
              <a:cs typeface="Tahoma" charset="0"/>
            </a:endParaRP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34" y="5303204"/>
            <a:ext cx="8138458" cy="1206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4046" y="6309360"/>
            <a:ext cx="272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latin typeface="Tahoma" charset="0"/>
                <a:ea typeface="Tahoma" charset="0"/>
                <a:cs typeface="Tahoma" charset="0"/>
              </a:rPr>
              <a:t>původní cyrilice, r. 900</a:t>
            </a:r>
            <a:endParaRPr lang="cs-CZ" sz="2000" i="1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2" y="13701"/>
            <a:ext cx="4987637" cy="6844299"/>
          </a:xfrm>
        </p:spPr>
      </p:pic>
    </p:spTree>
    <p:extLst>
      <p:ext uri="{BB962C8B-B14F-4D97-AF65-F5344CB8AC3E}">
        <p14:creationId xmlns:p14="http://schemas.microsoft.com/office/powerpoint/2010/main" val="17009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045654" cy="1499616"/>
          </a:xfrm>
        </p:spPr>
        <p:txBody>
          <a:bodyPr/>
          <a:lstStyle/>
          <a:p>
            <a:r>
              <a:rPr lang="cs-CZ" dirty="0" smtClean="0">
                <a:latin typeface="Tahoma" charset="0"/>
                <a:ea typeface="Tahoma" charset="0"/>
                <a:cs typeface="Tahoma" charset="0"/>
              </a:rPr>
              <a:t>staroslověnské</a:t>
            </a:r>
            <a:r>
              <a:rPr lang="en-US" dirty="0" smtClean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cs-CZ" dirty="0" smtClean="0">
                <a:latin typeface="Tahoma" charset="0"/>
                <a:ea typeface="Tahoma" charset="0"/>
                <a:cs typeface="Tahoma" charset="0"/>
              </a:rPr>
              <a:t>písemnictví</a:t>
            </a:r>
            <a:endParaRPr lang="cs-CZ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2" cy="4023360"/>
          </a:xfrm>
        </p:spPr>
        <p:txBody>
          <a:bodyPr>
            <a:normAutofit/>
          </a:bodyPr>
          <a:lstStyle/>
          <a:p>
            <a:pPr marL="128016" lvl="1" indent="0">
              <a:buClr>
                <a:schemeClr val="tx1"/>
              </a:buClr>
              <a:buNone/>
            </a:pPr>
            <a:r>
              <a:rPr lang="cs-CZ" sz="2200" b="1" dirty="0" smtClean="0">
                <a:latin typeface="Tahoma" charset="0"/>
                <a:ea typeface="Tahoma" charset="0"/>
                <a:cs typeface="Tahoma" charset="0"/>
              </a:rPr>
              <a:t>Kyjevské listy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cs-CZ" sz="2200" dirty="0" smtClean="0">
                <a:latin typeface="Tahoma" charset="0"/>
                <a:ea typeface="Tahoma" charset="0"/>
                <a:cs typeface="Tahoma" charset="0"/>
              </a:rPr>
              <a:t>autorem pravděpodobně Sv. Gorazd (žák Cyrila a Metoděje)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cs-CZ" sz="2200" dirty="0" smtClean="0">
                <a:latin typeface="Tahoma" charset="0"/>
                <a:ea typeface="Tahoma" charset="0"/>
                <a:cs typeface="Tahoma" charset="0"/>
              </a:rPr>
              <a:t>nejstarší dochovaný hlaholský text (přelom 9. a 10. stol.)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cs-CZ" sz="2200" dirty="0" smtClean="0">
                <a:latin typeface="Tahoma" charset="0"/>
                <a:ea typeface="Tahoma" charset="0"/>
                <a:cs typeface="Tahoma" charset="0"/>
              </a:rPr>
              <a:t>psán na sedmi pergamenových listech 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cs-CZ" sz="2200" dirty="0" smtClean="0">
                <a:latin typeface="Tahoma" charset="0"/>
                <a:ea typeface="Tahoma" charset="0"/>
                <a:cs typeface="Tahoma" charset="0"/>
              </a:rPr>
              <a:t>modlitební formule doplněné římskými liturgickými texty  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endParaRPr lang="cs-CZ" sz="2200" dirty="0">
              <a:latin typeface="Tahoma" charset="0"/>
              <a:ea typeface="Tahoma" charset="0"/>
              <a:cs typeface="Tahoma" charset="0"/>
            </a:endParaRPr>
          </a:p>
          <a:p>
            <a:pPr marL="128016" lvl="1" indent="0">
              <a:buClr>
                <a:schemeClr val="tx1"/>
              </a:buClr>
              <a:buNone/>
            </a:pPr>
            <a:r>
              <a:rPr lang="cs-CZ" sz="2200" b="1" dirty="0" smtClean="0">
                <a:latin typeface="Tahoma" charset="0"/>
                <a:ea typeface="Tahoma" charset="0"/>
                <a:cs typeface="Tahoma" charset="0"/>
              </a:rPr>
              <a:t>Pražské hlaholské zlomky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cs-CZ" sz="2200" dirty="0" smtClean="0">
                <a:latin typeface="Tahoma" charset="0"/>
                <a:ea typeface="Tahoma" charset="0"/>
                <a:cs typeface="Tahoma" charset="0"/>
              </a:rPr>
              <a:t>fragmenty staroslověnských liturgických textů 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cs-CZ" sz="2200" dirty="0" smtClean="0">
                <a:latin typeface="Tahoma" charset="0"/>
                <a:ea typeface="Tahoma" charset="0"/>
                <a:cs typeface="Tahoma" charset="0"/>
              </a:rPr>
              <a:t>vytvořeny v 11. stol. v Sázavském klášteře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endParaRPr lang="cs-CZ" dirty="0" smtClean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835" y="5819838"/>
            <a:ext cx="1767564" cy="511689"/>
          </a:xfrm>
        </p:spPr>
        <p:txBody>
          <a:bodyPr>
            <a:normAutofit fontScale="90000"/>
          </a:bodyPr>
          <a:lstStyle/>
          <a:p>
            <a:r>
              <a:rPr lang="cs-CZ" sz="2000" i="1" cap="none" dirty="0" smtClean="0">
                <a:latin typeface="Tahoma" charset="0"/>
                <a:ea typeface="Tahoma" charset="0"/>
                <a:cs typeface="Tahoma" charset="0"/>
              </a:rPr>
              <a:t>Kyjevské listy</a:t>
            </a:r>
            <a:endParaRPr lang="cs-CZ" sz="2000" i="1" cap="none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55" y="496994"/>
            <a:ext cx="7758544" cy="5322844"/>
          </a:xfrm>
        </p:spPr>
      </p:pic>
    </p:spTree>
    <p:extLst>
      <p:ext uri="{BB962C8B-B14F-4D97-AF65-F5344CB8AC3E}">
        <p14:creationId xmlns:p14="http://schemas.microsoft.com/office/powerpoint/2010/main" val="20209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8" y="570870"/>
            <a:ext cx="4212891" cy="5738489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75" y="570870"/>
            <a:ext cx="6167952" cy="3190015"/>
          </a:xfrm>
        </p:spPr>
      </p:pic>
      <p:sp>
        <p:nvSpPr>
          <p:cNvPr id="10" name="TextBox 9"/>
          <p:cNvSpPr txBox="1"/>
          <p:nvPr/>
        </p:nvSpPr>
        <p:spPr>
          <a:xfrm>
            <a:off x="788598" y="6309359"/>
            <a:ext cx="112094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latin typeface="Tahoma" charset="0"/>
                <a:ea typeface="Tahoma" charset="0"/>
                <a:cs typeface="Tahoma" charset="0"/>
              </a:rPr>
              <a:t>			  Hospodine, pomiluj </a:t>
            </a:r>
            <a:r>
              <a:rPr lang="cs-CZ" sz="2000" i="1" dirty="0" err="1" smtClean="0">
                <a:latin typeface="Tahoma" charset="0"/>
                <a:ea typeface="Tahoma" charset="0"/>
                <a:cs typeface="Tahoma" charset="0"/>
              </a:rPr>
              <a:t>ny</a:t>
            </a:r>
            <a:r>
              <a:rPr lang="cs-CZ" sz="2000" i="1" dirty="0" smtClean="0">
                <a:latin typeface="Tahoma" charset="0"/>
                <a:ea typeface="Tahoma" charset="0"/>
                <a:cs typeface="Tahoma" charset="0"/>
              </a:rPr>
              <a:t>													      Otčenáš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75" y="4165283"/>
            <a:ext cx="6167952" cy="17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2285</TotalTime>
  <Words>211</Words>
  <Application>Microsoft Office PowerPoint</Application>
  <PresentationFormat>Širokoúhlá obrazovka</PresentationFormat>
  <Paragraphs>71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Tahoma</vt:lpstr>
      <vt:lpstr>Trebuchet MS</vt:lpstr>
      <vt:lpstr>Tw Cen MT</vt:lpstr>
      <vt:lpstr>Tw Cen MT Condensed</vt:lpstr>
      <vt:lpstr>Wingdings 3</vt:lpstr>
      <vt:lpstr>Integral</vt:lpstr>
      <vt:lpstr>STAROSLOVĚNŠTINA</vt:lpstr>
      <vt:lpstr>KULTURNĚHISTORICKÝ ÚVOD</vt:lpstr>
      <vt:lpstr>Konstantin a metoděj</vt:lpstr>
      <vt:lpstr>STAROSLOVĚNSKÉ PÍSMO</vt:lpstr>
      <vt:lpstr>STAROSLOVĚNSKÉ PÍSMO</vt:lpstr>
      <vt:lpstr>Prezentace aplikace PowerPoint</vt:lpstr>
      <vt:lpstr>staroslověnské písemnictví</vt:lpstr>
      <vt:lpstr>Kyjevské listy</vt:lpstr>
      <vt:lpstr>Prezentace aplikace PowerPoint</vt:lpstr>
      <vt:lpstr>SÁZAVSKÝ KLÁŠTER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STAROSLOVĚNŠTINA</dc:title>
  <dc:creator>Pavel Kvača</dc:creator>
  <cp:lastModifiedBy>Bobrzykova</cp:lastModifiedBy>
  <cp:revision>35</cp:revision>
  <dcterms:created xsi:type="dcterms:W3CDTF">2018-11-26T16:41:04Z</dcterms:created>
  <dcterms:modified xsi:type="dcterms:W3CDTF">2018-12-06T10:26:19Z</dcterms:modified>
</cp:coreProperties>
</file>