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B417-4886-4C30-B6AD-F7FA25DED6B6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6732-99F8-4D69-A4F1-067D806B70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26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B417-4886-4C30-B6AD-F7FA25DED6B6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6732-99F8-4D69-A4F1-067D806B70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087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B417-4886-4C30-B6AD-F7FA25DED6B6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6732-99F8-4D69-A4F1-067D806B70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673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B417-4886-4C30-B6AD-F7FA25DED6B6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6732-99F8-4D69-A4F1-067D806B70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991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B417-4886-4C30-B6AD-F7FA25DED6B6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6732-99F8-4D69-A4F1-067D806B70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10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B417-4886-4C30-B6AD-F7FA25DED6B6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6732-99F8-4D69-A4F1-067D806B70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28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B417-4886-4C30-B6AD-F7FA25DED6B6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6732-99F8-4D69-A4F1-067D806B70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396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B417-4886-4C30-B6AD-F7FA25DED6B6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6732-99F8-4D69-A4F1-067D806B70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77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B417-4886-4C30-B6AD-F7FA25DED6B6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6732-99F8-4D69-A4F1-067D806B70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749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B417-4886-4C30-B6AD-F7FA25DED6B6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6732-99F8-4D69-A4F1-067D806B70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694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B417-4886-4C30-B6AD-F7FA25DED6B6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6732-99F8-4D69-A4F1-067D806B70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C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EB417-4886-4C30-B6AD-F7FA25DED6B6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A6732-99F8-4D69-A4F1-067D806B70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81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91800" cy="4092575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002060"/>
                </a:solidFill>
              </a:rPr>
              <a:t>LEXIKOLOGIE, LEXIKOGRAFIE, SÉMANTIKA</a:t>
            </a:r>
            <a:endParaRPr lang="cs-CZ" sz="5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561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LEXIKOGRAFIE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- </a:t>
            </a:r>
            <a:r>
              <a:rPr lang="cs-CZ" dirty="0" smtClean="0">
                <a:solidFill>
                  <a:srgbClr val="002060"/>
                </a:solidFill>
              </a:rPr>
              <a:t>Část lingvistiky, která se zabývá „sepisováním slovní zásoby“, tj., sestavováním slovníků.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Typy slovníků:*</a:t>
            </a:r>
          </a:p>
          <a:p>
            <a:pPr marL="514350" indent="-514350">
              <a:buAutoNum type="arabicParenR"/>
            </a:pPr>
            <a:r>
              <a:rPr lang="cs-CZ" b="1" dirty="0" smtClean="0">
                <a:solidFill>
                  <a:srgbClr val="002060"/>
                </a:solidFill>
              </a:rPr>
              <a:t>Výkladové: </a:t>
            </a:r>
            <a:r>
              <a:rPr lang="cs-CZ" dirty="0" smtClean="0">
                <a:solidFill>
                  <a:srgbClr val="002060"/>
                </a:solidFill>
              </a:rPr>
              <a:t>univerzální, specializované</a:t>
            </a:r>
          </a:p>
          <a:p>
            <a:pPr marL="514350" indent="-514350">
              <a:buAutoNum type="arabicParenR"/>
            </a:pPr>
            <a:r>
              <a:rPr lang="cs-CZ" b="1" dirty="0" smtClean="0">
                <a:solidFill>
                  <a:srgbClr val="002060"/>
                </a:solidFill>
              </a:rPr>
              <a:t>Jazykové překladové: </a:t>
            </a:r>
            <a:r>
              <a:rPr lang="cs-CZ" dirty="0" smtClean="0">
                <a:solidFill>
                  <a:srgbClr val="002060"/>
                </a:solidFill>
              </a:rPr>
              <a:t>dvojjazyčné, vícejazyčné</a:t>
            </a:r>
          </a:p>
          <a:p>
            <a:pPr marL="514350" indent="-514350">
              <a:buAutoNum type="arabicParenR"/>
            </a:pPr>
            <a:r>
              <a:rPr lang="cs-CZ" b="1" dirty="0" smtClean="0">
                <a:solidFill>
                  <a:srgbClr val="002060"/>
                </a:solidFill>
              </a:rPr>
              <a:t>Jazykové speciální: </a:t>
            </a:r>
            <a:r>
              <a:rPr lang="cs-CZ" dirty="0" smtClean="0">
                <a:solidFill>
                  <a:srgbClr val="002060"/>
                </a:solidFill>
              </a:rPr>
              <a:t>např. etymologické, synonym, antonym, frekvenční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78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SÉMANTIKA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Sémantika je nauka, která se zabývá významem. V případě lingvistiky jde tradičně zejména o význam jednotlivých slov, jinými slovy, o významovou složku jazykové znaku.</a:t>
            </a: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O význam slov existoval zájem už ve starověku, ale systematické zpracování provedla na přelomu 19. a 20. století skupina francouzských lingvistů (M. </a:t>
            </a:r>
            <a:r>
              <a:rPr lang="cs-CZ" dirty="0" err="1" smtClean="0">
                <a:solidFill>
                  <a:srgbClr val="002060"/>
                </a:solidFill>
              </a:rPr>
              <a:t>Breál</a:t>
            </a:r>
            <a:r>
              <a:rPr lang="cs-CZ" dirty="0" smtClean="0">
                <a:solidFill>
                  <a:srgbClr val="002060"/>
                </a:solidFill>
              </a:rPr>
              <a:t>, A. </a:t>
            </a:r>
            <a:r>
              <a:rPr lang="cs-CZ" dirty="0" err="1" smtClean="0">
                <a:solidFill>
                  <a:srgbClr val="002060"/>
                </a:solidFill>
              </a:rPr>
              <a:t>Meillet</a:t>
            </a:r>
            <a:r>
              <a:rPr lang="cs-CZ" dirty="0" smtClean="0">
                <a:solidFill>
                  <a:srgbClr val="002060"/>
                </a:solidFill>
              </a:rPr>
              <a:t>).</a:t>
            </a: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Některé pojmy patří dodnes k základním prvkům moderní sémantiky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355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SÉMANTIKA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Mezi základní prvky řadíme termíny:*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Synonymie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Homonymie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Polysémie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Hyponymie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Antonymie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Komplementárnost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Solidárnost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Příčinnost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inverze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2300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SÉMIOTIKA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2060"/>
                </a:solidFill>
              </a:rPr>
              <a:t>Sémiotika je nauka o znakových systémech a věnuje se zkoumání nejen jazykových znaků, ale obecně i všech ostatních znakových systémů, s nimiž se pravidelně setkáváme, jako jsou např. systémy dopravních značek, názorné mezinárodní značky v bankách nebo na letištích. Může to být ale i řeč hluchoněmých, Morseova abeceda, šachová hra, těsnopis…*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061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SHRNUTÍ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Základní pojmy:*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smtClean="0">
                <a:solidFill>
                  <a:srgbClr val="002060"/>
                </a:solidFill>
              </a:rPr>
              <a:t>- sémiotika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smtClean="0">
                <a:solidFill>
                  <a:srgbClr val="002060"/>
                </a:solidFill>
              </a:rPr>
              <a:t>- sémantika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smtClean="0">
                <a:solidFill>
                  <a:srgbClr val="002060"/>
                </a:solidFill>
              </a:rPr>
              <a:t>- sémaziologie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smtClean="0">
                <a:solidFill>
                  <a:srgbClr val="002060"/>
                </a:solidFill>
              </a:rPr>
              <a:t>- onomaziologie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smtClean="0">
                <a:solidFill>
                  <a:srgbClr val="002060"/>
                </a:solidFill>
              </a:rPr>
              <a:t>- sémiologie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252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SLOVNÍ ZÁSOBA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Třetí základní složkou jazyka (vedle zvukové stránky a gramatiky) jeho </a:t>
            </a:r>
            <a:r>
              <a:rPr lang="cs-CZ" b="1" dirty="0" smtClean="0">
                <a:solidFill>
                  <a:srgbClr val="002060"/>
                </a:solidFill>
              </a:rPr>
              <a:t>slovní zásoba. </a:t>
            </a:r>
            <a:endParaRPr lang="cs-CZ" b="1" dirty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Slovní zásobou se zabývají především: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- lexikologie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- lexikografie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- sémantika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- etymologie (úzce zaměřená disciplína – více než 2000 let stará. Zabývá se původem slov)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- onomastika (zkoumá vlastní jména)*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929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SLOVNÍ ZÁSOBA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cs-CZ" dirty="0" smtClean="0">
                <a:solidFill>
                  <a:srgbClr val="002060"/>
                </a:solidFill>
              </a:rPr>
              <a:t>Slovní zásoba každého jazyka se skládá z výrazů – lexémů (jazykových znaků, které jako celek pojmenovávají okolní svět, resp. Jeho předměty, osoby, jevy události.</a:t>
            </a:r>
          </a:p>
          <a:p>
            <a:pPr>
              <a:lnSpc>
                <a:spcPct val="100000"/>
              </a:lnSpc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</a:pPr>
            <a:r>
              <a:rPr lang="cs-CZ" dirty="0" smtClean="0">
                <a:solidFill>
                  <a:srgbClr val="002060"/>
                </a:solidFill>
              </a:rPr>
              <a:t>Tyto výrazy jsou určitým způsobem uspořádány, hierarchizovány a spojeny různými vztahy, které se týkají jejich kvality i kvantity.</a:t>
            </a:r>
          </a:p>
          <a:p>
            <a:pPr>
              <a:lnSpc>
                <a:spcPct val="100000"/>
              </a:lnSpc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</a:pPr>
            <a:r>
              <a:rPr lang="cs-CZ" dirty="0" smtClean="0">
                <a:solidFill>
                  <a:srgbClr val="002060"/>
                </a:solidFill>
              </a:rPr>
              <a:t>Nás zajímají z pohledu lexikologie zejména vztahy kvantitativní – jde zejména o různou frekvenci, neboli různou četnost výskytu.</a:t>
            </a:r>
          </a:p>
          <a:p>
            <a:pPr>
              <a:lnSpc>
                <a:spcPct val="100000"/>
              </a:lnSpc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812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SLOVNÍ ZÁSOBA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Dle výzkumů  lze rozlišovat v jakémkoliv přirozeném jazyce  tři skupiny výrazů: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dirty="0" smtClean="0"/>
              <a:t>Slova s vysokou frekvencí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dirty="0" smtClean="0"/>
              <a:t>Slova se střední četností výskytu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dirty="0" smtClean="0"/>
              <a:t>Slova s velmi nízkou frekvencí*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350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LEXIKOLOGIE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Nauka, která si klade za cíl:</a:t>
            </a:r>
          </a:p>
          <a:p>
            <a:endParaRPr lang="cs-CZ" dirty="0" smtClean="0">
              <a:solidFill>
                <a:srgbClr val="002060"/>
              </a:solidFill>
            </a:endParaRP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rgbClr val="002060"/>
                </a:solidFill>
              </a:rPr>
              <a:t>Zkoumá inventář jazykových znaků (výrazů, slov a slovních spojení), které má daný jazyk k dispozici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rgbClr val="002060"/>
                </a:solidFill>
              </a:rPr>
              <a:t>Popisuje teorii slovní zásoby, tj. její uspořádání, hierarchizaci, kvantitativní vztahy, původ slov, poměr mezi slovy základními a odvozenými, formální prostředky a způsoby tvoření nových slov, využívání a vliv cizích slov na slovní zásobu mateřského jazyka apod.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24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ZÁKLADNÍ A ODVOZENÁ SLOVA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002060"/>
                </a:solidFill>
              </a:rPr>
              <a:t>Slov základních je velmi malé množství. Jedná se o slova, která není možné odvodit od jiných.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002060"/>
                </a:solidFill>
              </a:rPr>
              <a:t>Naprostou většinu naopak tvoří slova odvozená.*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002060"/>
                </a:solidFill>
              </a:rPr>
              <a:t>Procesy, které slouží k rozšiřování slovní zásoby jazyka, se shrnují pod společným názvem „</a:t>
            </a:r>
            <a:r>
              <a:rPr lang="cs-CZ" b="1" dirty="0" smtClean="0">
                <a:solidFill>
                  <a:srgbClr val="002060"/>
                </a:solidFill>
              </a:rPr>
              <a:t>tvoření slov</a:t>
            </a:r>
            <a:r>
              <a:rPr lang="cs-CZ" dirty="0" smtClean="0">
                <a:solidFill>
                  <a:srgbClr val="002060"/>
                </a:solidFill>
              </a:rPr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3625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TVOŘENÍ SLOV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Hlavními procesy, které umožňují rozšiřovat slovní zásobu, jsou z </a:t>
            </a:r>
            <a:r>
              <a:rPr lang="cs-CZ" i="1" dirty="0" smtClean="0">
                <a:solidFill>
                  <a:srgbClr val="002060"/>
                </a:solidFill>
              </a:rPr>
              <a:t>formálního hlediska</a:t>
            </a:r>
            <a:r>
              <a:rPr lang="cs-CZ" dirty="0" smtClean="0">
                <a:solidFill>
                  <a:srgbClr val="002060"/>
                </a:solidFill>
              </a:rPr>
              <a:t>:</a:t>
            </a:r>
          </a:p>
          <a:p>
            <a:pPr marL="514350" indent="-514350">
              <a:buAutoNum type="arabicParenR"/>
            </a:pPr>
            <a:r>
              <a:rPr lang="cs-CZ" b="1" dirty="0" smtClean="0">
                <a:solidFill>
                  <a:srgbClr val="002060"/>
                </a:solidFill>
              </a:rPr>
              <a:t>Odvozování</a:t>
            </a:r>
          </a:p>
          <a:p>
            <a:pPr marL="514350" indent="-514350">
              <a:buAutoNum type="arabicParenR"/>
            </a:pPr>
            <a:r>
              <a:rPr lang="cs-CZ" b="1" dirty="0" smtClean="0">
                <a:solidFill>
                  <a:srgbClr val="002060"/>
                </a:solidFill>
              </a:rPr>
              <a:t>Skládání</a:t>
            </a:r>
            <a:endParaRPr lang="cs-CZ" b="1" dirty="0">
              <a:solidFill>
                <a:srgbClr val="002060"/>
              </a:solidFill>
            </a:endParaRPr>
          </a:p>
          <a:p>
            <a:pPr marL="514350" indent="-514350">
              <a:buAutoNum type="arabicParenR"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Z </a:t>
            </a:r>
            <a:r>
              <a:rPr lang="cs-CZ" i="1" dirty="0" smtClean="0">
                <a:solidFill>
                  <a:srgbClr val="002060"/>
                </a:solidFill>
              </a:rPr>
              <a:t>hlediska sémantického</a:t>
            </a:r>
            <a:r>
              <a:rPr lang="cs-CZ" dirty="0" smtClean="0">
                <a:solidFill>
                  <a:srgbClr val="002060"/>
                </a:solidFill>
              </a:rPr>
              <a:t>:</a:t>
            </a:r>
          </a:p>
          <a:p>
            <a:pPr marL="514350" indent="-514350">
              <a:buAutoNum type="arabicParenR"/>
            </a:pPr>
            <a:r>
              <a:rPr lang="cs-CZ" b="1" dirty="0" smtClean="0">
                <a:solidFill>
                  <a:srgbClr val="002060"/>
                </a:solidFill>
              </a:rPr>
              <a:t>Změny významu</a:t>
            </a:r>
          </a:p>
          <a:p>
            <a:pPr marL="514350" indent="-514350">
              <a:buAutoNum type="arabicParenR"/>
            </a:pPr>
            <a:r>
              <a:rPr lang="cs-CZ" b="1" dirty="0" smtClean="0">
                <a:solidFill>
                  <a:srgbClr val="002060"/>
                </a:solidFill>
              </a:rPr>
              <a:t>Výpůjčky</a:t>
            </a: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139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ODVOZOVÁNÍ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Jedná se o nejproduktivnější a nejrozšířenější způsob obohacování slovní zásoby, zejména pokud jde o jazyky </a:t>
            </a:r>
            <a:r>
              <a:rPr lang="cs-CZ" dirty="0" err="1" smtClean="0">
                <a:solidFill>
                  <a:srgbClr val="002060"/>
                </a:solidFill>
              </a:rPr>
              <a:t>afigující</a:t>
            </a:r>
            <a:r>
              <a:rPr lang="cs-CZ" dirty="0" smtClean="0">
                <a:solidFill>
                  <a:srgbClr val="002060"/>
                </a:solidFill>
              </a:rPr>
              <a:t> (těch je naprostá většina)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Uplatňují se zejména: *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 - prefixy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- sufixy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881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INTERNACIONALIZMY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solidFill>
                  <a:srgbClr val="002060"/>
                </a:solidFill>
              </a:rPr>
              <a:t>Ve vývoji slovní zásoby je důležité si uvědomit také to, z jakých zdrojů se slovní zásoba přirozených jazyků obohacuje.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002060"/>
                </a:solidFill>
              </a:rPr>
              <a:t>Jedním z takových důležitých zdrojů pro češtinu a ostatní evropské jazyky byly dva klasické jazyky -  klasická řečtina a latina.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002060"/>
                </a:solidFill>
              </a:rPr>
              <a:t>Při přejímání nebo tvoření těchto mezinárodně srozumitelných výrazů se uplatňovala: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rgbClr val="002060"/>
                </a:solidFill>
              </a:rPr>
              <a:t>Plnovýznamová slova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rgbClr val="002060"/>
                </a:solidFill>
              </a:rPr>
              <a:t>Prefixy, sufixy*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54289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622</Words>
  <Application>Microsoft Office PowerPoint</Application>
  <PresentationFormat>Širokoúhlá obrazovka</PresentationFormat>
  <Paragraphs>80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LEXIKOLOGIE, LEXIKOGRAFIE, SÉMANTIKA</vt:lpstr>
      <vt:lpstr>SLOVNÍ ZÁSOBA</vt:lpstr>
      <vt:lpstr>SLOVNÍ ZÁSOBA</vt:lpstr>
      <vt:lpstr>SLOVNÍ ZÁSOBA</vt:lpstr>
      <vt:lpstr>LEXIKOLOGIE</vt:lpstr>
      <vt:lpstr>ZÁKLADNÍ A ODVOZENÁ SLOVA</vt:lpstr>
      <vt:lpstr>TVOŘENÍ SLOV</vt:lpstr>
      <vt:lpstr>ODVOZOVÁNÍ</vt:lpstr>
      <vt:lpstr>INTERNACIONALIZMY</vt:lpstr>
      <vt:lpstr>LEXIKOGRAFIE</vt:lpstr>
      <vt:lpstr>SÉMANTIKA</vt:lpstr>
      <vt:lpstr>SÉMANTIKA</vt:lpstr>
      <vt:lpstr>SÉMIOTIKA</vt:lpstr>
      <vt:lpstr>SHRNUTÍ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LEXIKOLOGIE, LEXIKOGRAFIE</dc:title>
  <dc:creator>Bobrzykova</dc:creator>
  <cp:lastModifiedBy>Bobrzykova</cp:lastModifiedBy>
  <cp:revision>13</cp:revision>
  <dcterms:created xsi:type="dcterms:W3CDTF">2018-12-03T13:06:38Z</dcterms:created>
  <dcterms:modified xsi:type="dcterms:W3CDTF">2018-12-03T15:14:24Z</dcterms:modified>
</cp:coreProperties>
</file>