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1" r:id="rId5"/>
    <p:sldId id="265" r:id="rId6"/>
    <p:sldId id="263" r:id="rId7"/>
    <p:sldId id="266" r:id="rId8"/>
    <p:sldId id="268" r:id="rId9"/>
    <p:sldId id="264" r:id="rId10"/>
    <p:sldId id="267" r:id="rId11"/>
    <p:sldId id="269" r:id="rId12"/>
    <p:sldId id="270" r:id="rId13"/>
    <p:sldId id="271" r:id="rId14"/>
    <p:sldId id="273" r:id="rId15"/>
    <p:sldId id="272" r:id="rId16"/>
    <p:sldId id="258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95D2DC-1A79-4A89-9CD1-4963E5E3B5E6}" type="datetimeFigureOut">
              <a:rPr lang="cs-CZ" smtClean="0"/>
              <a:pPr/>
              <a:t>06.12.2018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F4DF86-6A25-411A-AE87-82037F0C56C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95D2DC-1A79-4A89-9CD1-4963E5E3B5E6}" type="datetimeFigureOut">
              <a:rPr lang="cs-CZ" smtClean="0"/>
              <a:pPr/>
              <a:t>06.12.2018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F4DF86-6A25-411A-AE87-82037F0C56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95D2DC-1A79-4A89-9CD1-4963E5E3B5E6}" type="datetimeFigureOut">
              <a:rPr lang="cs-CZ" smtClean="0"/>
              <a:pPr/>
              <a:t>06.12.2018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F4DF86-6A25-411A-AE87-82037F0C56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95D2DC-1A79-4A89-9CD1-4963E5E3B5E6}" type="datetimeFigureOut">
              <a:rPr lang="cs-CZ" smtClean="0"/>
              <a:pPr/>
              <a:t>06.12.2018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F4DF86-6A25-411A-AE87-82037F0C56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95D2DC-1A79-4A89-9CD1-4963E5E3B5E6}" type="datetimeFigureOut">
              <a:rPr lang="cs-CZ" smtClean="0"/>
              <a:pPr/>
              <a:t>06.12.2018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F4DF86-6A25-411A-AE87-82037F0C56C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95D2DC-1A79-4A89-9CD1-4963E5E3B5E6}" type="datetimeFigureOut">
              <a:rPr lang="cs-CZ" smtClean="0"/>
              <a:pPr/>
              <a:t>06.12.2018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F4DF86-6A25-411A-AE87-82037F0C56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95D2DC-1A79-4A89-9CD1-4963E5E3B5E6}" type="datetimeFigureOut">
              <a:rPr lang="cs-CZ" smtClean="0"/>
              <a:pPr/>
              <a:t>06.12.2018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F4DF86-6A25-411A-AE87-82037F0C56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95D2DC-1A79-4A89-9CD1-4963E5E3B5E6}" type="datetimeFigureOut">
              <a:rPr lang="cs-CZ" smtClean="0"/>
              <a:pPr/>
              <a:t>06.12.2018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F4DF86-6A25-411A-AE87-82037F0C56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95D2DC-1A79-4A89-9CD1-4963E5E3B5E6}" type="datetimeFigureOut">
              <a:rPr lang="cs-CZ" smtClean="0"/>
              <a:pPr/>
              <a:t>06.12.2018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F4DF86-6A25-411A-AE87-82037F0C56C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95D2DC-1A79-4A89-9CD1-4963E5E3B5E6}" type="datetimeFigureOut">
              <a:rPr lang="cs-CZ" smtClean="0"/>
              <a:pPr/>
              <a:t>06.12.2018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F4DF86-6A25-411A-AE87-82037F0C56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95D2DC-1A79-4A89-9CD1-4963E5E3B5E6}" type="datetimeFigureOut">
              <a:rPr lang="cs-CZ" smtClean="0"/>
              <a:pPr/>
              <a:t>06.12.2018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F4DF86-6A25-411A-AE87-82037F0C56C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295D2DC-1A79-4A89-9CD1-4963E5E3B5E6}" type="datetimeFigureOut">
              <a:rPr lang="cs-CZ" smtClean="0"/>
              <a:pPr/>
              <a:t>06.12.2018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DF4DF86-6A25-411A-AE87-82037F0C56C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jeco.cz/index.php?id_desc=87770&amp;s_lang=2&amp;detail=1&amp;title=slavistika" TargetMode="External"/><Relationship Id="rId2" Type="http://schemas.openxmlformats.org/officeDocument/2006/relationships/hyperlink" Target="https://www.cestinaveslovniku.cz/slavistika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ercledeprague.org/index.php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2371024"/>
          </a:xfrm>
        </p:spPr>
        <p:txBody>
          <a:bodyPr/>
          <a:lstStyle/>
          <a:p>
            <a:pPr algn="ctr"/>
            <a:r>
              <a:rPr lang="cs-CZ" sz="4400" dirty="0" smtClean="0"/>
              <a:t>SLAVISTIKA</a:t>
            </a:r>
          </a:p>
          <a:p>
            <a:pPr algn="ctr"/>
            <a:endParaRPr lang="cs-CZ" dirty="0" smtClean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1547664" y="4509120"/>
            <a:ext cx="7406640" cy="1752600"/>
          </a:xfrm>
          <a:prstGeom prst="rect">
            <a:avLst/>
          </a:prstGeom>
        </p:spPr>
        <p:txBody>
          <a:bodyPr tIns="0">
            <a:normAutofit/>
          </a:bodyPr>
          <a:lstStyle/>
          <a:p>
            <a:pPr marL="27432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cs-CZ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RJ1058_Seminář</a:t>
            </a:r>
            <a:r>
              <a:rPr kumimoji="0" lang="cs-CZ" sz="26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z ú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vodu do studia ruštiny</a:t>
            </a:r>
          </a:p>
          <a:p>
            <a:pPr marL="27432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Ivana Brzobohatá, 472379</a:t>
            </a:r>
            <a:endParaRPr kumimoji="0" lang="cs-CZ" sz="26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/>
              <a:t>Univerzitní katedry</a:t>
            </a:r>
          </a:p>
          <a:p>
            <a:pPr>
              <a:buFontTx/>
              <a:buChar char="-"/>
            </a:pPr>
            <a:r>
              <a:rPr lang="cs-CZ" sz="2000" dirty="0" smtClean="0"/>
              <a:t>První profesura 1842 ve Vratislavi – </a:t>
            </a:r>
            <a:r>
              <a:rPr lang="cs-CZ" sz="2000" b="1" dirty="0" smtClean="0"/>
              <a:t>F. L. </a:t>
            </a:r>
            <a:r>
              <a:rPr lang="cs-CZ" sz="2000" b="1" dirty="0" err="1" smtClean="0"/>
              <a:t>Čelakovský</a:t>
            </a:r>
            <a:endParaRPr lang="cs-CZ" sz="2000" b="1" dirty="0" smtClean="0"/>
          </a:p>
          <a:p>
            <a:pPr>
              <a:buFontTx/>
              <a:buChar char="-"/>
            </a:pPr>
            <a:r>
              <a:rPr lang="cs-CZ" sz="2000" b="1" dirty="0" smtClean="0"/>
              <a:t>Praha 1848 – P. J. Šafařík</a:t>
            </a:r>
          </a:p>
          <a:p>
            <a:pPr>
              <a:buFontTx/>
              <a:buChar char="-"/>
            </a:pPr>
            <a:r>
              <a:rPr lang="cs-CZ" sz="2000" dirty="0" smtClean="0"/>
              <a:t>Vídeň 1849 – </a:t>
            </a:r>
            <a:r>
              <a:rPr lang="cs-CZ" sz="2000" dirty="0" err="1" smtClean="0"/>
              <a:t>Franz</a:t>
            </a:r>
            <a:r>
              <a:rPr lang="cs-CZ" sz="2000" dirty="0" smtClean="0"/>
              <a:t> </a:t>
            </a:r>
            <a:r>
              <a:rPr lang="cs-CZ" sz="2000" dirty="0" err="1" smtClean="0"/>
              <a:t>Miklosich</a:t>
            </a:r>
            <a:endParaRPr lang="cs-CZ" sz="2000" dirty="0" smtClean="0"/>
          </a:p>
          <a:p>
            <a:pPr>
              <a:buFontTx/>
              <a:buChar char="-"/>
            </a:pPr>
            <a:r>
              <a:rPr lang="cs-CZ" sz="2000" dirty="0" smtClean="0"/>
              <a:t>Petrohrad – </a:t>
            </a:r>
            <a:r>
              <a:rPr lang="cs-CZ" sz="2000" dirty="0" err="1" smtClean="0"/>
              <a:t>Sobolevskij</a:t>
            </a:r>
            <a:endParaRPr lang="cs-CZ" sz="20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Po 1. sv. válce stoupá mezinárodní důležitost slovanských národů a jejich jazyků, jsou zakládány další slavistiky.</a:t>
            </a:r>
            <a:endParaRPr lang="cs-CZ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/>
              <a:t>Časopisy</a:t>
            </a:r>
          </a:p>
          <a:p>
            <a:pPr>
              <a:buNone/>
            </a:pPr>
            <a:endParaRPr lang="cs-CZ" sz="2000" i="1" dirty="0" smtClean="0"/>
          </a:p>
          <a:p>
            <a:pPr>
              <a:buNone/>
            </a:pPr>
            <a:r>
              <a:rPr lang="cs-CZ" sz="2000" i="1" dirty="0" smtClean="0"/>
              <a:t>Archiv </a:t>
            </a:r>
            <a:r>
              <a:rPr lang="cs-CZ" sz="2000" i="1" dirty="0" err="1" smtClean="0"/>
              <a:t>für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Slavische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Philologie</a:t>
            </a:r>
            <a:r>
              <a:rPr lang="cs-CZ" sz="2000" i="1" dirty="0" smtClean="0"/>
              <a:t> </a:t>
            </a:r>
            <a:r>
              <a:rPr lang="cs-CZ" sz="2000" dirty="0" smtClean="0"/>
              <a:t>– Berlín 1875 (do 1929) - první specializovaný časopis věnovaný otázkám slovanské filologie</a:t>
            </a:r>
          </a:p>
          <a:p>
            <a:pPr>
              <a:buNone/>
            </a:pPr>
            <a:r>
              <a:rPr lang="cs-CZ" sz="2000" i="1" dirty="0" smtClean="0"/>
              <a:t>Revue des </a:t>
            </a:r>
            <a:r>
              <a:rPr lang="cs-CZ" sz="2000" i="1" dirty="0" err="1" smtClean="0"/>
              <a:t>études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Slaves</a:t>
            </a:r>
            <a:r>
              <a:rPr lang="cs-CZ" sz="2000" i="1" dirty="0" smtClean="0"/>
              <a:t> </a:t>
            </a:r>
            <a:r>
              <a:rPr lang="cs-CZ" sz="2000" dirty="0" smtClean="0"/>
              <a:t>– Paříž 1921</a:t>
            </a:r>
          </a:p>
          <a:p>
            <a:pPr>
              <a:buNone/>
            </a:pPr>
            <a:r>
              <a:rPr lang="cs-CZ" sz="2000" b="1" i="1" dirty="0" err="1" smtClean="0"/>
              <a:t>Slavia</a:t>
            </a:r>
            <a:r>
              <a:rPr lang="cs-CZ" sz="2000" b="1" dirty="0" smtClean="0"/>
              <a:t> – Praha 1922</a:t>
            </a:r>
          </a:p>
          <a:p>
            <a:pPr>
              <a:buNone/>
            </a:pPr>
            <a:r>
              <a:rPr lang="cs-CZ" sz="2000" i="1" dirty="0" err="1" smtClean="0"/>
              <a:t>The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Slavonic</a:t>
            </a:r>
            <a:r>
              <a:rPr lang="cs-CZ" sz="2000" i="1" dirty="0" smtClean="0"/>
              <a:t> Revue </a:t>
            </a:r>
            <a:r>
              <a:rPr lang="cs-CZ" sz="2000" dirty="0" smtClean="0"/>
              <a:t>– Londýn 1922</a:t>
            </a:r>
          </a:p>
          <a:p>
            <a:pPr>
              <a:buNone/>
            </a:pPr>
            <a:r>
              <a:rPr lang="cs-CZ" sz="2000" i="1" dirty="0" err="1" smtClean="0"/>
              <a:t>Zeitschrift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für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slavische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Philologie</a:t>
            </a:r>
            <a:r>
              <a:rPr lang="cs-CZ" sz="2000" i="1" dirty="0" smtClean="0"/>
              <a:t> </a:t>
            </a:r>
            <a:r>
              <a:rPr lang="cs-CZ" sz="2000" dirty="0" smtClean="0"/>
              <a:t>– Lipsko 1925</a:t>
            </a:r>
          </a:p>
          <a:p>
            <a:pPr>
              <a:buNone/>
            </a:pPr>
            <a:r>
              <a:rPr lang="cs-CZ" sz="2000" i="1" dirty="0" err="1" smtClean="0"/>
              <a:t>Rocznik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Slawistyczny</a:t>
            </a:r>
            <a:r>
              <a:rPr lang="cs-CZ" sz="2000" i="1" dirty="0" smtClean="0"/>
              <a:t> </a:t>
            </a:r>
            <a:r>
              <a:rPr lang="cs-CZ" sz="2000" dirty="0" smtClean="0"/>
              <a:t>– Krakov 1908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it-IT" sz="2000" b="1" i="1" dirty="0" smtClean="0"/>
              <a:t>N</a:t>
            </a:r>
            <a:r>
              <a:rPr lang="cs-CZ" sz="2000" b="1" i="1" dirty="0" err="1" smtClean="0"/>
              <a:t>aše</a:t>
            </a:r>
            <a:r>
              <a:rPr lang="cs-CZ" sz="2000" b="1" i="1" dirty="0" smtClean="0"/>
              <a:t> řeč </a:t>
            </a:r>
            <a:r>
              <a:rPr lang="cs-CZ" sz="2000" b="1" dirty="0" smtClean="0"/>
              <a:t>- </a:t>
            </a:r>
            <a:r>
              <a:rPr lang="it-IT" sz="2000" b="1" dirty="0" smtClean="0"/>
              <a:t>Praha, </a:t>
            </a:r>
            <a:r>
              <a:rPr lang="cs-CZ" sz="2000" b="1" dirty="0" smtClean="0"/>
              <a:t>1917 - češ</a:t>
            </a:r>
            <a:r>
              <a:rPr lang="it-IT" sz="2000" b="1" dirty="0" smtClean="0"/>
              <a:t>tina</a:t>
            </a:r>
            <a:endParaRPr lang="cs-CZ" sz="2000" b="1" dirty="0" smtClean="0"/>
          </a:p>
          <a:p>
            <a:pPr>
              <a:buNone/>
            </a:pPr>
            <a:r>
              <a:rPr lang="it-IT" sz="2000" i="1" dirty="0" smtClean="0"/>
              <a:t>Slovensk</a:t>
            </a:r>
            <a:r>
              <a:rPr lang="cs-CZ" sz="2000" i="1" dirty="0" smtClean="0"/>
              <a:t>á</a:t>
            </a:r>
            <a:r>
              <a:rPr lang="it-IT" sz="2000" i="1" dirty="0" smtClean="0"/>
              <a:t> re</a:t>
            </a:r>
            <a:r>
              <a:rPr lang="cs-CZ" sz="2000" i="1" dirty="0" smtClean="0"/>
              <a:t>č</a:t>
            </a:r>
            <a:r>
              <a:rPr lang="it-IT" sz="2000" i="1" dirty="0" smtClean="0"/>
              <a:t> </a:t>
            </a:r>
            <a:r>
              <a:rPr lang="cs-CZ" sz="2000" i="1" dirty="0" smtClean="0"/>
              <a:t>- </a:t>
            </a:r>
            <a:r>
              <a:rPr lang="it-IT" sz="2000" dirty="0" smtClean="0"/>
              <a:t>Turciansky</a:t>
            </a:r>
            <a:r>
              <a:rPr lang="cs-CZ" sz="2000" dirty="0" smtClean="0"/>
              <a:t> </a:t>
            </a:r>
            <a:r>
              <a:rPr lang="it-IT" sz="2000" dirty="0" smtClean="0"/>
              <a:t>Sv. Martin, </a:t>
            </a:r>
            <a:r>
              <a:rPr lang="cs-CZ" sz="2000" dirty="0" smtClean="0"/>
              <a:t>1932, </a:t>
            </a:r>
            <a:r>
              <a:rPr lang="it-IT" sz="2000" dirty="0" smtClean="0"/>
              <a:t>dnes Bratislava</a:t>
            </a:r>
            <a:r>
              <a:rPr lang="cs-CZ" sz="2000" dirty="0" smtClean="0"/>
              <a:t> - s</a:t>
            </a:r>
            <a:r>
              <a:rPr lang="it-IT" sz="2000" dirty="0" smtClean="0"/>
              <a:t>loven</a:t>
            </a:r>
            <a:r>
              <a:rPr lang="cs-CZ" sz="2000" dirty="0" smtClean="0"/>
              <a:t>š</a:t>
            </a:r>
            <a:r>
              <a:rPr lang="it-IT" sz="2000" dirty="0" smtClean="0"/>
              <a:t>tina</a:t>
            </a:r>
            <a:endParaRPr lang="cs-CZ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/>
              <a:t>Mezinárodní slavistické sjezdy</a:t>
            </a:r>
          </a:p>
          <a:p>
            <a:pPr>
              <a:buNone/>
            </a:pPr>
            <a:r>
              <a:rPr lang="cs-CZ" sz="2800" dirty="0" smtClean="0"/>
              <a:t>Myšlenka vznikla v meziválečné době, „vědecký optimismus“, pětileté intervaly.</a:t>
            </a:r>
          </a:p>
          <a:p>
            <a:pPr>
              <a:buNone/>
            </a:pPr>
            <a:r>
              <a:rPr lang="cs-CZ" sz="2000" dirty="0" smtClean="0"/>
              <a:t>1929, 1973 Praha, 1993 Bratislava, 2018 Bělehrad 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800" dirty="0" smtClean="0"/>
              <a:t>Mezinárodní komitét slavistů</a:t>
            </a:r>
            <a:r>
              <a:rPr lang="cs-CZ" sz="2000" dirty="0" smtClean="0"/>
              <a:t> - rozvíjel bohatou badatelskou činnost v rámci jednotlivých slavistických oborů, např. dějiny slavistiky, dějiny spisovných slovanských jazyků, slovanský jazykový atlas, slovanská fonetika a fonologie, mluvnická stavba současných slovanských jazyků atd.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sz="3300" dirty="0" smtClean="0"/>
              <a:t>Po druhé světové válce vypukl nebývalý zájem o studium slovanských jazyků a kultur.  </a:t>
            </a:r>
          </a:p>
          <a:p>
            <a:pPr>
              <a:buNone/>
            </a:pPr>
            <a:r>
              <a:rPr lang="cs-CZ" sz="2400" dirty="0" smtClean="0"/>
              <a:t>Z politických důvodů se slavistika zaměřila především na ruštinu, ruskou a sovětskou literaturu a historii. </a:t>
            </a:r>
          </a:p>
          <a:p>
            <a:pPr>
              <a:buNone/>
            </a:pPr>
            <a:r>
              <a:rPr lang="cs-CZ" sz="2400" dirty="0" smtClean="0"/>
              <a:t>Vedle toho se však studovaly i další slavistické obory: bohemistika, </a:t>
            </a:r>
            <a:r>
              <a:rPr lang="cs-CZ" sz="2400" dirty="0" err="1" smtClean="0"/>
              <a:t>bulharistika</a:t>
            </a:r>
            <a:r>
              <a:rPr lang="cs-CZ" sz="2400" dirty="0" smtClean="0"/>
              <a:t>, polonistika atd.</a:t>
            </a:r>
          </a:p>
          <a:p>
            <a:pPr>
              <a:buNone/>
            </a:pPr>
            <a:r>
              <a:rPr lang="cs-CZ" sz="3300" dirty="0" smtClean="0"/>
              <a:t>Byly založeny nové slovanské ústavy a vznikla řada nových odborných časopisů </a:t>
            </a:r>
          </a:p>
          <a:p>
            <a:pPr>
              <a:buNone/>
            </a:pPr>
            <a:r>
              <a:rPr lang="cs-CZ" sz="2400" dirty="0" smtClean="0"/>
              <a:t>Slovo,  Záhřeb 1952</a:t>
            </a:r>
          </a:p>
          <a:p>
            <a:pPr>
              <a:buNone/>
            </a:pPr>
            <a:r>
              <a:rPr lang="cs-CZ" sz="2400" dirty="0" err="1" smtClean="0"/>
              <a:t>Wiener</a:t>
            </a:r>
            <a:r>
              <a:rPr lang="cs-CZ" sz="2400" dirty="0" smtClean="0"/>
              <a:t> </a:t>
            </a:r>
            <a:r>
              <a:rPr lang="cs-CZ" sz="2400" dirty="0" err="1" smtClean="0"/>
              <a:t>slavistisches</a:t>
            </a:r>
            <a:r>
              <a:rPr lang="cs-CZ" sz="2400" dirty="0" smtClean="0"/>
              <a:t> </a:t>
            </a:r>
            <a:r>
              <a:rPr lang="cs-CZ" sz="2400" dirty="0" err="1" smtClean="0"/>
              <a:t>Jahrbuch</a:t>
            </a:r>
            <a:r>
              <a:rPr lang="cs-CZ" sz="2400" dirty="0" smtClean="0"/>
              <a:t>, Vídeň 1950</a:t>
            </a:r>
          </a:p>
          <a:p>
            <a:pPr>
              <a:buNone/>
            </a:pPr>
            <a:r>
              <a:rPr lang="cs-CZ" sz="2400" dirty="0" smtClean="0"/>
              <a:t>Oxford </a:t>
            </a:r>
            <a:r>
              <a:rPr lang="cs-CZ" sz="2400" dirty="0" err="1" smtClean="0"/>
              <a:t>slavonic</a:t>
            </a:r>
            <a:r>
              <a:rPr lang="cs-CZ" sz="2400" dirty="0" smtClean="0"/>
              <a:t> </a:t>
            </a:r>
            <a:r>
              <a:rPr lang="cs-CZ" sz="2400" dirty="0" err="1" smtClean="0"/>
              <a:t>papers</a:t>
            </a:r>
            <a:r>
              <a:rPr lang="cs-CZ" sz="2400" dirty="0" smtClean="0"/>
              <a:t>, Londýn 1950</a:t>
            </a:r>
          </a:p>
          <a:p>
            <a:pPr>
              <a:buNone/>
            </a:pPr>
            <a:r>
              <a:rPr lang="cs-CZ" sz="2400" dirty="0" err="1" smtClean="0"/>
              <a:t>Kratkije</a:t>
            </a:r>
            <a:r>
              <a:rPr lang="cs-CZ" sz="2400" dirty="0" smtClean="0"/>
              <a:t> </a:t>
            </a:r>
            <a:r>
              <a:rPr lang="cs-CZ" sz="2400" dirty="0" err="1" smtClean="0"/>
              <a:t>soobščenija</a:t>
            </a:r>
            <a:r>
              <a:rPr lang="cs-CZ" sz="2400" dirty="0" smtClean="0"/>
              <a:t> </a:t>
            </a:r>
            <a:r>
              <a:rPr lang="cs-CZ" sz="2400" dirty="0" err="1" smtClean="0"/>
              <a:t>Instituta</a:t>
            </a:r>
            <a:r>
              <a:rPr lang="cs-CZ" sz="2400" dirty="0" smtClean="0"/>
              <a:t> </a:t>
            </a:r>
            <a:r>
              <a:rPr lang="cs-CZ" sz="2400" dirty="0" err="1" smtClean="0"/>
              <a:t>slavjanověděnija</a:t>
            </a:r>
            <a:r>
              <a:rPr lang="cs-CZ" sz="2400" dirty="0" smtClean="0"/>
              <a:t>, Moskva 1951</a:t>
            </a:r>
          </a:p>
          <a:p>
            <a:pPr>
              <a:buNone/>
            </a:pPr>
            <a:r>
              <a:rPr lang="cs-CZ" sz="2400" dirty="0" smtClean="0"/>
              <a:t>Studia z filologii </a:t>
            </a:r>
            <a:r>
              <a:rPr lang="cs-CZ" sz="2400" dirty="0" err="1" smtClean="0"/>
              <a:t>polskiej</a:t>
            </a:r>
            <a:r>
              <a:rPr lang="cs-CZ" sz="2400" dirty="0" smtClean="0"/>
              <a:t> i </a:t>
            </a:r>
            <a:r>
              <a:rPr lang="cs-CZ" sz="2400" dirty="0" err="1" smtClean="0"/>
              <a:t>słowiańskiej</a:t>
            </a:r>
            <a:r>
              <a:rPr lang="cs-CZ" sz="2400" dirty="0" smtClean="0"/>
              <a:t>, Varšava 1955</a:t>
            </a:r>
            <a:endParaRPr lang="cs-CZ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3000" b="1" dirty="0" smtClean="0"/>
              <a:t>Frank </a:t>
            </a:r>
            <a:r>
              <a:rPr lang="cs-CZ" sz="3000" b="1" dirty="0" err="1" smtClean="0"/>
              <a:t>Wollman</a:t>
            </a:r>
            <a:endParaRPr lang="cs-CZ" sz="3000" b="1" dirty="0" smtClean="0"/>
          </a:p>
          <a:p>
            <a:pPr>
              <a:buNone/>
            </a:pPr>
            <a:r>
              <a:rPr lang="cs-CZ" sz="2000" dirty="0" smtClean="0"/>
              <a:t>český filolog, literární historik a dramatik</a:t>
            </a:r>
          </a:p>
          <a:p>
            <a:pPr>
              <a:buNone/>
            </a:pPr>
            <a:r>
              <a:rPr lang="cs-CZ" sz="2000" dirty="0" smtClean="0"/>
              <a:t>profesor univerzity v Bratislavě a v Brně, člen korespondent  Akademie věd (1952). </a:t>
            </a:r>
          </a:p>
          <a:p>
            <a:pPr>
              <a:buNone/>
            </a:pPr>
            <a:r>
              <a:rPr lang="cs-CZ" sz="2000" dirty="0" smtClean="0"/>
              <a:t>Vycházel ze srovnávacího studia ústní slovesnosti, později se orientoval na srovnávací studium slovanských literatur. </a:t>
            </a:r>
          </a:p>
          <a:p>
            <a:pPr>
              <a:buNone/>
            </a:pPr>
            <a:r>
              <a:rPr lang="cs-CZ" sz="2000" dirty="0" smtClean="0"/>
              <a:t>Soustavně se zabýval dramatickou tvorbou jižních Slovanů (</a:t>
            </a:r>
            <a:r>
              <a:rPr lang="cs-CZ" sz="2000" i="1" dirty="0" smtClean="0"/>
              <a:t>Dramatika slovanského jihu</a:t>
            </a:r>
            <a:r>
              <a:rPr lang="cs-CZ" sz="2000" dirty="0" smtClean="0"/>
              <a:t>), teoretickými otázkami vzájemného vztahu slovanských literatur vůbec i integračním působením slovanských literatur jako celku (</a:t>
            </a:r>
            <a:r>
              <a:rPr lang="cs-CZ" sz="2000" i="1" dirty="0" smtClean="0"/>
              <a:t>Slovesnost Slovanů</a:t>
            </a:r>
            <a:r>
              <a:rPr lang="cs-CZ" sz="2000" dirty="0" smtClean="0"/>
              <a:t>). </a:t>
            </a:r>
          </a:p>
          <a:p>
            <a:pPr>
              <a:buNone/>
            </a:pPr>
            <a:r>
              <a:rPr lang="cs-CZ" sz="2000" dirty="0" smtClean="0"/>
              <a:t>Přispěl k dějinám slavistiky (</a:t>
            </a:r>
            <a:r>
              <a:rPr lang="cs-CZ" sz="2000" i="1" dirty="0" smtClean="0"/>
              <a:t>Slavismy a </a:t>
            </a:r>
            <a:r>
              <a:rPr lang="cs-CZ" sz="2000" i="1" dirty="0" err="1" smtClean="0"/>
              <a:t>antislavismy</a:t>
            </a:r>
            <a:r>
              <a:rPr lang="cs-CZ" sz="2000" i="1" dirty="0" smtClean="0"/>
              <a:t> za jara národů</a:t>
            </a:r>
            <a:r>
              <a:rPr lang="cs-CZ" sz="2000" dirty="0" smtClean="0"/>
              <a:t>).</a:t>
            </a:r>
            <a:endParaRPr lang="cs-CZ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/>
              <a:t>Současné pojetí slavistiky</a:t>
            </a:r>
          </a:p>
          <a:p>
            <a:pPr>
              <a:buNone/>
            </a:pPr>
            <a:r>
              <a:rPr lang="cs-CZ" sz="2800" dirty="0" smtClean="0"/>
              <a:t>V současné době se slavistika pojímá jako komplex vědních oborů, nikoliv jako komplexní věda. </a:t>
            </a:r>
          </a:p>
          <a:p>
            <a:pPr>
              <a:buNone/>
            </a:pPr>
            <a:r>
              <a:rPr lang="cs-CZ" sz="2800" dirty="0" smtClean="0"/>
              <a:t>Řadí se k ní slovanská jazykověda, literární věda, folkloristika, dějiny umění a dějiny slovanských národů a zemí vůbec. </a:t>
            </a:r>
          </a:p>
          <a:p>
            <a:pPr>
              <a:buNone/>
            </a:pPr>
            <a:r>
              <a:rPr lang="cs-CZ" sz="2000" dirty="0" smtClean="0"/>
              <a:t>V takto vymezeném rozsahu slavistiky se odrážejí tradiční vztahy slovanských národů, které umožňují studovat minulost i současnost Slovanů a studovat jejich úlohu a místo ve světě.</a:t>
            </a:r>
            <a:endParaRPr lang="cs-CZ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000" dirty="0" smtClean="0"/>
              <a:t>GUNIŠOVÁ, Eliška a Josef ŠAUR. </a:t>
            </a:r>
            <a:r>
              <a:rPr lang="cs-CZ" sz="2000" i="1" dirty="0" smtClean="0"/>
              <a:t>Mladá slavistika II: vnější a vnitřní vazby a souvislosti ve slovanských literaturách, jazycích a kulturách</a:t>
            </a:r>
            <a:r>
              <a:rPr lang="cs-CZ" sz="2000" dirty="0" smtClean="0"/>
              <a:t>. Brno: Masarykova univerzita, 2017. ISBN 978-80-210-8795-8.</a:t>
            </a:r>
          </a:p>
          <a:p>
            <a:pPr>
              <a:buNone/>
            </a:pPr>
            <a:r>
              <a:rPr lang="cs-CZ" sz="2000" i="1" dirty="0" smtClean="0"/>
              <a:t>Přednášky z ... běhu LŠSS</a:t>
            </a:r>
            <a:r>
              <a:rPr lang="cs-CZ" sz="2000" dirty="0" smtClean="0"/>
              <a:t>. Brno: Masarykova univerzita, 1993-. ISBN 978-80-210-8962-4.</a:t>
            </a:r>
          </a:p>
          <a:p>
            <a:pPr>
              <a:buNone/>
            </a:pPr>
            <a:r>
              <a:rPr lang="cs-CZ" sz="2000" dirty="0" smtClean="0"/>
              <a:t>ČERNÝ, Jiří. </a:t>
            </a:r>
            <a:r>
              <a:rPr lang="cs-CZ" sz="2000" i="1" dirty="0" smtClean="0"/>
              <a:t>Malé dějiny lingvistiky. </a:t>
            </a:r>
            <a:r>
              <a:rPr lang="cs-CZ" sz="2000" i="1" dirty="0" err="1" smtClean="0"/>
              <a:t>Vyd</a:t>
            </a:r>
            <a:r>
              <a:rPr lang="cs-CZ" sz="2000" i="1" dirty="0" smtClean="0"/>
              <a:t>. 1. Praha: Portál, 2005, 239 s.</a:t>
            </a:r>
            <a:endParaRPr lang="cs-CZ" sz="2000" dirty="0" smtClean="0">
              <a:hlinkClick r:id="rId2"/>
            </a:endParaRPr>
          </a:p>
          <a:p>
            <a:pPr>
              <a:buNone/>
            </a:pPr>
            <a:r>
              <a:rPr lang="cs-CZ" sz="2000" dirty="0" smtClean="0">
                <a:hlinkClick r:id="rId2"/>
              </a:rPr>
              <a:t>https://www.cestinaveslovniku.cz/slavistika/</a:t>
            </a:r>
            <a:r>
              <a:rPr lang="cs-CZ" sz="2000" dirty="0" smtClean="0"/>
              <a:t> </a:t>
            </a:r>
          </a:p>
          <a:p>
            <a:pPr>
              <a:buNone/>
            </a:pPr>
            <a:r>
              <a:rPr lang="cs-CZ" sz="2000" dirty="0" smtClean="0">
                <a:hlinkClick r:id="rId3"/>
              </a:rPr>
              <a:t>http://www.</a:t>
            </a:r>
            <a:r>
              <a:rPr lang="cs-CZ" sz="2000" dirty="0" err="1" smtClean="0">
                <a:hlinkClick r:id="rId3"/>
              </a:rPr>
              <a:t>cojeco.cz</a:t>
            </a:r>
            <a:r>
              <a:rPr lang="cs-CZ" sz="2000" dirty="0" smtClean="0">
                <a:hlinkClick r:id="rId3"/>
              </a:rPr>
              <a:t>/index.</a:t>
            </a:r>
            <a:r>
              <a:rPr lang="cs-CZ" sz="2000" dirty="0" err="1" smtClean="0">
                <a:hlinkClick r:id="rId3"/>
              </a:rPr>
              <a:t>php</a:t>
            </a:r>
            <a:r>
              <a:rPr lang="cs-CZ" sz="2000" dirty="0" smtClean="0">
                <a:hlinkClick r:id="rId3"/>
              </a:rPr>
              <a:t>?id_</a:t>
            </a:r>
            <a:r>
              <a:rPr lang="cs-CZ" sz="2000" dirty="0" err="1" smtClean="0">
                <a:hlinkClick r:id="rId3"/>
              </a:rPr>
              <a:t>desc</a:t>
            </a:r>
            <a:r>
              <a:rPr lang="cs-CZ" sz="2000" dirty="0" smtClean="0">
                <a:hlinkClick r:id="rId3"/>
              </a:rPr>
              <a:t>=87770&amp;s_</a:t>
            </a:r>
            <a:r>
              <a:rPr lang="cs-CZ" sz="2000" dirty="0" err="1" smtClean="0">
                <a:hlinkClick r:id="rId3"/>
              </a:rPr>
              <a:t>lang</a:t>
            </a:r>
            <a:r>
              <a:rPr lang="cs-CZ" sz="2000" dirty="0" smtClean="0">
                <a:hlinkClick r:id="rId3"/>
              </a:rPr>
              <a:t>=2&amp;detail=1&amp;</a:t>
            </a:r>
            <a:r>
              <a:rPr lang="cs-CZ" sz="2000" dirty="0" err="1" smtClean="0">
                <a:hlinkClick r:id="rId3"/>
              </a:rPr>
              <a:t>title</a:t>
            </a:r>
            <a:r>
              <a:rPr lang="cs-CZ" sz="2000" dirty="0" smtClean="0">
                <a:hlinkClick r:id="rId3"/>
              </a:rPr>
              <a:t>=slavistika</a:t>
            </a:r>
            <a:r>
              <a:rPr lang="cs-CZ" sz="2000" dirty="0" smtClean="0"/>
              <a:t> </a:t>
            </a:r>
          </a:p>
          <a:p>
            <a:pPr>
              <a:buNone/>
            </a:pPr>
            <a:r>
              <a:rPr lang="cs-CZ" sz="2000" dirty="0" smtClean="0">
                <a:hlinkClick r:id="rId4"/>
              </a:rPr>
              <a:t>http://cercledeprague.org/index.php</a:t>
            </a:r>
            <a:r>
              <a:rPr lang="cs-CZ" sz="2000" dirty="0" smtClean="0"/>
              <a:t>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0000" indent="0">
              <a:buNone/>
            </a:pPr>
            <a:r>
              <a:rPr lang="cs-CZ" sz="2800" dirty="0" smtClean="0"/>
              <a:t>Jazykovědná disciplína a studijní obor zkoumající jazyk a literaturu Slovanů a jejich území.</a:t>
            </a:r>
          </a:p>
          <a:p>
            <a:pPr marL="180000" indent="0">
              <a:buNone/>
            </a:pPr>
            <a:endParaRPr lang="cs-CZ" sz="2800" dirty="0" smtClean="0"/>
          </a:p>
          <a:p>
            <a:pPr marL="180000" indent="0">
              <a:buNone/>
            </a:pPr>
            <a:r>
              <a:rPr lang="cs-CZ" sz="2800" dirty="0" smtClean="0"/>
              <a:t>Věda o Slovanech a jejich kultuře</a:t>
            </a:r>
          </a:p>
          <a:p>
            <a:pPr marL="180000" indent="0">
              <a:buNone/>
            </a:pPr>
            <a:endParaRPr lang="cs-CZ" sz="2800" dirty="0" smtClean="0"/>
          </a:p>
          <a:p>
            <a:pPr marL="180000" indent="0">
              <a:buNone/>
            </a:pPr>
            <a:r>
              <a:rPr lang="cs-CZ" sz="2800" dirty="0" smtClean="0"/>
              <a:t>Zahrnuje řadu oborů: slovanské jazyky a literární dějiny, etnografii, umění a náboženství</a:t>
            </a:r>
            <a:endParaRPr lang="cs-CZ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Prvotně zkoumala nejstarší slovanské písemnictví z hlediska jazyka a literatury, dějiny a veškerou kulturu Slovanů</a:t>
            </a:r>
          </a:p>
          <a:p>
            <a:r>
              <a:rPr lang="cs-CZ" sz="2800" dirty="0" smtClean="0"/>
              <a:t>V 19. a na začátku 20. stol. zúženo na komplex samostatných věd o jednotlivých slovanských jazycích a literatury a na slovanskou jazykovědu</a:t>
            </a:r>
          </a:p>
          <a:p>
            <a:r>
              <a:rPr lang="cs-CZ" sz="2800" dirty="0" smtClean="0"/>
              <a:t>Historickým předpokladem pro vznik slavistiky byla </a:t>
            </a:r>
            <a:r>
              <a:rPr lang="cs-CZ" sz="2800" b="1" dirty="0" smtClean="0"/>
              <a:t>idea slovanské vzájemnosti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3000" dirty="0" smtClean="0"/>
              <a:t>Rozvoj v humanismu – filologické bádání na úrovni jednotlivých národních jazyků</a:t>
            </a:r>
          </a:p>
          <a:p>
            <a:pPr>
              <a:buNone/>
            </a:pPr>
            <a:r>
              <a:rPr lang="cs-CZ" sz="2200" dirty="0" err="1" smtClean="0"/>
              <a:t>Michail</a:t>
            </a:r>
            <a:r>
              <a:rPr lang="cs-CZ" sz="2200" dirty="0" smtClean="0"/>
              <a:t>  V.  </a:t>
            </a:r>
            <a:r>
              <a:rPr lang="cs-CZ" sz="2200" dirty="0" err="1" smtClean="0"/>
              <a:t>Lomonosov</a:t>
            </a:r>
            <a:r>
              <a:rPr lang="cs-CZ" sz="2200" dirty="0" smtClean="0"/>
              <a:t> – kniha gramatiky (staroslověnština + hovorová ruština)</a:t>
            </a:r>
          </a:p>
          <a:p>
            <a:pPr>
              <a:buNone/>
            </a:pPr>
            <a:r>
              <a:rPr lang="cs-CZ" sz="2200" dirty="0" err="1" smtClean="0"/>
              <a:t>Vavřinec</a:t>
            </a:r>
            <a:r>
              <a:rPr lang="cs-CZ" sz="2200" dirty="0" smtClean="0"/>
              <a:t> Benedikt z </a:t>
            </a:r>
            <a:r>
              <a:rPr lang="cs-CZ" sz="2200" dirty="0" err="1" smtClean="0"/>
              <a:t>Nudožer</a:t>
            </a:r>
            <a:r>
              <a:rPr lang="cs-CZ" sz="2200" dirty="0" smtClean="0"/>
              <a:t> – první systematická mluvnice češtiny</a:t>
            </a:r>
          </a:p>
          <a:p>
            <a:pPr>
              <a:buNone/>
            </a:pPr>
            <a:r>
              <a:rPr lang="cs-CZ" sz="2200" dirty="0" smtClean="0"/>
              <a:t>Jan Václav Rosa – latinsky psaná česká mluvnice</a:t>
            </a:r>
          </a:p>
          <a:p>
            <a:pPr>
              <a:buNone/>
            </a:pPr>
            <a:r>
              <a:rPr lang="cs-CZ" sz="3000" dirty="0" smtClean="0"/>
              <a:t>První slavistické podněty byly od německých učenců orientovaných na Rusko</a:t>
            </a:r>
          </a:p>
          <a:p>
            <a:pPr>
              <a:buNone/>
            </a:pPr>
            <a:r>
              <a:rPr lang="cs-CZ" sz="3000" dirty="0" smtClean="0"/>
              <a:t>Převládá vzdělávací aspekt (výuka jazyků a literatury)</a:t>
            </a:r>
          </a:p>
          <a:p>
            <a:pPr>
              <a:buNone/>
            </a:pPr>
            <a:r>
              <a:rPr lang="cs-CZ" sz="2200" dirty="0" smtClean="0"/>
              <a:t>August </a:t>
            </a:r>
            <a:r>
              <a:rPr lang="cs-CZ" sz="2200" dirty="0" err="1" smtClean="0"/>
              <a:t>Ludwig</a:t>
            </a:r>
            <a:r>
              <a:rPr lang="cs-CZ" sz="2200" dirty="0" smtClean="0"/>
              <a:t> </a:t>
            </a:r>
            <a:r>
              <a:rPr lang="cs-CZ" sz="2200" dirty="0" err="1" smtClean="0"/>
              <a:t>von</a:t>
            </a:r>
            <a:r>
              <a:rPr lang="cs-CZ" sz="2200" dirty="0" smtClean="0"/>
              <a:t> </a:t>
            </a:r>
            <a:r>
              <a:rPr lang="cs-CZ" sz="2200" dirty="0" err="1" smtClean="0"/>
              <a:t>Schlozer</a:t>
            </a:r>
            <a:r>
              <a:rPr lang="cs-CZ" sz="2200" dirty="0" smtClean="0"/>
              <a:t> - </a:t>
            </a:r>
            <a:r>
              <a:rPr lang="cs-CZ" sz="2200" i="1" dirty="0" err="1" smtClean="0"/>
              <a:t>Allgemeine</a:t>
            </a:r>
            <a:r>
              <a:rPr lang="cs-CZ" sz="2200" i="1" dirty="0" smtClean="0"/>
              <a:t> </a:t>
            </a:r>
            <a:r>
              <a:rPr lang="cs-CZ" sz="2200" i="1" dirty="0" err="1" smtClean="0"/>
              <a:t>nordische</a:t>
            </a:r>
            <a:r>
              <a:rPr lang="cs-CZ" sz="2200" i="1" dirty="0" smtClean="0"/>
              <a:t> </a:t>
            </a:r>
            <a:r>
              <a:rPr lang="cs-CZ" sz="2200" i="1" dirty="0" err="1" smtClean="0"/>
              <a:t>geschichte</a:t>
            </a:r>
            <a:r>
              <a:rPr lang="cs-CZ" sz="2200" i="1" dirty="0" smtClean="0"/>
              <a:t>, </a:t>
            </a:r>
            <a:r>
              <a:rPr lang="cs-CZ" sz="2200" i="1" dirty="0" err="1" smtClean="0"/>
              <a:t>Russische</a:t>
            </a:r>
            <a:r>
              <a:rPr lang="cs-CZ" sz="2200" i="1" dirty="0" smtClean="0"/>
              <a:t> </a:t>
            </a:r>
            <a:r>
              <a:rPr lang="cs-CZ" sz="2200" i="1" dirty="0" err="1" smtClean="0"/>
              <a:t>Sprachlehre</a:t>
            </a:r>
            <a:endParaRPr lang="cs-CZ" sz="2200" i="1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/>
              <a:t>Zakladatelem </a:t>
            </a:r>
            <a:r>
              <a:rPr lang="cs-CZ" sz="2800" b="1" dirty="0" smtClean="0"/>
              <a:t>vědeckého pojetí slavistiky</a:t>
            </a:r>
            <a:r>
              <a:rPr lang="cs-CZ" sz="2800" dirty="0" smtClean="0"/>
              <a:t> se stal </a:t>
            </a:r>
            <a:r>
              <a:rPr lang="cs-CZ" sz="2800" b="1" dirty="0" smtClean="0"/>
              <a:t>Josef Dobrovský</a:t>
            </a:r>
            <a:endParaRPr lang="cs-CZ" sz="2800" dirty="0" smtClean="0"/>
          </a:p>
          <a:p>
            <a:pPr>
              <a:buNone/>
            </a:pPr>
            <a:r>
              <a:rPr lang="cs-CZ" sz="2800" i="1" dirty="0" smtClean="0"/>
              <a:t>Základ staroslovanského jazyka</a:t>
            </a:r>
          </a:p>
          <a:p>
            <a:pPr>
              <a:buNone/>
            </a:pPr>
            <a:r>
              <a:rPr lang="cs-CZ" sz="2800" i="1" dirty="0" err="1" smtClean="0"/>
              <a:t>Geschichte</a:t>
            </a:r>
            <a:r>
              <a:rPr lang="cs-CZ" sz="2800" i="1" dirty="0" smtClean="0"/>
              <a:t> der </a:t>
            </a:r>
            <a:r>
              <a:rPr lang="cs-CZ" sz="2800" i="1" dirty="0" err="1" smtClean="0"/>
              <a:t>böhmischen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Sprache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und</a:t>
            </a:r>
            <a:r>
              <a:rPr lang="cs-CZ" sz="2800" i="1" dirty="0" smtClean="0"/>
              <a:t> Literatur</a:t>
            </a:r>
            <a:r>
              <a:rPr lang="cs-CZ" sz="2800" dirty="0" smtClean="0"/>
              <a:t> (</a:t>
            </a:r>
            <a:r>
              <a:rPr lang="cs-CZ" sz="2800" i="1" dirty="0" smtClean="0"/>
              <a:t>Dějiny české řeči a literatury</a:t>
            </a:r>
            <a:r>
              <a:rPr lang="cs-CZ" sz="2800" dirty="0" smtClean="0"/>
              <a:t>)</a:t>
            </a:r>
          </a:p>
          <a:p>
            <a:pPr>
              <a:buNone/>
            </a:pPr>
            <a:r>
              <a:rPr lang="cs-CZ" sz="2800" i="1" dirty="0" err="1" smtClean="0"/>
              <a:t>Ausführliches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Lehrgebäude</a:t>
            </a:r>
            <a:r>
              <a:rPr lang="cs-CZ" sz="2800" i="1" dirty="0" smtClean="0"/>
              <a:t> der </a:t>
            </a:r>
            <a:r>
              <a:rPr lang="cs-CZ" sz="2800" i="1" dirty="0" err="1" smtClean="0"/>
              <a:t>böhmischen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Sprache</a:t>
            </a:r>
            <a:r>
              <a:rPr lang="cs-CZ" sz="2800" dirty="0" smtClean="0"/>
              <a:t> (</a:t>
            </a:r>
            <a:r>
              <a:rPr lang="cs-CZ" sz="2800" i="1" dirty="0" smtClean="0"/>
              <a:t>Zevrubná mluvnice jazyka českého</a:t>
            </a:r>
            <a:r>
              <a:rPr lang="cs-CZ" sz="2800" dirty="0" smtClean="0"/>
              <a:t>)</a:t>
            </a:r>
          </a:p>
          <a:p>
            <a:pPr>
              <a:buNone/>
            </a:pPr>
            <a:r>
              <a:rPr lang="cs-CZ" sz="2800" i="1" dirty="0" err="1" smtClean="0"/>
              <a:t>Deutsch</a:t>
            </a:r>
            <a:r>
              <a:rPr lang="cs-CZ" sz="2800" i="1" dirty="0" smtClean="0"/>
              <a:t>-</a:t>
            </a:r>
            <a:r>
              <a:rPr lang="cs-CZ" sz="2800" i="1" dirty="0" err="1" smtClean="0"/>
              <a:t>böhmisches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Wörterbuch</a:t>
            </a:r>
            <a:r>
              <a:rPr lang="cs-CZ" sz="2800" dirty="0" smtClean="0"/>
              <a:t> (</a:t>
            </a:r>
            <a:r>
              <a:rPr lang="cs-CZ" sz="2800" i="1" dirty="0" smtClean="0"/>
              <a:t>Německo-český slovník)</a:t>
            </a:r>
            <a:endParaRPr lang="cs-CZ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/>
              <a:t>První centrum slavistiky – Praha a Vídeň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Složitá národnostní struktura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Procentuální převaha Slovanů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Snaha o poznávání vlastní historie a jazyka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Ve Vídni austroslavismus, přihlížení k monarchii</a:t>
            </a:r>
          </a:p>
          <a:p>
            <a:pPr>
              <a:buNone/>
            </a:pPr>
            <a:r>
              <a:rPr lang="cs-CZ" sz="2800" dirty="0" smtClean="0"/>
              <a:t>S rozvojem národního uvědomění se rozvíjí i slavistika</a:t>
            </a:r>
          </a:p>
          <a:p>
            <a:r>
              <a:rPr lang="cs-CZ" sz="2000" dirty="0" smtClean="0"/>
              <a:t>Josef </a:t>
            </a:r>
            <a:r>
              <a:rPr lang="cs-CZ" sz="2000" dirty="0" err="1" smtClean="0"/>
              <a:t>Jungmann</a:t>
            </a:r>
            <a:endParaRPr lang="cs-CZ" sz="2000" dirty="0" smtClean="0"/>
          </a:p>
          <a:p>
            <a:r>
              <a:rPr lang="cs-CZ" sz="2000" dirty="0" smtClean="0"/>
              <a:t>F.  L. </a:t>
            </a:r>
            <a:r>
              <a:rPr lang="cs-CZ" sz="2000" dirty="0" err="1" smtClean="0"/>
              <a:t>Čelakovský</a:t>
            </a:r>
            <a:endParaRPr lang="cs-CZ" sz="2000" dirty="0" smtClean="0"/>
          </a:p>
          <a:p>
            <a:r>
              <a:rPr lang="cs-CZ" sz="2000" dirty="0" smtClean="0"/>
              <a:t>František Palacký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800" b="1" dirty="0" smtClean="0"/>
              <a:t>Pavel J. Šafařík</a:t>
            </a:r>
          </a:p>
          <a:p>
            <a:pPr>
              <a:buNone/>
            </a:pPr>
            <a:r>
              <a:rPr lang="cs-CZ" sz="2800" i="1" dirty="0" err="1" smtClean="0"/>
              <a:t>Geschichte</a:t>
            </a:r>
            <a:r>
              <a:rPr lang="cs-CZ" sz="2800" i="1" dirty="0" smtClean="0"/>
              <a:t> </a:t>
            </a:r>
            <a:r>
              <a:rPr lang="de-DE" sz="2800" i="1" dirty="0" smtClean="0"/>
              <a:t>der slawischen Sprache und Literatur nach allen Mundarten </a:t>
            </a:r>
            <a:r>
              <a:rPr lang="cs-CZ" sz="2800" i="1" dirty="0" smtClean="0"/>
              <a:t>– </a:t>
            </a:r>
            <a:r>
              <a:rPr lang="cs-CZ" sz="2800" dirty="0" smtClean="0"/>
              <a:t>zakládající dílo srovnávací slovanské literární komparatistiky, první syntetický obraz jazyka a literatury Slovanů</a:t>
            </a:r>
          </a:p>
          <a:p>
            <a:pPr>
              <a:buNone/>
            </a:pPr>
            <a:r>
              <a:rPr lang="cs-CZ" sz="2800" i="1" dirty="0" smtClean="0"/>
              <a:t>Slovanské starožitnosti </a:t>
            </a:r>
            <a:r>
              <a:rPr lang="cs-CZ" sz="2800" dirty="0" smtClean="0"/>
              <a:t>– historie a kultura Slovanů</a:t>
            </a:r>
          </a:p>
          <a:p>
            <a:pPr>
              <a:buNone/>
            </a:pPr>
            <a:r>
              <a:rPr lang="cs-CZ" sz="2800" i="1" dirty="0" smtClean="0"/>
              <a:t>Slovanský národopis </a:t>
            </a:r>
            <a:r>
              <a:rPr lang="cs-CZ" sz="2800" dirty="0" smtClean="0"/>
              <a:t>– územní rozloha a počet obyvatel</a:t>
            </a:r>
          </a:p>
          <a:p>
            <a:pPr>
              <a:buNone/>
            </a:pPr>
            <a:r>
              <a:rPr lang="cs-CZ" sz="2800" dirty="0" smtClean="0"/>
              <a:t>Časopis Světozor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Rozvoj slavistiky v dalších slovanských zemích:</a:t>
            </a:r>
          </a:p>
          <a:p>
            <a:pPr>
              <a:buNone/>
            </a:pPr>
            <a:r>
              <a:rPr lang="cs-CZ" sz="2000" dirty="0" smtClean="0"/>
              <a:t>Rusko – A. Ch.  </a:t>
            </a:r>
            <a:r>
              <a:rPr lang="cs-CZ" sz="2000" dirty="0" err="1" smtClean="0"/>
              <a:t>Vostokov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Polsko – S. </a:t>
            </a:r>
            <a:r>
              <a:rPr lang="cs-CZ" sz="2000" dirty="0" err="1" smtClean="0"/>
              <a:t>Linde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Slovinsko – B. </a:t>
            </a:r>
            <a:r>
              <a:rPr lang="cs-CZ" sz="2000" dirty="0" err="1" smtClean="0"/>
              <a:t>Kopitar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Srbsko – V. S. Karadžič</a:t>
            </a:r>
          </a:p>
          <a:p>
            <a:pPr>
              <a:buNone/>
            </a:pPr>
            <a:r>
              <a:rPr lang="cs-CZ" sz="2800" dirty="0" smtClean="0"/>
              <a:t>Západoevropské země:</a:t>
            </a:r>
          </a:p>
          <a:p>
            <a:pPr>
              <a:buNone/>
            </a:pPr>
            <a:r>
              <a:rPr lang="cs-CZ" sz="2000" dirty="0" smtClean="0"/>
              <a:t>Německo – J. G. </a:t>
            </a:r>
            <a:r>
              <a:rPr lang="cs-CZ" sz="2000" dirty="0" err="1" smtClean="0"/>
              <a:t>Herder</a:t>
            </a:r>
            <a:r>
              <a:rPr lang="cs-CZ" sz="2000" dirty="0" smtClean="0"/>
              <a:t>,  A. </a:t>
            </a:r>
            <a:r>
              <a:rPr lang="cs-CZ" sz="2000" dirty="0" err="1" smtClean="0"/>
              <a:t>Schleicher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Francie – </a:t>
            </a:r>
            <a:r>
              <a:rPr lang="cs-CZ" sz="2000" b="1" dirty="0" smtClean="0"/>
              <a:t>přednášky Adama </a:t>
            </a:r>
            <a:r>
              <a:rPr lang="cs-CZ" sz="2000" b="1" dirty="0" err="1" smtClean="0"/>
              <a:t>Mickiewicze</a:t>
            </a:r>
            <a:r>
              <a:rPr lang="cs-CZ" sz="2000" b="1" dirty="0" smtClean="0"/>
              <a:t>  </a:t>
            </a:r>
            <a:r>
              <a:rPr lang="cs-CZ" sz="2000" dirty="0" smtClean="0"/>
              <a:t>pronesené na </a:t>
            </a:r>
            <a:r>
              <a:rPr lang="cs-CZ" sz="2000" dirty="0" err="1" smtClean="0"/>
              <a:t>Collège</a:t>
            </a:r>
            <a:r>
              <a:rPr lang="cs-CZ" sz="2000" dirty="0" smtClean="0"/>
              <a:t> de France se tradičně pokládají za základní dílo světové literárněvědné slavistiky (čerpal ze Šafaříkových </a:t>
            </a:r>
            <a:r>
              <a:rPr lang="cs-CZ" sz="2000" i="1" dirty="0" smtClean="0"/>
              <a:t>Dějin slovanské řeči a literatury podle všech nářečí</a:t>
            </a:r>
            <a:r>
              <a:rPr lang="cs-CZ" sz="2000" dirty="0" smtClean="0"/>
              <a:t>)</a:t>
            </a:r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/>
              <a:t>Pražský lingvistický kroužek – jazykovědci a literární teoretikové, usilovali o strukturálně funkční výzkum jazykových a literárních jevů.</a:t>
            </a:r>
          </a:p>
          <a:p>
            <a:pPr>
              <a:buFontTx/>
              <a:buChar char="-"/>
            </a:pPr>
            <a:r>
              <a:rPr lang="cs-CZ" sz="2000" dirty="0" smtClean="0"/>
              <a:t>Kritické přehodnocení soudobé lingvistiky</a:t>
            </a:r>
          </a:p>
          <a:p>
            <a:pPr>
              <a:buFontTx/>
              <a:buChar char="-"/>
            </a:pPr>
            <a:r>
              <a:rPr lang="cs-CZ" sz="2000" dirty="0" smtClean="0"/>
              <a:t>Kritika historické komparativní lingvistiky</a:t>
            </a:r>
          </a:p>
          <a:p>
            <a:pPr>
              <a:buFontTx/>
              <a:buChar char="-"/>
            </a:pPr>
            <a:r>
              <a:rPr lang="cs-CZ" sz="2000" dirty="0" smtClean="0"/>
              <a:t>Přínosné práce o morfologii a fonologii</a:t>
            </a:r>
          </a:p>
          <a:p>
            <a:pPr>
              <a:buFontTx/>
              <a:buChar char="-"/>
            </a:pPr>
            <a:r>
              <a:rPr lang="cs-CZ" sz="2000" dirty="0" smtClean="0"/>
              <a:t>Funguje dodnes, pořádá pravidelná zasedání s přednáškami a rozpravami,  vydává odborné publikace</a:t>
            </a:r>
          </a:p>
          <a:p>
            <a:pPr>
              <a:buFontTx/>
              <a:buChar char="-"/>
            </a:pPr>
            <a:r>
              <a:rPr lang="cs-CZ" sz="2800" dirty="0" smtClean="0"/>
              <a:t>V. </a:t>
            </a:r>
            <a:r>
              <a:rPr lang="cs-CZ" sz="2800" dirty="0" err="1" smtClean="0"/>
              <a:t>Mathesius</a:t>
            </a:r>
            <a:r>
              <a:rPr lang="cs-CZ" sz="2800" dirty="0" smtClean="0"/>
              <a:t>, B. Havránek, B. Trnka, </a:t>
            </a:r>
            <a:br>
              <a:rPr lang="cs-CZ" sz="2800" dirty="0" smtClean="0"/>
            </a:br>
            <a:r>
              <a:rPr lang="cs-CZ" sz="2800" dirty="0" smtClean="0"/>
              <a:t>N. S. </a:t>
            </a:r>
            <a:r>
              <a:rPr lang="cs-CZ" sz="2800" dirty="0" err="1" smtClean="0"/>
              <a:t>Trubeckoj</a:t>
            </a:r>
            <a:r>
              <a:rPr lang="cs-CZ" sz="2800" dirty="0" smtClean="0"/>
              <a:t>, R. O. </a:t>
            </a:r>
            <a:r>
              <a:rPr lang="cs-CZ" sz="2800" dirty="0" err="1" smtClean="0"/>
              <a:t>Jakobson</a:t>
            </a:r>
            <a:r>
              <a:rPr lang="cs-CZ" sz="2800" dirty="0" smtClean="0"/>
              <a:t>, J. </a:t>
            </a:r>
            <a:r>
              <a:rPr lang="cs-CZ" sz="2800" dirty="0" err="1" smtClean="0"/>
              <a:t>Vachek</a:t>
            </a:r>
            <a:r>
              <a:rPr lang="cs-CZ" sz="2800" dirty="0" smtClean="0"/>
              <a:t>, </a:t>
            </a:r>
            <a:br>
              <a:rPr lang="cs-CZ" sz="2800" dirty="0" smtClean="0"/>
            </a:br>
            <a:r>
              <a:rPr lang="cs-CZ" sz="2800" dirty="0" smtClean="0"/>
              <a:t>J. </a:t>
            </a:r>
            <a:r>
              <a:rPr lang="cs-CZ" sz="2800" dirty="0" err="1" smtClean="0"/>
              <a:t>Mukařovský</a:t>
            </a:r>
            <a:endParaRPr lang="cs-CZ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2147</TotalTime>
  <Words>838</Words>
  <Application>Microsoft Office PowerPoint</Application>
  <PresentationFormat>Předvádění na obrazovce (4:3)</PresentationFormat>
  <Paragraphs>101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Gill Sans MT</vt:lpstr>
      <vt:lpstr>Verdana</vt:lpstr>
      <vt:lpstr>Wingdings 2</vt:lpstr>
      <vt:lpstr>Slunovrat</vt:lpstr>
      <vt:lpstr>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Ivana</dc:creator>
  <cp:lastModifiedBy>Bobrzykova</cp:lastModifiedBy>
  <cp:revision>70</cp:revision>
  <dcterms:created xsi:type="dcterms:W3CDTF">2018-11-25T20:59:39Z</dcterms:created>
  <dcterms:modified xsi:type="dcterms:W3CDTF">2018-12-06T10:24:46Z</dcterms:modified>
</cp:coreProperties>
</file>