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76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60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j.fme.vutbr.cz/studopory/RU/grammar/gramatika.pdf?fbclid=IwAR1xnKdU2cLF1GxBCgxxorWyVJfXAOR9Gq4A2sinplV5pO3HET0gb3ITcvc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0B69023-2644-4FE0-B5F3-8070B54C8F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Rusko-česká komparace morfologie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00D4EB9-BEBE-4FCD-B7BC-FA88633FB8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Pavlína Mládková</a:t>
            </a:r>
          </a:p>
          <a:p>
            <a:r>
              <a:rPr lang="cs-CZ" dirty="0"/>
              <a:t>4382109</a:t>
            </a:r>
          </a:p>
        </p:txBody>
      </p:sp>
    </p:spTree>
    <p:extLst>
      <p:ext uri="{BB962C8B-B14F-4D97-AF65-F5344CB8AC3E}">
        <p14:creationId xmlns:p14="http://schemas.microsoft.com/office/powerpoint/2010/main" val="1859221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915ECEC-2143-4084-969D-BCCA9D8AF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FB81D9E-320B-4FEE-879A-FCCB4BACF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Některá přídavná jména se pojí v ruštině s jinými předložkovými nebo bezpředložkovými pády než v češtině! </a:t>
            </a:r>
          </a:p>
          <a:p>
            <a:pPr marL="0" indent="0">
              <a:buNone/>
            </a:pPr>
            <a:endParaRPr lang="cs-CZ" sz="20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E5CF75A9-AA00-457A-B4AB-8923FC4B5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364217"/>
              </p:ext>
            </p:extLst>
          </p:nvPr>
        </p:nvGraphicFramePr>
        <p:xfrm>
          <a:off x="2909349" y="3960900"/>
          <a:ext cx="6373302" cy="177912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120060">
                  <a:extLst>
                    <a:ext uri="{9D8B030D-6E8A-4147-A177-3AD203B41FA5}">
                      <a16:colId xmlns:a16="http://schemas.microsoft.com/office/drawing/2014/main" xmlns="" val="3177269036"/>
                    </a:ext>
                  </a:extLst>
                </a:gridCol>
                <a:gridCol w="3253242">
                  <a:extLst>
                    <a:ext uri="{9D8B030D-6E8A-4147-A177-3AD203B41FA5}">
                      <a16:colId xmlns:a16="http://schemas.microsoft.com/office/drawing/2014/main" xmlns="" val="203746340"/>
                    </a:ext>
                  </a:extLst>
                </a:gridCol>
              </a:tblGrid>
              <a:tr h="351278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vinný čím (7.p.)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/>
                        <a:t>виноватый в чём </a:t>
                      </a:r>
                      <a:r>
                        <a:rPr lang="cs-CZ" sz="2000" b="0" dirty="0"/>
                        <a:t>(6.p.)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3745407"/>
                  </a:ext>
                </a:extLst>
              </a:tr>
              <a:tr h="351278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hrdý na co (4.p.)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/>
                        <a:t>гордый чем </a:t>
                      </a:r>
                      <a:r>
                        <a:rPr lang="cs-CZ" sz="2000" b="0" dirty="0"/>
                        <a:t>(7.p.)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1741765"/>
                  </a:ext>
                </a:extLst>
              </a:tr>
              <a:tr h="351278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rovnoběžný s čím (7.p.)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/>
                        <a:t>параллельный чему </a:t>
                      </a:r>
                      <a:r>
                        <a:rPr lang="cs-CZ" sz="2000" b="0" dirty="0"/>
                        <a:t>(3.p.)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38177429"/>
                  </a:ext>
                </a:extLst>
              </a:tr>
              <a:tr h="590407"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/>
                        <a:t>podobný komu, čemu (3.p.)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/>
                        <a:t>похожий на каго, что </a:t>
                      </a:r>
                      <a:r>
                        <a:rPr lang="cs-CZ" sz="2000" b="0" dirty="0"/>
                        <a:t>(4.p.)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1473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095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4BC7DD6-E0E4-486C-BCC2-7C1B976EF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pronomina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397CF5D-71FE-4CFA-BD81-20813E9F3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19262"/>
            <a:ext cx="7729728" cy="310198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u="sng" dirty="0"/>
              <a:t>местоимение</a:t>
            </a:r>
            <a:r>
              <a:rPr lang="cs-CZ" b="1" u="sng" dirty="0"/>
              <a:t> – </a:t>
            </a:r>
            <a:r>
              <a:rPr lang="cs-CZ" sz="2000" b="1" u="sng" dirty="0"/>
              <a:t>zájmeno</a:t>
            </a:r>
            <a:endParaRPr lang="cs-CZ" b="1" u="sng" dirty="0"/>
          </a:p>
          <a:p>
            <a:r>
              <a:rPr lang="cs-CZ" dirty="0"/>
              <a:t>Ve větě obvykle zastupují podstatná jména nebo přídavná jména a mají tak zpravidla funkci podmětu, předmětu nebo přívlastku.</a:t>
            </a:r>
          </a:p>
          <a:p>
            <a:endParaRPr lang="ru-RU" u="sng" dirty="0"/>
          </a:p>
          <a:p>
            <a:pPr marL="0" indent="0" algn="ctr">
              <a:buNone/>
            </a:pPr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xmlns="" id="{FE1FC2E0-1111-484C-A50C-DAD1C8CE7C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84946"/>
              </p:ext>
            </p:extLst>
          </p:nvPr>
        </p:nvGraphicFramePr>
        <p:xfrm>
          <a:off x="2642750" y="3429000"/>
          <a:ext cx="6906500" cy="30175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453250">
                  <a:extLst>
                    <a:ext uri="{9D8B030D-6E8A-4147-A177-3AD203B41FA5}">
                      <a16:colId xmlns:a16="http://schemas.microsoft.com/office/drawing/2014/main" xmlns="" val="1993834265"/>
                    </a:ext>
                  </a:extLst>
                </a:gridCol>
                <a:gridCol w="3453250">
                  <a:extLst>
                    <a:ext uri="{9D8B030D-6E8A-4147-A177-3AD203B41FA5}">
                      <a16:colId xmlns:a16="http://schemas.microsoft.com/office/drawing/2014/main" xmlns="" val="2398603418"/>
                    </a:ext>
                  </a:extLst>
                </a:gridCol>
              </a:tblGrid>
              <a:tr h="293158">
                <a:tc>
                  <a:txBody>
                    <a:bodyPr/>
                    <a:lstStyle/>
                    <a:p>
                      <a:r>
                        <a:rPr lang="ru-RU" sz="1600" b="0" dirty="0"/>
                        <a:t>личные </a:t>
                      </a:r>
                      <a:r>
                        <a:rPr lang="cs-CZ" sz="1600" b="0" dirty="0"/>
                        <a:t>- osobní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я</a:t>
                      </a:r>
                      <a:r>
                        <a:rPr lang="cs-CZ" sz="1600" b="0" dirty="0"/>
                        <a:t>,</a:t>
                      </a:r>
                      <a:r>
                        <a:rPr lang="ru-RU" sz="1600" b="0" dirty="0"/>
                        <a:t> ты, он, она</a:t>
                      </a:r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1796766"/>
                  </a:ext>
                </a:extLst>
              </a:tr>
              <a:tr h="293158">
                <a:tc>
                  <a:txBody>
                    <a:bodyPr/>
                    <a:lstStyle/>
                    <a:p>
                      <a:r>
                        <a:rPr lang="ru-RU" sz="1600" b="0" dirty="0"/>
                        <a:t>возвратные </a:t>
                      </a:r>
                      <a:r>
                        <a:rPr lang="cs-CZ" sz="1600" b="0" dirty="0"/>
                        <a:t>– zvratná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себя, тебя</a:t>
                      </a:r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4901663"/>
                  </a:ext>
                </a:extLst>
              </a:tr>
              <a:tr h="293158">
                <a:tc>
                  <a:txBody>
                    <a:bodyPr/>
                    <a:lstStyle/>
                    <a:p>
                      <a:r>
                        <a:rPr lang="ru-RU" sz="1600" b="0" dirty="0"/>
                        <a:t>воспросительные </a:t>
                      </a:r>
                      <a:r>
                        <a:rPr lang="cs-CZ" sz="1600" b="0" dirty="0"/>
                        <a:t>– tázací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кто</a:t>
                      </a:r>
                      <a:r>
                        <a:rPr lang="cs-CZ" sz="1600" b="0" dirty="0"/>
                        <a:t>? </a:t>
                      </a:r>
                      <a:r>
                        <a:rPr lang="ru-RU" sz="1600" b="0" dirty="0"/>
                        <a:t>что</a:t>
                      </a:r>
                      <a:r>
                        <a:rPr lang="cs-CZ" sz="1600" b="0" dirty="0"/>
                        <a:t>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33530413"/>
                  </a:ext>
                </a:extLst>
              </a:tr>
              <a:tr h="293158">
                <a:tc>
                  <a:txBody>
                    <a:bodyPr/>
                    <a:lstStyle/>
                    <a:p>
                      <a:r>
                        <a:rPr lang="ru-RU" sz="1600" b="0" dirty="0"/>
                        <a:t>относительные </a:t>
                      </a:r>
                      <a:r>
                        <a:rPr lang="cs-CZ" sz="1600" b="0" dirty="0"/>
                        <a:t>– vztažná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кто, что, какой </a:t>
                      </a:r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2620471"/>
                  </a:ext>
                </a:extLst>
              </a:tr>
              <a:tr h="293158">
                <a:tc>
                  <a:txBody>
                    <a:bodyPr/>
                    <a:lstStyle/>
                    <a:p>
                      <a:r>
                        <a:rPr lang="ru-RU" sz="1600" b="0" dirty="0"/>
                        <a:t>отрицательные </a:t>
                      </a:r>
                      <a:r>
                        <a:rPr lang="cs-CZ" sz="1600" b="0" dirty="0"/>
                        <a:t>– záporná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никто, ничто, чей</a:t>
                      </a:r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1516556"/>
                  </a:ext>
                </a:extLst>
              </a:tr>
              <a:tr h="293158">
                <a:tc>
                  <a:txBody>
                    <a:bodyPr/>
                    <a:lstStyle/>
                    <a:p>
                      <a:r>
                        <a:rPr lang="ru-RU" sz="1600" b="0" dirty="0"/>
                        <a:t>притяжательные </a:t>
                      </a:r>
                      <a:r>
                        <a:rPr lang="cs-CZ" sz="1600" b="0" dirty="0"/>
                        <a:t>– přivlastňovací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мой, твой, наш</a:t>
                      </a:r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7134921"/>
                  </a:ext>
                </a:extLst>
              </a:tr>
              <a:tr h="293158">
                <a:tc>
                  <a:txBody>
                    <a:bodyPr/>
                    <a:lstStyle/>
                    <a:p>
                      <a:r>
                        <a:rPr lang="ru-RU" sz="1600" b="0" dirty="0"/>
                        <a:t>указательные </a:t>
                      </a:r>
                      <a:r>
                        <a:rPr lang="cs-CZ" sz="1600" b="0" dirty="0"/>
                        <a:t>– ukazovací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тот, этот, таков</a:t>
                      </a:r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9652294"/>
                  </a:ext>
                </a:extLst>
              </a:tr>
              <a:tr h="293158">
                <a:tc>
                  <a:txBody>
                    <a:bodyPr/>
                    <a:lstStyle/>
                    <a:p>
                      <a:r>
                        <a:rPr lang="ru-RU" sz="1600" b="0" dirty="0"/>
                        <a:t>определенные </a:t>
                      </a:r>
                      <a:r>
                        <a:rPr lang="cs-CZ" sz="1600" b="0" dirty="0"/>
                        <a:t>– určovací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весь, всякий, каждый </a:t>
                      </a:r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5364306"/>
                  </a:ext>
                </a:extLst>
              </a:tr>
              <a:tr h="293158">
                <a:tc>
                  <a:txBody>
                    <a:bodyPr/>
                    <a:lstStyle/>
                    <a:p>
                      <a:r>
                        <a:rPr lang="ru-RU" sz="1600" b="0" dirty="0"/>
                        <a:t>неопределенные </a:t>
                      </a:r>
                      <a:r>
                        <a:rPr lang="cs-CZ" sz="1600" b="0" dirty="0"/>
                        <a:t>– neurčitá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некто, нечто, кое</a:t>
                      </a:r>
                      <a:r>
                        <a:rPr lang="cs-CZ" sz="1600" b="0" dirty="0"/>
                        <a:t>-</a:t>
                      </a:r>
                      <a:r>
                        <a:rPr lang="ru-RU" sz="1600" b="0" dirty="0"/>
                        <a:t>кто</a:t>
                      </a:r>
                      <a:endParaRPr lang="cs-CZ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0753383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99BD8C6A-30C6-4C87-BB77-F00EF7FDD51F}"/>
              </a:ext>
            </a:extLst>
          </p:cNvPr>
          <p:cNvSpPr txBox="1"/>
          <p:nvPr/>
        </p:nvSpPr>
        <p:spPr>
          <a:xfrm rot="16200000">
            <a:off x="1662358" y="5550592"/>
            <a:ext cx="1314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DRUHY ZÁJMEN</a:t>
            </a:r>
          </a:p>
        </p:txBody>
      </p:sp>
    </p:spTree>
    <p:extLst>
      <p:ext uri="{BB962C8B-B14F-4D97-AF65-F5344CB8AC3E}">
        <p14:creationId xmlns:p14="http://schemas.microsoft.com/office/powerpoint/2010/main" val="4174542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191ACD-E711-415F-92B1-118CC5C8A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pronomina</a:t>
            </a:r>
            <a:endParaRPr lang="cs-CZ" dirty="0"/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xmlns="" id="{9E60544F-848E-414D-80FE-F756F06356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924421"/>
              </p:ext>
            </p:extLst>
          </p:nvPr>
        </p:nvGraphicFramePr>
        <p:xfrm>
          <a:off x="2231136" y="2790825"/>
          <a:ext cx="2702814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6438">
                  <a:extLst>
                    <a:ext uri="{9D8B030D-6E8A-4147-A177-3AD203B41FA5}">
                      <a16:colId xmlns:a16="http://schemas.microsoft.com/office/drawing/2014/main" xmlns="" val="2224459608"/>
                    </a:ext>
                  </a:extLst>
                </a:gridCol>
                <a:gridCol w="1127112">
                  <a:extLst>
                    <a:ext uri="{9D8B030D-6E8A-4147-A177-3AD203B41FA5}">
                      <a16:colId xmlns:a16="http://schemas.microsoft.com/office/drawing/2014/main" xmlns="" val="4110134325"/>
                    </a:ext>
                  </a:extLst>
                </a:gridCol>
                <a:gridCol w="969264">
                  <a:extLst>
                    <a:ext uri="{9D8B030D-6E8A-4147-A177-3AD203B41FA5}">
                      <a16:colId xmlns:a16="http://schemas.microsoft.com/office/drawing/2014/main" xmlns="" val="3558464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Я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2069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JÁ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Я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8396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МЕНЯ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3306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МНЕ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5051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МЕНЯ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767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MNOU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МНОЙ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480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МНЕ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64920665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B5BE9A2-044E-4230-95C8-C2FF70115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2550" y="2790825"/>
            <a:ext cx="5895975" cy="2391452"/>
          </a:xfrm>
          <a:prstGeom prst="rect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</p:pic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xmlns="" id="{BC80CF91-6378-42EB-BD06-A8B20F82747A}"/>
              </a:ext>
            </a:extLst>
          </p:cNvPr>
          <p:cNvCxnSpPr>
            <a:cxnSpLocks/>
          </p:cNvCxnSpPr>
          <p:nvPr/>
        </p:nvCxnSpPr>
        <p:spPr>
          <a:xfrm>
            <a:off x="10477500" y="3284270"/>
            <a:ext cx="457200" cy="260903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FCF4B728-250F-462F-B2B7-B08C1BABFB0B}"/>
              </a:ext>
            </a:extLst>
          </p:cNvPr>
          <p:cNvSpPr txBox="1"/>
          <p:nvPr/>
        </p:nvSpPr>
        <p:spPr>
          <a:xfrm>
            <a:off x="6010275" y="5893308"/>
            <a:ext cx="555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POZOR! V RJ POUZE TVAR </a:t>
            </a:r>
            <a:r>
              <a:rPr lang="ru-RU" dirty="0"/>
              <a:t>ОНИ </a:t>
            </a:r>
            <a:r>
              <a:rPr lang="cs-CZ" dirty="0"/>
              <a:t>(</a:t>
            </a:r>
            <a:r>
              <a:rPr lang="cs-CZ" dirty="0" err="1"/>
              <a:t>čj</a:t>
            </a:r>
            <a:r>
              <a:rPr lang="cs-CZ" dirty="0"/>
              <a:t>: oni +ony+ ona)!!! </a:t>
            </a:r>
          </a:p>
        </p:txBody>
      </p:sp>
    </p:spTree>
    <p:extLst>
      <p:ext uri="{BB962C8B-B14F-4D97-AF65-F5344CB8AC3E}">
        <p14:creationId xmlns:p14="http://schemas.microsoft.com/office/powerpoint/2010/main" val="1911881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B7FFA9-4FD5-4882-8E39-14A4DFD58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729377"/>
            <a:ext cx="7729728" cy="1188720"/>
          </a:xfrm>
        </p:spPr>
        <p:txBody>
          <a:bodyPr/>
          <a:lstStyle/>
          <a:p>
            <a:r>
              <a:rPr lang="cs-CZ" dirty="0"/>
              <a:t>numeralia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9F4453B-1BB4-4665-91CD-60F87F1A7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375" y="2133218"/>
            <a:ext cx="7458075" cy="4553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u="sng" dirty="0"/>
              <a:t>имя числительное </a:t>
            </a:r>
            <a:r>
              <a:rPr lang="cs-CZ" sz="2000" b="1" u="sng" dirty="0"/>
              <a:t>– číslovky </a:t>
            </a:r>
          </a:p>
          <a:p>
            <a:r>
              <a:rPr lang="cs-CZ" sz="1850" dirty="0"/>
              <a:t>Číslovky jsou slovní druh, kterým se vyjadřuje počet, pořadí, násobenost, díl celku apod.</a:t>
            </a:r>
          </a:p>
          <a:p>
            <a:r>
              <a:rPr lang="ru-RU" sz="1850" u="sng" dirty="0"/>
              <a:t>Деление по значению</a:t>
            </a:r>
            <a:endParaRPr lang="cs-CZ" sz="1850" dirty="0"/>
          </a:p>
          <a:p>
            <a:pPr marL="0" indent="0">
              <a:buNone/>
            </a:pPr>
            <a:r>
              <a:rPr lang="ru-RU" sz="1850" dirty="0"/>
              <a:t>Количественные </a:t>
            </a:r>
            <a:r>
              <a:rPr lang="cs-CZ" sz="1850" dirty="0"/>
              <a:t>(</a:t>
            </a:r>
            <a:r>
              <a:rPr lang="cs-CZ" sz="1850" b="1" dirty="0"/>
              <a:t>základní</a:t>
            </a:r>
            <a:r>
              <a:rPr lang="cs-CZ" sz="1850" dirty="0"/>
              <a:t>) </a:t>
            </a:r>
            <a:r>
              <a:rPr lang="ru-RU" sz="1850" dirty="0"/>
              <a:t>– </a:t>
            </a:r>
            <a:r>
              <a:rPr lang="cs-CZ" sz="1850" dirty="0"/>
              <a:t>1, 5, 100</a:t>
            </a:r>
          </a:p>
          <a:p>
            <a:pPr marL="0" indent="0">
              <a:buNone/>
            </a:pPr>
            <a:r>
              <a:rPr lang="ru-RU" sz="1850" dirty="0"/>
              <a:t>Неопределённо-количественные (</a:t>
            </a:r>
            <a:r>
              <a:rPr lang="cs-CZ" sz="1850" b="1" dirty="0"/>
              <a:t>neurčité</a:t>
            </a:r>
            <a:r>
              <a:rPr lang="cs-CZ" sz="1850" dirty="0"/>
              <a:t>) – </a:t>
            </a:r>
            <a:r>
              <a:rPr lang="ru-RU" sz="1850" dirty="0"/>
              <a:t>много, мало, несколько</a:t>
            </a:r>
            <a:endParaRPr lang="cs-CZ" sz="1850" dirty="0"/>
          </a:p>
          <a:p>
            <a:pPr marL="0" indent="0">
              <a:buNone/>
            </a:pPr>
            <a:r>
              <a:rPr lang="ru-RU" sz="1850" dirty="0"/>
              <a:t>Порядковые </a:t>
            </a:r>
            <a:r>
              <a:rPr lang="cs-CZ" sz="1850" dirty="0"/>
              <a:t>(</a:t>
            </a:r>
            <a:r>
              <a:rPr lang="cs-CZ" sz="1850" b="1" dirty="0"/>
              <a:t>řadové</a:t>
            </a:r>
            <a:r>
              <a:rPr lang="cs-CZ" sz="1850" dirty="0"/>
              <a:t>) </a:t>
            </a:r>
            <a:r>
              <a:rPr lang="ru-RU" sz="1850" dirty="0"/>
              <a:t>– первый, второй, третий, тысячный</a:t>
            </a:r>
            <a:endParaRPr lang="cs-CZ" sz="1850" dirty="0"/>
          </a:p>
          <a:p>
            <a:pPr marL="0" indent="0">
              <a:buNone/>
            </a:pPr>
            <a:r>
              <a:rPr lang="ru-RU" sz="1850" dirty="0"/>
              <a:t>Собирательные </a:t>
            </a:r>
            <a:r>
              <a:rPr lang="cs-CZ" sz="1850" dirty="0"/>
              <a:t>(</a:t>
            </a:r>
            <a:r>
              <a:rPr lang="cs-CZ" sz="1850" b="1" dirty="0"/>
              <a:t>hromadné</a:t>
            </a:r>
            <a:r>
              <a:rPr lang="cs-CZ" sz="1850" dirty="0"/>
              <a:t>, </a:t>
            </a:r>
            <a:r>
              <a:rPr lang="cs-CZ" sz="1850" b="1" dirty="0"/>
              <a:t>druhové</a:t>
            </a:r>
            <a:r>
              <a:rPr lang="cs-CZ" sz="1850" dirty="0"/>
              <a:t>) </a:t>
            </a:r>
            <a:r>
              <a:rPr lang="ru-RU" sz="1850" dirty="0"/>
              <a:t>– двое, трое, четверо, пятеро</a:t>
            </a:r>
            <a:endParaRPr lang="cs-CZ" sz="1850" dirty="0"/>
          </a:p>
          <a:p>
            <a:pPr marL="0" indent="0">
              <a:buNone/>
            </a:pPr>
            <a:r>
              <a:rPr lang="ru-RU" sz="1850" dirty="0"/>
              <a:t>Дробные</a:t>
            </a:r>
            <a:r>
              <a:rPr lang="cs-CZ" sz="1850" dirty="0"/>
              <a:t> (</a:t>
            </a:r>
            <a:r>
              <a:rPr lang="cs-CZ" sz="1850" b="1" dirty="0"/>
              <a:t>zlomky</a:t>
            </a:r>
            <a:r>
              <a:rPr lang="cs-CZ" sz="1850" dirty="0"/>
              <a:t>)</a:t>
            </a:r>
            <a:r>
              <a:rPr lang="ru-RU" sz="1850" dirty="0"/>
              <a:t> – половйны, одна треть, одна сотая</a:t>
            </a:r>
            <a:endParaRPr lang="cs-CZ" sz="1850" dirty="0"/>
          </a:p>
          <a:p>
            <a:pPr marL="0" indent="0">
              <a:buNone/>
            </a:pPr>
            <a:r>
              <a:rPr lang="ru-RU" sz="1850" dirty="0"/>
              <a:t>Разделительные </a:t>
            </a:r>
            <a:r>
              <a:rPr lang="cs-CZ" sz="1850" dirty="0"/>
              <a:t>(</a:t>
            </a:r>
            <a:r>
              <a:rPr lang="cs-CZ" sz="1850" b="1" dirty="0"/>
              <a:t>podílné</a:t>
            </a:r>
            <a:r>
              <a:rPr lang="cs-CZ" sz="1850" dirty="0"/>
              <a:t>) </a:t>
            </a:r>
            <a:r>
              <a:rPr lang="ru-RU" sz="1850" dirty="0"/>
              <a:t>– по два, по пяти</a:t>
            </a:r>
            <a:endParaRPr lang="cs-CZ" sz="1850" dirty="0"/>
          </a:p>
          <a:p>
            <a:pPr marL="0" indent="0">
              <a:buNone/>
            </a:pPr>
            <a:r>
              <a:rPr lang="ru-RU" sz="1850" dirty="0"/>
              <a:t>Кратные </a:t>
            </a:r>
            <a:r>
              <a:rPr lang="cs-CZ" sz="1850" dirty="0"/>
              <a:t>(</a:t>
            </a:r>
            <a:r>
              <a:rPr lang="cs-CZ" sz="1850" b="1" dirty="0"/>
              <a:t>násobné</a:t>
            </a:r>
            <a:r>
              <a:rPr lang="cs-CZ" sz="1850" dirty="0"/>
              <a:t>) </a:t>
            </a:r>
            <a:r>
              <a:rPr lang="ru-RU" sz="1850" dirty="0"/>
              <a:t>– двойной, тройной, вдвое, двоекратный </a:t>
            </a:r>
            <a:endParaRPr lang="cs-CZ" sz="185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3A1685E0-C776-4E92-A4C7-32A65517F67E}"/>
              </a:ext>
            </a:extLst>
          </p:cNvPr>
          <p:cNvSpPr txBox="1"/>
          <p:nvPr/>
        </p:nvSpPr>
        <p:spPr>
          <a:xfrm>
            <a:off x="8553450" y="3429000"/>
            <a:ext cx="31146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u="sng" dirty="0"/>
              <a:t>Деление по морфологическому составу</a:t>
            </a:r>
            <a:r>
              <a:rPr lang="cs-CZ" u="sng" dirty="0"/>
              <a:t>:</a:t>
            </a:r>
          </a:p>
          <a:p>
            <a:r>
              <a:rPr lang="ru-RU" dirty="0"/>
              <a:t>Простые (</a:t>
            </a:r>
            <a:r>
              <a:rPr lang="cs-CZ" b="1" dirty="0"/>
              <a:t>jednoduché</a:t>
            </a:r>
            <a:r>
              <a:rPr lang="cs-CZ" dirty="0"/>
              <a:t>) – </a:t>
            </a:r>
            <a:r>
              <a:rPr lang="ru-RU" dirty="0"/>
              <a:t>восемь, три (один корень)</a:t>
            </a:r>
            <a:endParaRPr lang="cs-CZ" dirty="0"/>
          </a:p>
          <a:p>
            <a:endParaRPr lang="cs-CZ" dirty="0"/>
          </a:p>
          <a:p>
            <a:r>
              <a:rPr lang="ru-RU" dirty="0"/>
              <a:t>Составные (</a:t>
            </a:r>
            <a:r>
              <a:rPr lang="cs-CZ" b="1" dirty="0"/>
              <a:t>složené</a:t>
            </a:r>
            <a:r>
              <a:rPr lang="cs-CZ" dirty="0"/>
              <a:t>)</a:t>
            </a:r>
            <a:r>
              <a:rPr lang="ru-RU" dirty="0"/>
              <a:t> – сто пятьдесят три (несколько отдельных слов)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476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D4DE29-1B9B-48E2-9418-1673145A9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numeralia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D759BB2-8209-4246-B739-0ED3414B1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! po číslovkách 2,3,4, </a:t>
            </a:r>
            <a:r>
              <a:rPr lang="ru-RU" sz="2000" dirty="0"/>
              <a:t>оба, обе, полтора, полторы </a:t>
            </a:r>
            <a:r>
              <a:rPr lang="cs-CZ" sz="2000" dirty="0"/>
              <a:t>se klade podstatné jméno v 2.p. č.j., přídavné jméno v 2.p. mn. č.!</a:t>
            </a:r>
          </a:p>
          <a:p>
            <a:r>
              <a:rPr lang="cs-CZ" sz="2000" dirty="0"/>
              <a:t>např.: </a:t>
            </a:r>
            <a:r>
              <a:rPr lang="ru-RU" sz="2000" dirty="0"/>
              <a:t>два хороших студента, три интересных книги </a:t>
            </a:r>
          </a:p>
          <a:p>
            <a:r>
              <a:rPr lang="cs-CZ" sz="2000" dirty="0"/>
              <a:t>toto pravidlo platí také pro složené číslovky, které končí na 2,3,4 </a:t>
            </a:r>
          </a:p>
          <a:p>
            <a:r>
              <a:rPr lang="cs-CZ" sz="2000" dirty="0"/>
              <a:t>např.: 142 </a:t>
            </a:r>
            <a:r>
              <a:rPr lang="ru-RU" sz="2000" dirty="0"/>
              <a:t>студента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43924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7B51276-5ADF-42EB-A2FC-D1B1CB275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verba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EA305BC-31BB-45F8-96CA-B79C8F1A0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6261" y="2619184"/>
            <a:ext cx="9865614" cy="37722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u="sng" dirty="0"/>
              <a:t>глагол </a:t>
            </a:r>
            <a:r>
              <a:rPr lang="cs-CZ" sz="2400" b="1" u="sng" dirty="0"/>
              <a:t>– sloveso </a:t>
            </a:r>
            <a:br>
              <a:rPr lang="cs-CZ" sz="2400" b="1" u="sng" dirty="0"/>
            </a:br>
            <a:endParaRPr lang="cs-CZ" sz="2400" b="1" u="sng" dirty="0"/>
          </a:p>
          <a:p>
            <a:r>
              <a:rPr lang="cs-CZ" dirty="0"/>
              <a:t>Sloveso je ohebný slovní druh, který vyjadřuje činnost (</a:t>
            </a:r>
            <a:r>
              <a:rPr lang="cs-CZ" i="1" dirty="0"/>
              <a:t>jít</a:t>
            </a:r>
            <a:r>
              <a:rPr lang="cs-CZ" dirty="0"/>
              <a:t>), stav (</a:t>
            </a:r>
            <a:r>
              <a:rPr lang="cs-CZ" i="1" dirty="0"/>
              <a:t>ležet</a:t>
            </a:r>
            <a:r>
              <a:rPr lang="cs-CZ" dirty="0"/>
              <a:t>) nebo změnu stavu (</a:t>
            </a:r>
            <a:r>
              <a:rPr lang="cs-CZ" i="1" dirty="0"/>
              <a:t>zčervenat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/>
              <a:t>Slovesa                                      </a:t>
            </a:r>
            <a:r>
              <a:rPr lang="cs-CZ" b="1" dirty="0"/>
              <a:t>neohebná</a:t>
            </a:r>
            <a:r>
              <a:rPr lang="cs-CZ" dirty="0"/>
              <a:t> (</a:t>
            </a:r>
            <a:r>
              <a:rPr lang="ru-RU" dirty="0"/>
              <a:t>неспрягаемые</a:t>
            </a:r>
            <a:r>
              <a:rPr lang="cs-CZ" dirty="0"/>
              <a:t>): infinitiv, příčestí, přechodník…                                						        (-</a:t>
            </a:r>
            <a:r>
              <a:rPr lang="ru-RU" dirty="0"/>
              <a:t>ть,</a:t>
            </a:r>
            <a:r>
              <a:rPr lang="cs-CZ" dirty="0"/>
              <a:t>- </a:t>
            </a:r>
            <a:r>
              <a:rPr lang="ru-RU" dirty="0"/>
              <a:t>ти,</a:t>
            </a:r>
            <a:r>
              <a:rPr lang="cs-CZ" dirty="0"/>
              <a:t>-</a:t>
            </a:r>
            <a:r>
              <a:rPr lang="ru-RU" dirty="0"/>
              <a:t>чь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Slovesa </a:t>
            </a:r>
            <a:r>
              <a:rPr lang="cs-CZ" b="1" dirty="0"/>
              <a:t>ohebná </a:t>
            </a:r>
            <a:r>
              <a:rPr lang="cs-CZ" dirty="0"/>
              <a:t>(</a:t>
            </a:r>
            <a:r>
              <a:rPr lang="ru-RU" dirty="0"/>
              <a:t>спрягаемые</a:t>
            </a:r>
            <a:r>
              <a:rPr lang="cs-CZ" dirty="0"/>
              <a:t>) lze časovat, ve většině jazyků svým tvarem vyjadřují:</a:t>
            </a:r>
          </a:p>
          <a:p>
            <a:pPr marL="0" indent="0">
              <a:buNone/>
            </a:pPr>
            <a:r>
              <a:rPr lang="cs-CZ" dirty="0"/>
              <a:t>	osobu, číslo, čas, slovesný způsob, rod, vid.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xmlns="" id="{C160875A-97D1-4BBE-AAAE-D19D2320697A}"/>
              </a:ext>
            </a:extLst>
          </p:cNvPr>
          <p:cNvCxnSpPr/>
          <p:nvPr/>
        </p:nvCxnSpPr>
        <p:spPr>
          <a:xfrm>
            <a:off x="2505075" y="4505324"/>
            <a:ext cx="215265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xmlns="" id="{09AAF266-E4E6-4792-9054-BF7CF1EE4653}"/>
              </a:ext>
            </a:extLst>
          </p:cNvPr>
          <p:cNvCxnSpPr>
            <a:cxnSpLocks/>
          </p:cNvCxnSpPr>
          <p:nvPr/>
        </p:nvCxnSpPr>
        <p:spPr>
          <a:xfrm>
            <a:off x="2505075" y="4495799"/>
            <a:ext cx="400050" cy="79057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849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8CD2E97-D392-4E38-B9DD-41F452D8C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1961" y="495038"/>
            <a:ext cx="7729728" cy="1188720"/>
          </a:xfrm>
        </p:spPr>
        <p:txBody>
          <a:bodyPr/>
          <a:lstStyle/>
          <a:p>
            <a:r>
              <a:rPr lang="cs-CZ"/>
              <a:t>verba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EEFE527-EE4B-4B4D-9531-6794B25F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66619"/>
            <a:ext cx="7729728" cy="3101983"/>
          </a:xfrm>
        </p:spPr>
        <p:txBody>
          <a:bodyPr/>
          <a:lstStyle/>
          <a:p>
            <a:endParaRPr lang="cs-CZ"/>
          </a:p>
        </p:txBody>
      </p:sp>
      <p:pic>
        <p:nvPicPr>
          <p:cNvPr id="1026" name="Picture 2" descr="VÃ½sledek obrÃ¡zku pro ÑÐ¿ÑÑÐ¶ÐµÐ½Ð¸Ðµ Ð³Ð»Ð°Ð³Ð¾Ð»Ð¾Ð²">
            <a:extLst>
              <a:ext uri="{FF2B5EF4-FFF2-40B4-BE49-F238E27FC236}">
                <a16:creationId xmlns:a16="http://schemas.microsoft.com/office/drawing/2014/main" xmlns="" id="{87D3B90D-EC0D-495C-AACE-0D40A75D3C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7" y="2242756"/>
            <a:ext cx="5120038" cy="364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Ã½sledek obrÃ¡zku pro ÄeÅ¡tina slovesnÃ© tÅÃ­dy">
            <a:extLst>
              <a:ext uri="{FF2B5EF4-FFF2-40B4-BE49-F238E27FC236}">
                <a16:creationId xmlns:a16="http://schemas.microsoft.com/office/drawing/2014/main" xmlns="" id="{BB421533-4961-416A-BC85-9FD13BB41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2242757"/>
            <a:ext cx="4817492" cy="364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725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1660E788-AFA9-4A1B-9991-6AA74632A1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867D4867-5BA7-4462-B2F6-A23F4A622A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A4C1B8D-97AA-4867-A5D3-D24EC162F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72804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cs-CZ">
                <a:solidFill>
                  <a:schemeClr val="bg1"/>
                </a:solidFill>
              </a:rPr>
              <a:t>Adverbia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A030C2F-7FA3-43AC-9719-4C1C35FCF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4"/>
            <a:ext cx="3363974" cy="3415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>
                <a:solidFill>
                  <a:schemeClr val="bg1"/>
                </a:solidFill>
              </a:rPr>
              <a:t>наречие </a:t>
            </a:r>
            <a:r>
              <a:rPr lang="cs-CZ" sz="2400" b="1" u="sng" dirty="0">
                <a:solidFill>
                  <a:schemeClr val="bg1"/>
                </a:solidFill>
              </a:rPr>
              <a:t>– příslovce</a:t>
            </a:r>
          </a:p>
          <a:p>
            <a:r>
              <a:rPr lang="cs-CZ" b="1" dirty="0">
                <a:solidFill>
                  <a:schemeClr val="bg1"/>
                </a:solidFill>
              </a:rPr>
              <a:t>Příslovce</a:t>
            </a:r>
            <a:r>
              <a:rPr lang="cs-CZ" dirty="0">
                <a:solidFill>
                  <a:schemeClr val="bg1"/>
                </a:solidFill>
              </a:rPr>
              <a:t> je neohebný slovní druh, který vyjadřuje bližší okolnosti dějů a vlastností.</a:t>
            </a:r>
            <a:endParaRPr lang="cs-CZ" b="1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Nejčastěji má ve větě funkci příslovečného určení, které je závislé na přísudku.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F9E9E191-FA4D-40FE-B95B-325A73F63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7761" y="1788857"/>
            <a:ext cx="6610772" cy="295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33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690B74-4927-4DFB-9FC7-5B14FAC41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/>
          <a:lstStyle/>
          <a:p>
            <a:r>
              <a:rPr lang="cs-CZ" dirty="0"/>
              <a:t>pomocné = </a:t>
            </a:r>
            <a:r>
              <a:rPr lang="ru-RU" dirty="0"/>
              <a:t>служебные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3DAB9A6-2F2F-4E48-945F-1C303AD35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37994"/>
            <a:ext cx="7729728" cy="35817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u="sng" dirty="0"/>
              <a:t>предлоги </a:t>
            </a:r>
            <a:r>
              <a:rPr lang="cs-CZ" sz="2000" b="1" u="sng" dirty="0"/>
              <a:t>– předložky</a:t>
            </a:r>
          </a:p>
          <a:p>
            <a:r>
              <a:rPr lang="cs-CZ" sz="2000" dirty="0"/>
              <a:t>Předložka </a:t>
            </a:r>
            <a:r>
              <a:rPr lang="cs-CZ" dirty="0"/>
              <a:t>pomáhá vytvářet fráze a modifikovat vztahy mezi větnými členy.</a:t>
            </a:r>
            <a:endParaRPr lang="ru-RU" dirty="0"/>
          </a:p>
          <a:p>
            <a:pPr marL="0" indent="0" algn="ctr">
              <a:buNone/>
            </a:pPr>
            <a:r>
              <a:rPr lang="ru-RU" sz="1600" dirty="0"/>
              <a:t>Děti chodí do školy. – Дети ходят </a:t>
            </a:r>
            <a:r>
              <a:rPr lang="ru-RU" sz="1600" b="1" dirty="0"/>
              <a:t>в</a:t>
            </a:r>
            <a:r>
              <a:rPr lang="ru-RU" sz="1600" dirty="0"/>
              <a:t> школу. </a:t>
            </a:r>
            <a:r>
              <a:rPr lang="ru-RU" sz="1600" i="1" dirty="0"/>
              <a:t>(куда?)</a:t>
            </a:r>
            <a:endParaRPr lang="ru-RU" sz="1600" dirty="0"/>
          </a:p>
          <a:p>
            <a:pPr marL="0" indent="0" algn="ctr">
              <a:buNone/>
            </a:pPr>
            <a:r>
              <a:rPr lang="ru-RU" sz="1600" dirty="0"/>
              <a:t>Dospělí chodí do práce. – Взрослые ходят </a:t>
            </a:r>
            <a:r>
              <a:rPr lang="ru-RU" sz="1600" b="1" dirty="0"/>
              <a:t>на</a:t>
            </a:r>
            <a:r>
              <a:rPr lang="ru-RU" sz="1600" dirty="0"/>
              <a:t> работу. </a:t>
            </a:r>
            <a:r>
              <a:rPr lang="ru-RU" sz="1600" i="1" dirty="0"/>
              <a:t>(куда?)</a:t>
            </a:r>
          </a:p>
          <a:p>
            <a:pPr marL="0" indent="0" algn="ctr">
              <a:buNone/>
            </a:pPr>
            <a:r>
              <a:rPr lang="ru-RU" sz="2000" b="1" i="1" u="sng" dirty="0"/>
              <a:t>союзы </a:t>
            </a:r>
            <a:r>
              <a:rPr lang="cs-CZ" sz="2000" b="1" i="1" u="sng" dirty="0"/>
              <a:t>- spojky</a:t>
            </a:r>
            <a:endParaRPr lang="ru-RU" sz="2000" b="1" u="sng" dirty="0"/>
          </a:p>
          <a:p>
            <a:r>
              <a:rPr lang="cs-CZ" dirty="0"/>
              <a:t>Spojka spojuje větné členy nebo věty.</a:t>
            </a:r>
          </a:p>
          <a:p>
            <a:r>
              <a:rPr lang="cs-CZ" dirty="0"/>
              <a:t>spojka A – v češtině slučovací poměr, v ruštině odporovací poměr</a:t>
            </a:r>
          </a:p>
          <a:p>
            <a:pPr marL="0" indent="0" algn="ctr">
              <a:buNone/>
            </a:pPr>
            <a:r>
              <a:rPr lang="ru-RU" sz="1600" dirty="0"/>
              <a:t>Mám rád kávu a čaj. – Я люблю кофе </a:t>
            </a:r>
            <a:r>
              <a:rPr lang="ru-RU" sz="1600" b="1" dirty="0"/>
              <a:t>и</a:t>
            </a:r>
            <a:r>
              <a:rPr lang="ru-RU" sz="1600" dirty="0"/>
              <a:t> чай.</a:t>
            </a:r>
            <a:endParaRPr lang="cs-CZ" sz="1600" dirty="0"/>
          </a:p>
          <a:p>
            <a:pPr marL="0" indent="0" algn="ctr">
              <a:buNone/>
            </a:pPr>
            <a:r>
              <a:rPr lang="ru-RU" sz="1600" dirty="0"/>
              <a:t>Není to sestra, ale sestřenice . – Это не сестра, </a:t>
            </a:r>
            <a:r>
              <a:rPr lang="ru-RU" sz="1600" b="1" dirty="0"/>
              <a:t>а</a:t>
            </a:r>
            <a:r>
              <a:rPr lang="ru-RU" sz="1600" dirty="0"/>
              <a:t> двоюродная сестра.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29741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DB7F68A-5BE6-4E78-ADB1-C9EF64C7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pomocné = </a:t>
            </a:r>
            <a:r>
              <a:rPr lang="ru-RU" dirty="0"/>
              <a:t>служебные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CC72A18-759A-4FF5-9F45-5ED2EABF8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244852"/>
            <a:ext cx="7729728" cy="364845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u="sng" dirty="0"/>
              <a:t>частицы – </a:t>
            </a:r>
            <a:r>
              <a:rPr lang="cs-CZ" sz="2000" b="1" u="sng" dirty="0"/>
              <a:t>částice </a:t>
            </a:r>
          </a:p>
          <a:p>
            <a:r>
              <a:rPr lang="cs-CZ" dirty="0"/>
              <a:t>Částice signalizuje vztah mluvčího k výpovědi, vyjadřuje modalitu věty nebo zvýrazňuje větný člen.</a:t>
            </a:r>
          </a:p>
          <a:p>
            <a:r>
              <a:rPr lang="cs-CZ" sz="2000" dirty="0"/>
              <a:t>V ruském jazyce ze zápor vyjadřuje pomocí částice </a:t>
            </a:r>
            <a:r>
              <a:rPr lang="ru-RU" sz="2000" dirty="0"/>
              <a:t>не</a:t>
            </a:r>
            <a:r>
              <a:rPr lang="cs-CZ" sz="2000" dirty="0"/>
              <a:t>, která stojí zvlášť před přísudkem. ( </a:t>
            </a:r>
            <a:r>
              <a:rPr lang="ru-RU" sz="2000" dirty="0"/>
              <a:t>Я не поеду</a:t>
            </a:r>
            <a:r>
              <a:rPr lang="cs-CZ" sz="2000" dirty="0"/>
              <a:t> – Já nepojedu) </a:t>
            </a:r>
          </a:p>
          <a:p>
            <a:pPr marL="0" indent="0" algn="ctr">
              <a:buNone/>
            </a:pPr>
            <a:r>
              <a:rPr lang="ru-RU" sz="2000" b="1" u="sng" dirty="0"/>
              <a:t>междометия </a:t>
            </a:r>
            <a:r>
              <a:rPr lang="cs-CZ" sz="2000" b="1" u="sng" dirty="0"/>
              <a:t>– citoslovce</a:t>
            </a:r>
          </a:p>
          <a:p>
            <a:r>
              <a:rPr lang="cs-CZ" dirty="0"/>
              <a:t>citoslovce vyjadřuje nálady a pocity, vůli mluvčího, označuje hlasy a zvuky. </a:t>
            </a:r>
          </a:p>
          <a:p>
            <a:endParaRPr lang="cs-CZ" dirty="0"/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C84580F6-E49B-4F3B-A44D-A2AB78863681}"/>
              </a:ext>
            </a:extLst>
          </p:cNvPr>
          <p:cNvSpPr/>
          <p:nvPr/>
        </p:nvSpPr>
        <p:spPr>
          <a:xfrm>
            <a:off x="3465366" y="5800082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xmlns="" id="{26598B61-011A-44B5-A90F-AA2FA6A19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249430"/>
              </p:ext>
            </p:extLst>
          </p:nvPr>
        </p:nvGraphicFramePr>
        <p:xfrm>
          <a:off x="2032000" y="5058402"/>
          <a:ext cx="8128000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49425">
                  <a:extLst>
                    <a:ext uri="{9D8B030D-6E8A-4147-A177-3AD203B41FA5}">
                      <a16:colId xmlns:a16="http://schemas.microsoft.com/office/drawing/2014/main" xmlns="" val="4273729432"/>
                    </a:ext>
                  </a:extLst>
                </a:gridCol>
                <a:gridCol w="6378575">
                  <a:extLst>
                    <a:ext uri="{9D8B030D-6E8A-4147-A177-3AD203B41FA5}">
                      <a16:colId xmlns:a16="http://schemas.microsoft.com/office/drawing/2014/main" xmlns="" val="4228708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Rj</a:t>
                      </a:r>
                      <a:r>
                        <a:rPr lang="cs-CZ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význam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97832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Ого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Выражает удивление, восхищение, одобрение и т.п.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146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Да нет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Специалное выражение </a:t>
                      </a:r>
                      <a:r>
                        <a:rPr lang="cs-CZ" sz="1600" dirty="0"/>
                        <a:t>(</a:t>
                      </a:r>
                      <a:r>
                        <a:rPr lang="cs-CZ" sz="1600" dirty="0" err="1"/>
                        <a:t>ang</a:t>
                      </a:r>
                      <a:r>
                        <a:rPr lang="cs-CZ" sz="1600" dirty="0"/>
                        <a:t>. </a:t>
                      </a:r>
                      <a:r>
                        <a:rPr lang="cs-CZ" sz="1600" dirty="0" err="1"/>
                        <a:t>Well</a:t>
                      </a:r>
                      <a:r>
                        <a:rPr lang="cs-CZ" sz="1600" dirty="0"/>
                        <a:t>, </a:t>
                      </a:r>
                      <a:r>
                        <a:rPr lang="cs-CZ" sz="1600" dirty="0" err="1"/>
                        <a:t>probably</a:t>
                      </a:r>
                      <a:r>
                        <a:rPr lang="cs-CZ" sz="1600" dirty="0"/>
                        <a:t> no; Uh – </a:t>
                      </a:r>
                      <a:r>
                        <a:rPr lang="cs-CZ" sz="1600" dirty="0" err="1"/>
                        <a:t>hmh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maybe</a:t>
                      </a:r>
                      <a:r>
                        <a:rPr lang="cs-CZ" sz="1600" dirty="0"/>
                        <a:t> no)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23959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Куд </a:t>
                      </a:r>
                      <a:r>
                        <a:rPr lang="cs-CZ" dirty="0"/>
                        <a:t>– </a:t>
                      </a:r>
                      <a:r>
                        <a:rPr lang="ru-RU" dirty="0"/>
                        <a:t>кудах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курица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1733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508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B4ABB3C-917F-4332-983E-2D2792A46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Morfologie = tvarosloví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12A7B15-6A07-4B37-973E-A8DE0A8C9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15495"/>
            <a:ext cx="7729728" cy="422086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= Část gramatiky, která pojednává o slovních druzích z hlediska jejich forem a základních významů těchto forem</a:t>
            </a:r>
          </a:p>
          <a:p>
            <a:pPr marL="0" indent="0">
              <a:buNone/>
            </a:pPr>
            <a:r>
              <a:rPr lang="cs-CZ" dirty="0"/>
              <a:t>			FORMA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      morf				tvarotvorný základ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Oba jazyky patří mezi jazyky flektivní</a:t>
            </a:r>
          </a:p>
          <a:p>
            <a:r>
              <a:rPr lang="cs-CZ" dirty="0"/>
              <a:t>V ruštině jsou slova tvořena stejnými slovotvornými způsoby a postupy jako v češtině, tj. odvozováním, skládáním a zkracováním. </a:t>
            </a:r>
          </a:p>
          <a:p>
            <a:r>
              <a:rPr lang="cs-CZ" dirty="0"/>
              <a:t>Ruština stejně jako  čeština má deset slovních druhů.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xmlns="" id="{B7B969F0-5088-4FAF-A5C2-13D0883544DC}"/>
              </a:ext>
            </a:extLst>
          </p:cNvPr>
          <p:cNvCxnSpPr>
            <a:cxnSpLocks/>
          </p:cNvCxnSpPr>
          <p:nvPr/>
        </p:nvCxnSpPr>
        <p:spPr>
          <a:xfrm flipH="1">
            <a:off x="4085526" y="3429000"/>
            <a:ext cx="873060" cy="5997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xmlns="" id="{6EF35D21-EB2F-4B5E-B14B-06951621C3DC}"/>
              </a:ext>
            </a:extLst>
          </p:cNvPr>
          <p:cNvCxnSpPr>
            <a:cxnSpLocks/>
          </p:cNvCxnSpPr>
          <p:nvPr/>
        </p:nvCxnSpPr>
        <p:spPr>
          <a:xfrm>
            <a:off x="5921656" y="3429000"/>
            <a:ext cx="1025379" cy="5997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3753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91B7BB1-1F6F-4D38-94CA-A0910BBD9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0AE6BF7-E03B-4B9C-B75D-585C7F06A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NEKULA, Marek a kol. </a:t>
            </a:r>
            <a:r>
              <a:rPr lang="cs-CZ" i="1" dirty="0"/>
              <a:t>Příruční mluvnice češtiny</a:t>
            </a:r>
            <a:r>
              <a:rPr lang="cs-CZ" dirty="0"/>
              <a:t>. 2008. Praha: NLN - Nakladatelství Lidové noviny, 2008. ISBN 978-80-7106-980-5.</a:t>
            </a:r>
          </a:p>
          <a:p>
            <a:r>
              <a:rPr lang="cs-CZ" dirty="0"/>
              <a:t>HAVRÁNEK, Bohuslav, Vilma BARNETOVÁ a Oldřich LEŠKA. </a:t>
            </a:r>
            <a:r>
              <a:rPr lang="cs-CZ" i="1" dirty="0"/>
              <a:t>Příruční mluvnice ruštiny pro Čechy: vysokoškolská příručka</a:t>
            </a:r>
            <a:r>
              <a:rPr lang="cs-CZ" dirty="0"/>
              <a:t>. [Sv.] 1, Hláskosloví a tvarosloví. 3. vyd. Praha: Státní pedagogické nakladatelství, 1976.</a:t>
            </a:r>
          </a:p>
          <a:p>
            <a:r>
              <a:rPr lang="cs-CZ" dirty="0"/>
              <a:t>BALCAR, Milan. </a:t>
            </a:r>
            <a:r>
              <a:rPr lang="cs-CZ" i="1" dirty="0"/>
              <a:t>Ruská gramatika v kostce</a:t>
            </a:r>
            <a:r>
              <a:rPr lang="cs-CZ" dirty="0"/>
              <a:t>. 5. vyd. Praha: </a:t>
            </a:r>
            <a:r>
              <a:rPr lang="cs-CZ" dirty="0" err="1"/>
              <a:t>Oeconomica</a:t>
            </a:r>
            <a:r>
              <a:rPr lang="cs-CZ" dirty="0"/>
              <a:t>, 2014. ISBN 978-80-245-2036-0.</a:t>
            </a:r>
          </a:p>
          <a:p>
            <a:r>
              <a:rPr lang="cs-CZ" dirty="0">
                <a:hlinkClick r:id="rId2"/>
              </a:rPr>
              <a:t>http://www.kj.fme.vutbr.cz/studopory/RU/grammar/gramatika.pdf?fbclid=IwAR1xnKdU2cLF1GxBCgxxorWyVJfXAOR9Gq4A2sinplV5pO3HET0gb3ITcvc</a:t>
            </a:r>
            <a:r>
              <a:rPr lang="cs-CZ" dirty="0"/>
              <a:t> (26.10. 2018)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576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926A2E9E-8D2E-472B-B650-D4E0BAEF88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C17C76B6-115B-4D9D-91AF-74B6EAFC2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265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128CA6-9037-4171-B43F-D5785658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slov. druhů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0D81DF4-B7B0-47E4-AC3F-026A90D15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18994"/>
            <a:ext cx="7729728" cy="3101983"/>
          </a:xfrm>
        </p:spPr>
        <p:txBody>
          <a:bodyPr/>
          <a:lstStyle/>
          <a:p>
            <a:r>
              <a:rPr lang="cs-CZ" sz="2000" dirty="0"/>
              <a:t>V ruském jazyce se slovní druhy dělí na:</a:t>
            </a:r>
          </a:p>
          <a:p>
            <a:pPr>
              <a:buFontTx/>
              <a:buChar char="-"/>
            </a:pPr>
            <a:r>
              <a:rPr lang="ru-RU" sz="2000" dirty="0"/>
              <a:t>самостаятельные (</a:t>
            </a:r>
            <a:r>
              <a:rPr lang="cs-CZ" sz="2000" b="1" dirty="0"/>
              <a:t>plnovýznamové</a:t>
            </a:r>
            <a:r>
              <a:rPr lang="cs-CZ" sz="2000" dirty="0"/>
              <a:t>)</a:t>
            </a:r>
          </a:p>
          <a:p>
            <a:pPr lvl="1">
              <a:buFontTx/>
              <a:buChar char="-"/>
            </a:pPr>
            <a:r>
              <a:rPr lang="ru-RU" sz="1800" dirty="0"/>
              <a:t>Самостаятельные обозначают предметы, признаки, действия, место или время действия, являются членами предложения. (</a:t>
            </a:r>
            <a:r>
              <a:rPr lang="cs-CZ" sz="1800" dirty="0"/>
              <a:t>1.,2.,3.,4.,5.,6.)</a:t>
            </a:r>
          </a:p>
          <a:p>
            <a:pPr>
              <a:buFontTx/>
              <a:buChar char="-"/>
            </a:pPr>
            <a:r>
              <a:rPr lang="ru-RU" sz="2000" dirty="0"/>
              <a:t>служебные (</a:t>
            </a:r>
            <a:r>
              <a:rPr lang="cs-CZ" sz="2000" b="1" dirty="0"/>
              <a:t>pomocné</a:t>
            </a:r>
            <a:r>
              <a:rPr lang="cs-CZ" sz="2000" dirty="0"/>
              <a:t>)</a:t>
            </a:r>
          </a:p>
          <a:p>
            <a:pPr lvl="1">
              <a:buFontTx/>
              <a:buChar char="-"/>
            </a:pPr>
            <a:r>
              <a:rPr lang="ru-RU" sz="1800" dirty="0"/>
              <a:t>Служебные слова показывают отнашение между самостаятельными словами и отдельными предложениями, придают оттенки.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094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EBF7428-4A87-4743-8993-A2AFFA7D9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SUBSTANTIVA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90897C3-79FA-4267-A5BB-C64FADB27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90775"/>
            <a:ext cx="7729728" cy="3962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Имя существительное </a:t>
            </a:r>
            <a:r>
              <a:rPr lang="cs-CZ" sz="2000" b="1" u="sng" dirty="0">
                <a:latin typeface="Gill Sans MT" panose="020B0502020104020203" pitchFamily="34" charset="-18"/>
                <a:cs typeface="Calibri" panose="020F0502020204030204" pitchFamily="34" charset="0"/>
              </a:rPr>
              <a:t>- podstatné jméno</a:t>
            </a:r>
            <a:br>
              <a:rPr lang="cs-CZ" sz="2000" b="1" u="sng" dirty="0">
                <a:latin typeface="Gill Sans MT" panose="020B0502020104020203" pitchFamily="34" charset="-18"/>
                <a:cs typeface="Calibri" panose="020F0502020204030204" pitchFamily="34" charset="0"/>
              </a:rPr>
            </a:br>
            <a:endParaRPr lang="cs-CZ" sz="2000" b="1" u="sng" dirty="0">
              <a:latin typeface="Gill Sans MT" panose="020B0502020104020203" pitchFamily="34" charset="-18"/>
              <a:cs typeface="Calibri" panose="020F0502020204030204" pitchFamily="34" charset="0"/>
            </a:endParaRPr>
          </a:p>
          <a:p>
            <a:r>
              <a:rPr lang="cs-CZ" sz="2000" dirty="0">
                <a:solidFill>
                  <a:schemeClr val="tx1"/>
                </a:solidFill>
                <a:latin typeface="Gill Sans MT" panose="020B0502020104020203" pitchFamily="34" charset="-18"/>
                <a:cs typeface="Calibri" panose="020F0502020204030204" pitchFamily="34" charset="0"/>
              </a:rPr>
              <a:t>Podstatné jméno je ohebný slovní druh, který označuje názvy osob, zvířat, věcí, vlastností a dějů. </a:t>
            </a:r>
          </a:p>
          <a:p>
            <a:r>
              <a:rPr lang="cs-CZ" sz="2000" dirty="0">
                <a:solidFill>
                  <a:schemeClr val="tx1"/>
                </a:solidFill>
                <a:latin typeface="Gill Sans MT" panose="020B0502020104020203" pitchFamily="34" charset="-18"/>
                <a:cs typeface="Calibri" panose="020F0502020204030204" pitchFamily="34" charset="0"/>
              </a:rPr>
              <a:t>Podle významu dělíme na:</a:t>
            </a:r>
          </a:p>
          <a:p>
            <a:pPr marL="0" indent="0">
              <a:buNone/>
            </a:pPr>
            <a:r>
              <a:rPr lang="cs-CZ" sz="2000" dirty="0">
                <a:latin typeface="Gill Sans MT" panose="020B0502020104020203" pitchFamily="34" charset="-18"/>
              </a:rPr>
              <a:t>konkrétní – označují názvy osob, zvířat a věcí, dále se dělí na:</a:t>
            </a:r>
          </a:p>
          <a:p>
            <a:pPr lvl="1"/>
            <a:r>
              <a:rPr lang="cs-CZ" sz="2000" dirty="0">
                <a:latin typeface="Gill Sans MT" panose="020B0502020104020203" pitchFamily="34" charset="-18"/>
              </a:rPr>
              <a:t>1. obecná - </a:t>
            </a:r>
            <a:r>
              <a:rPr lang="ru-RU" sz="2000" dirty="0">
                <a:latin typeface="Gill Sans MT" panose="020B0502020104020203" pitchFamily="34" charset="-18"/>
              </a:rPr>
              <a:t>нарицательные</a:t>
            </a:r>
            <a:endParaRPr lang="cs-CZ" sz="2000" dirty="0">
              <a:latin typeface="Gill Sans MT" panose="020B0502020104020203" pitchFamily="34" charset="-18"/>
            </a:endParaRPr>
          </a:p>
          <a:p>
            <a:pPr lvl="1"/>
            <a:r>
              <a:rPr lang="cs-CZ" sz="2000" dirty="0">
                <a:latin typeface="Gill Sans MT" panose="020B0502020104020203" pitchFamily="34" charset="-18"/>
              </a:rPr>
              <a:t>2. vlastní</a:t>
            </a:r>
            <a:r>
              <a:rPr lang="ru-RU" sz="2000" dirty="0">
                <a:latin typeface="Gill Sans MT" panose="020B0502020104020203" pitchFamily="34" charset="-18"/>
              </a:rPr>
              <a:t> </a:t>
            </a:r>
            <a:r>
              <a:rPr lang="cs-CZ" sz="2000" dirty="0">
                <a:latin typeface="Gill Sans MT" panose="020B0502020104020203" pitchFamily="34" charset="-18"/>
              </a:rPr>
              <a:t>- </a:t>
            </a:r>
            <a:r>
              <a:rPr lang="ru-RU" sz="2000" dirty="0">
                <a:latin typeface="Gill Sans MT" panose="020B0502020104020203" pitchFamily="34" charset="-18"/>
              </a:rPr>
              <a:t>собственные</a:t>
            </a:r>
            <a:endParaRPr lang="cs-CZ" sz="2000" dirty="0">
              <a:latin typeface="Gill Sans MT" panose="020B0502020104020203" pitchFamily="34" charset="-18"/>
            </a:endParaRPr>
          </a:p>
          <a:p>
            <a:pPr marL="0" indent="0">
              <a:buNone/>
            </a:pPr>
            <a:r>
              <a:rPr lang="cs-CZ" sz="2000" dirty="0">
                <a:latin typeface="Gill Sans MT" panose="020B0502020104020203" pitchFamily="34" charset="-18"/>
              </a:rPr>
              <a:t>abstraktní – vyjadřují názvy vlastností, dějů, činností a stavů.</a:t>
            </a:r>
          </a:p>
          <a:p>
            <a:r>
              <a:rPr lang="cs-CZ" dirty="0"/>
              <a:t>U podstatných jmen určujeme následující kategorie: </a:t>
            </a:r>
            <a:r>
              <a:rPr lang="cs-CZ" b="1" dirty="0"/>
              <a:t>pád</a:t>
            </a:r>
            <a:r>
              <a:rPr lang="cs-CZ" dirty="0"/>
              <a:t>, </a:t>
            </a:r>
            <a:r>
              <a:rPr lang="cs-CZ" b="1" dirty="0"/>
              <a:t>číslo</a:t>
            </a:r>
            <a:r>
              <a:rPr lang="cs-CZ" dirty="0"/>
              <a:t>, </a:t>
            </a:r>
            <a:r>
              <a:rPr lang="cs-CZ" b="1" dirty="0"/>
              <a:t>rod</a:t>
            </a:r>
            <a:r>
              <a:rPr lang="cs-CZ" dirty="0"/>
              <a:t> a </a:t>
            </a:r>
            <a:r>
              <a:rPr lang="cs-CZ" b="1" dirty="0"/>
              <a:t>vzor</a:t>
            </a:r>
            <a:r>
              <a:rPr lang="cs-CZ" dirty="0"/>
              <a:t>.</a:t>
            </a:r>
            <a:endParaRPr lang="cs-CZ" sz="2000" dirty="0">
              <a:latin typeface="Gill Sans MT" panose="020B0502020104020203" pitchFamily="34" charset="-18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372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4E81F94-B25B-4A0B-A597-4D7CFB969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substantiva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2BF8469-F296-426F-B42D-46E89FC74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78653"/>
            <a:ext cx="7729728" cy="3101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u="sng" dirty="0"/>
              <a:t>падеж </a:t>
            </a:r>
            <a:r>
              <a:rPr lang="cs-CZ" sz="2400" b="1" u="sng" dirty="0"/>
              <a:t>–pád</a:t>
            </a:r>
          </a:p>
          <a:p>
            <a:pPr marL="0" indent="0">
              <a:buNone/>
            </a:pPr>
            <a:endParaRPr lang="cs-CZ" sz="2000" b="1" u="sng" dirty="0"/>
          </a:p>
          <a:p>
            <a:pPr marL="0" indent="0">
              <a:buNone/>
            </a:pPr>
            <a:endParaRPr lang="cs-CZ" sz="20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09946812-5CB7-46E0-AB25-0F3C986353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783614"/>
              </p:ext>
            </p:extLst>
          </p:nvPr>
        </p:nvGraphicFramePr>
        <p:xfrm>
          <a:off x="1707837" y="3082217"/>
          <a:ext cx="2883788" cy="29779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8106">
                  <a:extLst>
                    <a:ext uri="{9D8B030D-6E8A-4147-A177-3AD203B41FA5}">
                      <a16:colId xmlns:a16="http://schemas.microsoft.com/office/drawing/2014/main" xmlns="" val="1319337715"/>
                    </a:ext>
                  </a:extLst>
                </a:gridCol>
                <a:gridCol w="1132841">
                  <a:extLst>
                    <a:ext uri="{9D8B030D-6E8A-4147-A177-3AD203B41FA5}">
                      <a16:colId xmlns:a16="http://schemas.microsoft.com/office/drawing/2014/main" xmlns="" val="1701636115"/>
                    </a:ext>
                  </a:extLst>
                </a:gridCol>
                <a:gridCol w="1132841">
                  <a:extLst>
                    <a:ext uri="{9D8B030D-6E8A-4147-A177-3AD203B41FA5}">
                      <a16:colId xmlns:a16="http://schemas.microsoft.com/office/drawing/2014/main" xmlns="" val="864565719"/>
                    </a:ext>
                  </a:extLst>
                </a:gridCol>
              </a:tblGrid>
              <a:tr h="387158">
                <a:tc>
                  <a:txBody>
                    <a:bodyPr/>
                    <a:lstStyle/>
                    <a:p>
                      <a:r>
                        <a:rPr lang="cs-CZ" dirty="0"/>
                        <a:t>pád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J.č.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Mn.č.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3960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8510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9584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Školám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5798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59785761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r>
                        <a:rPr lang="cs-CZ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Školo!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Školy!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7225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Školách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03302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Školou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Školami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0783276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xmlns="" id="{4FD88399-EDFE-4EB0-AB8C-FF3738BF6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918464"/>
              </p:ext>
            </p:extLst>
          </p:nvPr>
        </p:nvGraphicFramePr>
        <p:xfrm>
          <a:off x="5114924" y="3082217"/>
          <a:ext cx="5886452" cy="294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13916">
                  <a:extLst>
                    <a:ext uri="{9D8B030D-6E8A-4147-A177-3AD203B41FA5}">
                      <a16:colId xmlns:a16="http://schemas.microsoft.com/office/drawing/2014/main" xmlns="" val="3785972142"/>
                    </a:ext>
                  </a:extLst>
                </a:gridCol>
                <a:gridCol w="1536268">
                  <a:extLst>
                    <a:ext uri="{9D8B030D-6E8A-4147-A177-3AD203B41FA5}">
                      <a16:colId xmlns:a16="http://schemas.microsoft.com/office/drawing/2014/main" xmlns="" val="1233050429"/>
                    </a:ext>
                  </a:extLst>
                </a:gridCol>
                <a:gridCol w="1536268">
                  <a:extLst>
                    <a:ext uri="{9D8B030D-6E8A-4147-A177-3AD203B41FA5}">
                      <a16:colId xmlns:a16="http://schemas.microsoft.com/office/drawing/2014/main" xmlns="" val="1992450471"/>
                    </a:ext>
                  </a:extLst>
                </a:gridCol>
              </a:tblGrid>
              <a:tr h="216112">
                <a:tc>
                  <a:txBody>
                    <a:bodyPr/>
                    <a:lstStyle/>
                    <a:p>
                      <a:r>
                        <a:rPr lang="ru-RU" dirty="0"/>
                        <a:t>падеж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Е.ч.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Мн.ч.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63326515"/>
                  </a:ext>
                </a:extLst>
              </a:tr>
              <a:tr h="195792"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</a:rPr>
                        <a:t>именительный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Школа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</a:rPr>
                        <a:t>Школы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endParaRPr lang="ru-RU" dirty="0">
                        <a:effectLst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xmlns="" val="1184629800"/>
                  </a:ext>
                </a:extLst>
              </a:tr>
              <a:tr h="195792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effectLst/>
                        </a:rPr>
                        <a:t>родительный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Школы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Школ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385455"/>
                  </a:ext>
                </a:extLst>
              </a:tr>
              <a:tr h="195792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effectLst/>
                        </a:rPr>
                        <a:t>дательный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Школе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Школам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1534499"/>
                  </a:ext>
                </a:extLst>
              </a:tr>
              <a:tr h="195792">
                <a:tc>
                  <a:txBody>
                    <a:bodyPr/>
                    <a:lstStyle/>
                    <a:p>
                      <a:pPr fontAlgn="t"/>
                      <a:r>
                        <a:rPr lang="ru-RU" dirty="0">
                          <a:effectLst/>
                        </a:rPr>
                        <a:t>винительный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Школу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Школы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8476298"/>
                  </a:ext>
                </a:extLst>
              </a:tr>
              <a:tr h="195792">
                <a:tc>
                  <a:txBody>
                    <a:bodyPr/>
                    <a:lstStyle/>
                    <a:p>
                      <a:r>
                        <a:rPr lang="cs-CZ" dirty="0"/>
                        <a:t>XXXXXXXXXXXXXXXX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XXXXXXX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XXXXXXX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2549435"/>
                  </a:ext>
                </a:extLst>
              </a:tr>
              <a:tr h="195792">
                <a:tc>
                  <a:txBody>
                    <a:bodyPr/>
                    <a:lstStyle/>
                    <a:p>
                      <a:r>
                        <a:rPr lang="cs-CZ" dirty="0"/>
                        <a:t>!</a:t>
                      </a:r>
                      <a:r>
                        <a:rPr lang="ru-RU" sz="1800" kern="1200" dirty="0">
                          <a:effectLst/>
                        </a:rPr>
                        <a:t> творительный</a:t>
                      </a:r>
                      <a:r>
                        <a:rPr lang="cs-CZ" sz="1800" kern="1200" dirty="0">
                          <a:effectLst/>
                        </a:rPr>
                        <a:t> </a:t>
                      </a:r>
                      <a:r>
                        <a:rPr lang="cs-CZ" sz="1400" kern="1200" dirty="0">
                          <a:effectLst/>
                        </a:rPr>
                        <a:t>(</a:t>
                      </a:r>
                      <a:r>
                        <a:rPr lang="ru-RU" sz="1400" kern="1200" dirty="0">
                          <a:effectLst/>
                        </a:rPr>
                        <a:t>с кем/чем</a:t>
                      </a:r>
                      <a:r>
                        <a:rPr lang="cs-CZ" sz="1400" kern="1200" dirty="0">
                          <a:effectLst/>
                        </a:rPr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Школой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Школами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6498318"/>
                  </a:ext>
                </a:extLst>
              </a:tr>
              <a:tr h="195792">
                <a:tc>
                  <a:txBody>
                    <a:bodyPr/>
                    <a:lstStyle/>
                    <a:p>
                      <a:r>
                        <a:rPr lang="cs-CZ" dirty="0"/>
                        <a:t>!</a:t>
                      </a:r>
                      <a:r>
                        <a:rPr lang="ru-RU" sz="1800" kern="1200" dirty="0">
                          <a:effectLst/>
                        </a:rPr>
                        <a:t> предложный</a:t>
                      </a:r>
                      <a:r>
                        <a:rPr lang="cs-CZ" sz="1800" kern="1200" dirty="0">
                          <a:effectLst/>
                        </a:rPr>
                        <a:t> </a:t>
                      </a:r>
                      <a:r>
                        <a:rPr lang="cs-CZ" sz="1400" kern="1200" dirty="0">
                          <a:effectLst/>
                        </a:rPr>
                        <a:t>(</a:t>
                      </a:r>
                      <a:r>
                        <a:rPr lang="ru-RU" sz="1400" kern="1200" dirty="0">
                          <a:effectLst/>
                        </a:rPr>
                        <a:t>о ком/чём</a:t>
                      </a:r>
                      <a:r>
                        <a:rPr lang="cs-CZ" sz="1400" kern="1200" dirty="0">
                          <a:effectLst/>
                        </a:rPr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Школе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Школах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8044773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5CAD695B-53AF-4C47-8DBF-C077A63C55A6}"/>
              </a:ext>
            </a:extLst>
          </p:cNvPr>
          <p:cNvSpPr txBox="1"/>
          <p:nvPr/>
        </p:nvSpPr>
        <p:spPr>
          <a:xfrm>
            <a:off x="1707837" y="6184200"/>
            <a:ext cx="9293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POZOR! Některá substantiva cizího původu mohou být v češtině sklonná, zatímco ve východoslovanských jazycích se neskloňují (např. </a:t>
            </a:r>
            <a:r>
              <a:rPr lang="cs-CZ" i="1" dirty="0"/>
              <a:t>metro</a:t>
            </a:r>
            <a:r>
              <a:rPr lang="cs-CZ" dirty="0"/>
              <a:t>,</a:t>
            </a:r>
            <a:r>
              <a:rPr lang="cs-CZ" i="1" dirty="0"/>
              <a:t> kino</a:t>
            </a:r>
            <a:r>
              <a:rPr lang="cs-CZ" dirty="0"/>
              <a:t>) !!! </a:t>
            </a:r>
          </a:p>
        </p:txBody>
      </p:sp>
    </p:spTree>
    <p:extLst>
      <p:ext uri="{BB962C8B-B14F-4D97-AF65-F5344CB8AC3E}">
        <p14:creationId xmlns:p14="http://schemas.microsoft.com/office/powerpoint/2010/main" val="114929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A26822-ECF8-432B-9AC6-CC81EAB23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substantiva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BD19457-5890-4317-98C3-56BBF94D1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1561" y="2791325"/>
            <a:ext cx="7729728" cy="3101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u="sng" dirty="0"/>
              <a:t>род </a:t>
            </a:r>
            <a:r>
              <a:rPr lang="cs-CZ" sz="2400" b="1" u="sng" dirty="0"/>
              <a:t>– rod</a:t>
            </a:r>
          </a:p>
          <a:p>
            <a:r>
              <a:rPr lang="ru-RU" dirty="0"/>
              <a:t>мужской род — конь, мальчик, папа, воевода;</a:t>
            </a:r>
          </a:p>
          <a:p>
            <a:r>
              <a:rPr lang="ru-RU" dirty="0"/>
              <a:t>женский род — земля, мать, дочь, рожь;</a:t>
            </a:r>
          </a:p>
          <a:p>
            <a:r>
              <a:rPr lang="ru-RU" dirty="0"/>
              <a:t>средний род — кольцо, знамя, село;</a:t>
            </a:r>
            <a:endParaRPr lang="cs-CZ" dirty="0"/>
          </a:p>
          <a:p>
            <a:r>
              <a:rPr lang="cs-CZ" sz="2000" b="1" u="sng" dirty="0"/>
              <a:t>!</a:t>
            </a:r>
            <a:r>
              <a:rPr lang="ru-RU" sz="2000" b="1" u="sng" dirty="0"/>
              <a:t>общий род — плакса, нытик, тихоня, сирота</a:t>
            </a:r>
            <a:r>
              <a:rPr lang="cs-CZ" sz="2000" b="1" u="sng" dirty="0"/>
              <a:t>!</a:t>
            </a:r>
            <a:endParaRPr lang="ru-RU" sz="2000" b="1" u="sng" dirty="0"/>
          </a:p>
          <a:p>
            <a:pPr marL="0" indent="0">
              <a:buNone/>
            </a:pPr>
            <a:r>
              <a:rPr lang="ru-RU" sz="1600" i="1" dirty="0"/>
              <a:t>пример</a:t>
            </a:r>
            <a:r>
              <a:rPr lang="cs-CZ" sz="1600" i="1" dirty="0"/>
              <a:t>: </a:t>
            </a:r>
            <a:r>
              <a:rPr lang="ru-RU" sz="1600" i="1" dirty="0"/>
              <a:t>большой (большая) сластена, мой (моя) коллега</a:t>
            </a:r>
            <a:endParaRPr lang="cs-CZ" sz="2000" b="1" u="sng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42247D73-AE52-4174-87BA-ADF04EDB6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637449"/>
              </p:ext>
            </p:extLst>
          </p:nvPr>
        </p:nvGraphicFramePr>
        <p:xfrm>
          <a:off x="7708695" y="2952999"/>
          <a:ext cx="3095626" cy="277863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547813">
                  <a:extLst>
                    <a:ext uri="{9D8B030D-6E8A-4147-A177-3AD203B41FA5}">
                      <a16:colId xmlns:a16="http://schemas.microsoft.com/office/drawing/2014/main" xmlns="" val="4134930891"/>
                    </a:ext>
                  </a:extLst>
                </a:gridCol>
                <a:gridCol w="1547813">
                  <a:extLst>
                    <a:ext uri="{9D8B030D-6E8A-4147-A177-3AD203B41FA5}">
                      <a16:colId xmlns:a16="http://schemas.microsoft.com/office/drawing/2014/main" xmlns="" val="537037266"/>
                    </a:ext>
                  </a:extLst>
                </a:gridCol>
              </a:tblGrid>
              <a:tr h="606828"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/>
                        <a:t>Problém</a:t>
                      </a:r>
                      <a:r>
                        <a:rPr lang="ru-RU" sz="1600" b="0" dirty="0"/>
                        <a:t> </a:t>
                      </a:r>
                      <a:r>
                        <a:rPr lang="cs-CZ" sz="1600" b="0" dirty="0"/>
                        <a:t>(</a:t>
                      </a:r>
                      <a:r>
                        <a:rPr lang="cs-CZ" sz="1600" b="0" dirty="0" err="1"/>
                        <a:t>muž.r</a:t>
                      </a:r>
                      <a:r>
                        <a:rPr lang="cs-CZ" sz="1600" b="0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Проблема</a:t>
                      </a:r>
                      <a:r>
                        <a:rPr lang="cs-CZ" sz="1600" b="0" dirty="0"/>
                        <a:t> (</a:t>
                      </a:r>
                      <a:r>
                        <a:rPr lang="cs-CZ" sz="1600" b="0" dirty="0" err="1"/>
                        <a:t>žen.r</a:t>
                      </a:r>
                      <a:r>
                        <a:rPr lang="cs-CZ" sz="1600" b="0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4933539"/>
                  </a:ext>
                </a:extLst>
              </a:tr>
              <a:tr h="606828"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/>
                        <a:t>Program (</a:t>
                      </a:r>
                      <a:r>
                        <a:rPr lang="cs-CZ" sz="1600" b="0" dirty="0" err="1"/>
                        <a:t>muž.r</a:t>
                      </a:r>
                      <a:r>
                        <a:rPr lang="cs-CZ" sz="1600" b="0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Программа </a:t>
                      </a:r>
                      <a:r>
                        <a:rPr lang="cs-CZ" sz="1600" b="0" dirty="0"/>
                        <a:t>(</a:t>
                      </a:r>
                      <a:r>
                        <a:rPr lang="cs-CZ" sz="1600" b="0" dirty="0" err="1"/>
                        <a:t>žen.r</a:t>
                      </a:r>
                      <a:r>
                        <a:rPr lang="cs-CZ" sz="1600" b="0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5201650"/>
                  </a:ext>
                </a:extLst>
              </a:tr>
              <a:tr h="606828"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/>
                        <a:t>Univerzita (</a:t>
                      </a:r>
                      <a:r>
                        <a:rPr lang="cs-CZ" sz="1600" b="0" dirty="0" err="1"/>
                        <a:t>žen.r</a:t>
                      </a:r>
                      <a:r>
                        <a:rPr lang="cs-CZ" sz="1600" b="0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Университет</a:t>
                      </a:r>
                      <a:r>
                        <a:rPr lang="cs-CZ" sz="1600" b="0" dirty="0"/>
                        <a:t> (</a:t>
                      </a:r>
                      <a:r>
                        <a:rPr lang="cs-CZ" sz="1600" b="0" dirty="0" err="1"/>
                        <a:t>muž.r</a:t>
                      </a:r>
                      <a:r>
                        <a:rPr lang="cs-CZ" sz="1600" b="0" dirty="0"/>
                        <a:t>.)</a:t>
                      </a:r>
                      <a:endParaRPr lang="ru-RU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8379623"/>
                  </a:ext>
                </a:extLst>
              </a:tr>
              <a:tr h="351321"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/>
                        <a:t>Garáž (</a:t>
                      </a:r>
                      <a:r>
                        <a:rPr lang="cs-CZ" sz="1600" b="0" dirty="0" err="1"/>
                        <a:t>žen.r</a:t>
                      </a:r>
                      <a:r>
                        <a:rPr lang="cs-CZ" sz="1600" b="0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Гараж </a:t>
                      </a:r>
                      <a:r>
                        <a:rPr lang="cs-CZ" sz="1600" b="0" dirty="0"/>
                        <a:t>(</a:t>
                      </a:r>
                      <a:r>
                        <a:rPr lang="cs-CZ" sz="1600" b="0" dirty="0" err="1"/>
                        <a:t>muž.r</a:t>
                      </a:r>
                      <a:r>
                        <a:rPr lang="cs-CZ" sz="1600" b="0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5217834"/>
                  </a:ext>
                </a:extLst>
              </a:tr>
              <a:tr h="606828">
                <a:tc>
                  <a:txBody>
                    <a:bodyPr/>
                    <a:lstStyle/>
                    <a:p>
                      <a:pPr algn="ctr"/>
                      <a:r>
                        <a:rPr lang="cs-CZ" sz="1600" b="0" dirty="0"/>
                        <a:t>Auto (</a:t>
                      </a:r>
                      <a:r>
                        <a:rPr lang="cs-CZ" sz="1600" b="0" dirty="0" err="1"/>
                        <a:t>stř.r</a:t>
                      </a:r>
                      <a:r>
                        <a:rPr lang="cs-CZ" sz="1600" b="0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Машина </a:t>
                      </a:r>
                      <a:r>
                        <a:rPr lang="cs-CZ" sz="1600" b="0" dirty="0"/>
                        <a:t>(</a:t>
                      </a:r>
                      <a:r>
                        <a:rPr lang="cs-CZ" sz="1600" b="0" dirty="0" err="1"/>
                        <a:t>žen.r</a:t>
                      </a:r>
                      <a:r>
                        <a:rPr lang="cs-CZ" sz="1600" b="0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7081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05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270E771-164C-4718-B1DA-8D07E2E3E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substantiva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43B90A0-9400-41D7-A747-9F885B4A6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u="sng" dirty="0"/>
              <a:t>число </a:t>
            </a:r>
            <a:r>
              <a:rPr lang="cs-CZ" sz="2400" b="1" u="sng" dirty="0">
                <a:latin typeface="Gill Sans MT" panose="020B0502020104020203" pitchFamily="34" charset="-18"/>
              </a:rPr>
              <a:t>– číslo</a:t>
            </a:r>
          </a:p>
          <a:p>
            <a:pPr marL="0" indent="0" algn="ctr">
              <a:buNone/>
            </a:pPr>
            <a:r>
              <a:rPr lang="cs-CZ" sz="1400" dirty="0" err="1">
                <a:latin typeface="Gill Sans MT" panose="020B0502020104020203" pitchFamily="34" charset="-18"/>
              </a:rPr>
              <a:t>singularia</a:t>
            </a:r>
            <a:r>
              <a:rPr lang="cs-CZ" sz="1400" dirty="0">
                <a:latin typeface="Gill Sans MT" panose="020B0502020104020203" pitchFamily="34" charset="-18"/>
              </a:rPr>
              <a:t> vs. pluralia </a:t>
            </a:r>
            <a:endParaRPr lang="cs-CZ" sz="1200" dirty="0">
              <a:latin typeface="Gill Sans MT" panose="020B0502020104020203" pitchFamily="34" charset="-18"/>
            </a:endParaRPr>
          </a:p>
          <a:p>
            <a:pPr marL="0" indent="0" algn="ctr">
              <a:buNone/>
            </a:pPr>
            <a:endParaRPr lang="cs-CZ" sz="2400" b="1" u="sng" dirty="0">
              <a:latin typeface="Gill Sans MT" panose="020B0502020104020203" pitchFamily="34" charset="-18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xmlns="" id="{2A6316A0-612C-418F-A6D0-C5C057DAD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024721"/>
              </p:ext>
            </p:extLst>
          </p:nvPr>
        </p:nvGraphicFramePr>
        <p:xfrm>
          <a:off x="3226965" y="3429000"/>
          <a:ext cx="5738070" cy="21945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035">
                  <a:extLst>
                    <a:ext uri="{9D8B030D-6E8A-4147-A177-3AD203B41FA5}">
                      <a16:colId xmlns:a16="http://schemas.microsoft.com/office/drawing/2014/main" xmlns="" val="2502698456"/>
                    </a:ext>
                  </a:extLst>
                </a:gridCol>
                <a:gridCol w="2869035">
                  <a:extLst>
                    <a:ext uri="{9D8B030D-6E8A-4147-A177-3AD203B41FA5}">
                      <a16:colId xmlns:a16="http://schemas.microsoft.com/office/drawing/2014/main" xmlns="" val="346659900"/>
                    </a:ext>
                  </a:extLst>
                </a:gridCol>
              </a:tblGrid>
              <a:tr h="321155">
                <a:tc>
                  <a:txBody>
                    <a:bodyPr/>
                    <a:lstStyle/>
                    <a:p>
                      <a:pPr algn="ctr"/>
                      <a:r>
                        <a:rPr lang="cs-CZ" b="0" dirty="0"/>
                        <a:t>Šaty (</a:t>
                      </a:r>
                      <a:r>
                        <a:rPr lang="cs-CZ" b="0" dirty="0" err="1"/>
                        <a:t>pl</a:t>
                      </a:r>
                      <a:r>
                        <a:rPr lang="cs-CZ" b="0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/>
                        <a:t>Платье </a:t>
                      </a:r>
                      <a:r>
                        <a:rPr lang="cs-CZ" b="0" dirty="0"/>
                        <a:t>(</a:t>
                      </a:r>
                      <a:r>
                        <a:rPr lang="cs-CZ" b="0" dirty="0" err="1"/>
                        <a:t>sing</a:t>
                      </a:r>
                      <a:r>
                        <a:rPr lang="cs-CZ" b="0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0249448"/>
                  </a:ext>
                </a:extLst>
              </a:tr>
              <a:tr h="32115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Housle (</a:t>
                      </a:r>
                      <a:r>
                        <a:rPr lang="cs-CZ" dirty="0" err="1"/>
                        <a:t>pl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Скрипка </a:t>
                      </a:r>
                      <a:r>
                        <a:rPr lang="cs-CZ" dirty="0"/>
                        <a:t>(</a:t>
                      </a:r>
                      <a:r>
                        <a:rPr lang="cs-CZ" dirty="0" err="1"/>
                        <a:t>sing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2591735"/>
                  </a:ext>
                </a:extLst>
              </a:tr>
              <a:tr h="32115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Záda (</a:t>
                      </a:r>
                      <a:r>
                        <a:rPr lang="cs-CZ" dirty="0" err="1"/>
                        <a:t>pl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Спина </a:t>
                      </a:r>
                      <a:r>
                        <a:rPr lang="cs-CZ" dirty="0"/>
                        <a:t>(</a:t>
                      </a:r>
                      <a:r>
                        <a:rPr lang="cs-CZ" dirty="0" err="1"/>
                        <a:t>sing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7698975"/>
                  </a:ext>
                </a:extLst>
              </a:tr>
              <a:tr h="32115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Parfém (</a:t>
                      </a:r>
                      <a:r>
                        <a:rPr lang="cs-CZ" dirty="0" err="1"/>
                        <a:t>sing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Духи </a:t>
                      </a:r>
                      <a:r>
                        <a:rPr lang="cs-CZ" dirty="0"/>
                        <a:t>(</a:t>
                      </a:r>
                      <a:r>
                        <a:rPr lang="cs-CZ" dirty="0" err="1"/>
                        <a:t>pl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2177601"/>
                  </a:ext>
                </a:extLst>
              </a:tr>
              <a:tr h="32115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Smetana (</a:t>
                      </a:r>
                      <a:r>
                        <a:rPr lang="cs-CZ" dirty="0" err="1"/>
                        <a:t>sing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Сливки </a:t>
                      </a:r>
                      <a:r>
                        <a:rPr lang="cs-CZ" dirty="0"/>
                        <a:t>(</a:t>
                      </a:r>
                      <a:r>
                        <a:rPr lang="cs-CZ" dirty="0" err="1"/>
                        <a:t>pl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0251634"/>
                  </a:ext>
                </a:extLst>
              </a:tr>
              <a:tr h="32115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Dáma- hra (</a:t>
                      </a:r>
                      <a:r>
                        <a:rPr lang="cs-CZ" dirty="0" err="1"/>
                        <a:t>sing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Шашки </a:t>
                      </a:r>
                      <a:r>
                        <a:rPr lang="cs-CZ" dirty="0"/>
                        <a:t>(</a:t>
                      </a:r>
                      <a:r>
                        <a:rPr lang="cs-CZ" dirty="0" err="1"/>
                        <a:t>pl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675628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D6E27B89-403C-4C1C-A8F1-264C402BEB6E}"/>
              </a:ext>
            </a:extLst>
          </p:cNvPr>
          <p:cNvSpPr txBox="1"/>
          <p:nvPr/>
        </p:nvSpPr>
        <p:spPr>
          <a:xfrm>
            <a:off x="2730616" y="6024604"/>
            <a:ext cx="6730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POZOR: </a:t>
            </a:r>
            <a:r>
              <a:rPr lang="ru-RU" sz="2000" b="1" dirty="0"/>
              <a:t>ИНФОРМАЦИЯ</a:t>
            </a:r>
            <a:r>
              <a:rPr lang="cs-CZ" sz="2000" b="1" dirty="0"/>
              <a:t> – POUZE JEDNOTNÉ ČÍSLO! </a:t>
            </a:r>
          </a:p>
        </p:txBody>
      </p:sp>
    </p:spTree>
    <p:extLst>
      <p:ext uri="{BB962C8B-B14F-4D97-AF65-F5344CB8AC3E}">
        <p14:creationId xmlns:p14="http://schemas.microsoft.com/office/powerpoint/2010/main" val="2196585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214A9B3-DDB9-4EDB-9CF5-1F601A89B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24A5C418-2EAB-4240-A0BB-CBDF8454E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2000" dirty="0"/>
              <a:t> </a:t>
            </a:r>
            <a:r>
              <a:rPr lang="ru-RU" sz="2000" dirty="0"/>
              <a:t> </a:t>
            </a:r>
            <a:r>
              <a:rPr lang="ru-RU" sz="2000" b="1" u="sng" dirty="0"/>
              <a:t>имя прилагательное</a:t>
            </a:r>
            <a:r>
              <a:rPr lang="cs-CZ" sz="2000" b="1" u="sng" dirty="0"/>
              <a:t> – přídavné jméno</a:t>
            </a:r>
          </a:p>
          <a:p>
            <a:pPr marL="0" indent="0" algn="ctr">
              <a:buNone/>
            </a:pPr>
            <a:endParaRPr lang="cs-CZ" b="1" u="sng" dirty="0"/>
          </a:p>
          <a:p>
            <a:r>
              <a:rPr lang="cs-CZ" sz="2000" dirty="0"/>
              <a:t> Přídavné jméno je ohebný slovní druh, který označuje vlastnosti nebo vztahy podstatných jmen.</a:t>
            </a:r>
          </a:p>
          <a:p>
            <a:r>
              <a:rPr lang="cs-CZ" sz="2000" dirty="0"/>
              <a:t>V jazycích, které rozlišují rody, se přídavné jméno zpravidla shoduje s rodem podstatného jména, které rozvíjí.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384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7423B16-FC7A-4CB8-8C45-0D5C71B80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adjektiva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592721E-D4EA-4405-B89C-F56C12833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398" y="2443169"/>
            <a:ext cx="9649203" cy="3101983"/>
          </a:xfrm>
        </p:spPr>
        <p:txBody>
          <a:bodyPr/>
          <a:lstStyle/>
          <a:p>
            <a:pPr marL="0" indent="0" algn="ctr">
              <a:buNone/>
            </a:pPr>
            <a:r>
              <a:rPr lang="cs-CZ" b="1" u="sng" dirty="0"/>
              <a:t>stupňování přídavných jmen</a:t>
            </a:r>
          </a:p>
          <a:p>
            <a:pPr marL="0" indent="0">
              <a:buNone/>
            </a:pPr>
            <a:r>
              <a:rPr lang="cs-CZ" dirty="0"/>
              <a:t>stupňování v ruštině ! </a:t>
            </a:r>
          </a:p>
          <a:p>
            <a:r>
              <a:rPr lang="cs-CZ" b="1" dirty="0"/>
              <a:t>2. stupeň</a:t>
            </a:r>
            <a:r>
              <a:rPr lang="cs-CZ" dirty="0"/>
              <a:t> stupňování se také tvoří pomoci slov: </a:t>
            </a:r>
            <a:r>
              <a:rPr lang="ru-RU" b="1" dirty="0"/>
              <a:t>б</a:t>
            </a:r>
            <a:r>
              <a:rPr lang="cs-CZ" b="1" dirty="0"/>
              <a:t>ó</a:t>
            </a:r>
            <a:r>
              <a:rPr lang="ru-RU" b="1" dirty="0"/>
              <a:t>лее</a:t>
            </a:r>
            <a:r>
              <a:rPr lang="ru-RU" dirty="0"/>
              <a:t> </a:t>
            </a:r>
            <a:r>
              <a:rPr lang="cs-CZ" dirty="0"/>
              <a:t>a </a:t>
            </a:r>
            <a:r>
              <a:rPr lang="ru-RU" b="1" dirty="0"/>
              <a:t>м</a:t>
            </a:r>
            <a:r>
              <a:rPr lang="cs-CZ" b="1" dirty="0"/>
              <a:t>é</a:t>
            </a:r>
            <a:r>
              <a:rPr lang="ru-RU" b="1" dirty="0"/>
              <a:t>нее</a:t>
            </a:r>
            <a:r>
              <a:rPr lang="ru-RU" dirty="0"/>
              <a:t> (</a:t>
            </a:r>
            <a:r>
              <a:rPr lang="cs-CZ" dirty="0"/>
              <a:t>více, méně)</a:t>
            </a:r>
          </a:p>
          <a:p>
            <a:r>
              <a:rPr lang="cs-CZ" b="1" dirty="0"/>
              <a:t>3. stupeň</a:t>
            </a:r>
            <a:r>
              <a:rPr lang="cs-CZ" dirty="0"/>
              <a:t> stupňování se také tvoří pomoci slov: </a:t>
            </a:r>
            <a:r>
              <a:rPr lang="ru-RU" b="1" dirty="0"/>
              <a:t>с</a:t>
            </a:r>
            <a:r>
              <a:rPr lang="cs-CZ" b="1" dirty="0"/>
              <a:t>á</a:t>
            </a:r>
            <a:r>
              <a:rPr lang="ru-RU" b="1" dirty="0"/>
              <a:t>мый</a:t>
            </a:r>
            <a:r>
              <a:rPr lang="ru-RU" dirty="0"/>
              <a:t>, </a:t>
            </a:r>
            <a:r>
              <a:rPr lang="ru-RU" b="1" dirty="0"/>
              <a:t>наиб</a:t>
            </a:r>
            <a:r>
              <a:rPr lang="cs-CZ" b="1" dirty="0"/>
              <a:t>ó</a:t>
            </a:r>
            <a:r>
              <a:rPr lang="ru-RU" b="1" dirty="0"/>
              <a:t>лее</a:t>
            </a:r>
            <a:r>
              <a:rPr lang="ru-RU" dirty="0"/>
              <a:t>, </a:t>
            </a:r>
            <a:r>
              <a:rPr lang="ru-RU" b="1" dirty="0"/>
              <a:t>наим</a:t>
            </a:r>
            <a:r>
              <a:rPr lang="cs-CZ" b="1" dirty="0"/>
              <a:t>é</a:t>
            </a:r>
            <a:r>
              <a:rPr lang="ru-RU" b="1" dirty="0"/>
              <a:t>нее</a:t>
            </a:r>
            <a:r>
              <a:rPr lang="ru-RU" dirty="0"/>
              <a:t> (</a:t>
            </a:r>
            <a:r>
              <a:rPr lang="cs-CZ" dirty="0"/>
              <a:t>nejvíce, nejméně)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xmlns="" id="{5AAA8610-2F16-4049-82B9-DF37024DE9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22273"/>
              </p:ext>
            </p:extLst>
          </p:nvPr>
        </p:nvGraphicFramePr>
        <p:xfrm>
          <a:off x="2691002" y="4119024"/>
          <a:ext cx="6927441" cy="21643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09147">
                  <a:extLst>
                    <a:ext uri="{9D8B030D-6E8A-4147-A177-3AD203B41FA5}">
                      <a16:colId xmlns:a16="http://schemas.microsoft.com/office/drawing/2014/main" xmlns="" val="2299818114"/>
                    </a:ext>
                  </a:extLst>
                </a:gridCol>
                <a:gridCol w="2309147">
                  <a:extLst>
                    <a:ext uri="{9D8B030D-6E8A-4147-A177-3AD203B41FA5}">
                      <a16:colId xmlns:a16="http://schemas.microsoft.com/office/drawing/2014/main" xmlns="" val="953989723"/>
                    </a:ext>
                  </a:extLst>
                </a:gridCol>
                <a:gridCol w="2309147">
                  <a:extLst>
                    <a:ext uri="{9D8B030D-6E8A-4147-A177-3AD203B41FA5}">
                      <a16:colId xmlns:a16="http://schemas.microsoft.com/office/drawing/2014/main" xmlns="" val="464554954"/>
                    </a:ext>
                  </a:extLst>
                </a:gridCol>
              </a:tblGrid>
              <a:tr h="53719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ČJ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RJ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0768738"/>
                  </a:ext>
                </a:extLst>
              </a:tr>
              <a:tr h="542389">
                <a:tc>
                  <a:txBody>
                    <a:bodyPr/>
                    <a:lstStyle/>
                    <a:p>
                      <a:r>
                        <a:rPr lang="cs-CZ" dirty="0"/>
                        <a:t>1. pozitiv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Vysoký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Высокий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5597029"/>
                  </a:ext>
                </a:extLst>
              </a:tr>
              <a:tr h="542389">
                <a:tc>
                  <a:txBody>
                    <a:bodyPr/>
                    <a:lstStyle/>
                    <a:p>
                      <a:r>
                        <a:rPr lang="cs-CZ" dirty="0"/>
                        <a:t>II. </a:t>
                      </a:r>
                      <a:r>
                        <a:rPr lang="cs-CZ" dirty="0" err="1"/>
                        <a:t>komperativ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Vyšší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Более</a:t>
                      </a:r>
                      <a:r>
                        <a:rPr lang="ru-RU" dirty="0"/>
                        <a:t> высокий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9452260"/>
                  </a:ext>
                </a:extLst>
              </a:tr>
              <a:tr h="542389">
                <a:tc>
                  <a:txBody>
                    <a:bodyPr/>
                    <a:lstStyle/>
                    <a:p>
                      <a:r>
                        <a:rPr lang="cs-CZ" dirty="0"/>
                        <a:t>III. superlativ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Nejvyšší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Самый</a:t>
                      </a:r>
                      <a:r>
                        <a:rPr lang="ru-RU" dirty="0"/>
                        <a:t> высокий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4083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428703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785</Words>
  <Application>Microsoft Office PowerPoint</Application>
  <PresentationFormat>Širokoúhlá obrazovka</PresentationFormat>
  <Paragraphs>250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Corbel</vt:lpstr>
      <vt:lpstr>Gill Sans MT</vt:lpstr>
      <vt:lpstr>Balík</vt:lpstr>
      <vt:lpstr>Rusko-česká komparace morfologie</vt:lpstr>
      <vt:lpstr>Morfologie = tvarosloví</vt:lpstr>
      <vt:lpstr>dělení slov. druhů</vt:lpstr>
      <vt:lpstr>SUBSTANTIVA</vt:lpstr>
      <vt:lpstr>substantiva</vt:lpstr>
      <vt:lpstr>substantiva </vt:lpstr>
      <vt:lpstr>substantiva</vt:lpstr>
      <vt:lpstr>ADJEKTIVA </vt:lpstr>
      <vt:lpstr>adjektiva</vt:lpstr>
      <vt:lpstr>adjektiva</vt:lpstr>
      <vt:lpstr>pronomina</vt:lpstr>
      <vt:lpstr>pronomina</vt:lpstr>
      <vt:lpstr>numeralia</vt:lpstr>
      <vt:lpstr>numeralia</vt:lpstr>
      <vt:lpstr>verba </vt:lpstr>
      <vt:lpstr>verba</vt:lpstr>
      <vt:lpstr>Adverbia</vt:lpstr>
      <vt:lpstr>pomocné = служебные</vt:lpstr>
      <vt:lpstr>pomocné = служебные</vt:lpstr>
      <vt:lpstr>ZDROJE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Rusko-česká komparace morfologie</dc:title>
  <dc:creator>Pavlína Mládková</dc:creator>
  <cp:lastModifiedBy>Bobrzykova</cp:lastModifiedBy>
  <cp:revision>10</cp:revision>
  <dcterms:created xsi:type="dcterms:W3CDTF">2018-10-28T21:01:46Z</dcterms:created>
  <dcterms:modified xsi:type="dcterms:W3CDTF">2018-11-15T09:34:02Z</dcterms:modified>
</cp:coreProperties>
</file>