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4D01F-01DD-4C17-AE33-AEFC7F8CCD12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EAB6-64B5-4BFB-8581-8F9E03E1D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5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4D01F-01DD-4C17-AE33-AEFC7F8CCD12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EAB6-64B5-4BFB-8581-8F9E03E1D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6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4D01F-01DD-4C17-AE33-AEFC7F8CCD12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EAB6-64B5-4BFB-8581-8F9E03E1D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4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4D01F-01DD-4C17-AE33-AEFC7F8CCD12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EAB6-64B5-4BFB-8581-8F9E03E1D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75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4D01F-01DD-4C17-AE33-AEFC7F8CCD12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EAB6-64B5-4BFB-8581-8F9E03E1D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15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4D01F-01DD-4C17-AE33-AEFC7F8CCD12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EAB6-64B5-4BFB-8581-8F9E03E1D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87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4D01F-01DD-4C17-AE33-AEFC7F8CCD12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EAB6-64B5-4BFB-8581-8F9E03E1D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2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4D01F-01DD-4C17-AE33-AEFC7F8CCD12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EAB6-64B5-4BFB-8581-8F9E03E1D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4D01F-01DD-4C17-AE33-AEFC7F8CCD12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EAB6-64B5-4BFB-8581-8F9E03E1D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0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4D01F-01DD-4C17-AE33-AEFC7F8CCD12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EAB6-64B5-4BFB-8581-8F9E03E1D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0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4D01F-01DD-4C17-AE33-AEFC7F8CCD12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EAB6-64B5-4BFB-8581-8F9E03E1D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3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4D01F-01DD-4C17-AE33-AEFC7F8CCD12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BEAB6-64B5-4BFB-8581-8F9E03E1D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365761"/>
            <a:ext cx="9144000" cy="1793966"/>
          </a:xfrm>
        </p:spPr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Myšlení</a:t>
            </a:r>
            <a:br>
              <a:rPr lang="cs-CZ" b="1" dirty="0" smtClean="0">
                <a:solidFill>
                  <a:srgbClr val="00B0F0"/>
                </a:solidFill>
              </a:rPr>
            </a:br>
            <a:r>
              <a:rPr lang="cs-CZ" sz="3600" b="1" dirty="0" smtClean="0">
                <a:solidFill>
                  <a:srgbClr val="00B0F0"/>
                </a:solidFill>
              </a:rPr>
              <a:t>Denisa </a:t>
            </a:r>
            <a:r>
              <a:rPr lang="cs-CZ" sz="3600" b="1" dirty="0" err="1" smtClean="0">
                <a:solidFill>
                  <a:srgbClr val="00B0F0"/>
                </a:solidFill>
              </a:rPr>
              <a:t>Denglerová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832" y="2333896"/>
            <a:ext cx="8696335" cy="395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45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pojmy?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ozdělují svět na zvládnutelné jednotky, čímž přispívají ke kognitivní efektivitě (lze mít pojmenování pro všechny barevné odstíny?)</a:t>
            </a:r>
          </a:p>
          <a:p>
            <a:r>
              <a:rPr lang="cs-CZ" dirty="0"/>
              <a:t>k</a:t>
            </a:r>
            <a:r>
              <a:rPr lang="cs-CZ" dirty="0" smtClean="0"/>
              <a:t>ategorizace = přiřazení objektů vnějšího světa k pojmům na základě různých vlastností (nejenom zjevných)</a:t>
            </a:r>
          </a:p>
          <a:p>
            <a:r>
              <a:rPr lang="cs-CZ" dirty="0"/>
              <a:t>p</a:t>
            </a:r>
            <a:r>
              <a:rPr lang="cs-CZ" dirty="0" smtClean="0"/>
              <a:t>ojmy umožňují predikovat informace, které nejsou bezprostředně vnímány (viditelné x skryté vlastnosti)</a:t>
            </a:r>
          </a:p>
          <a:p>
            <a:r>
              <a:rPr lang="cs-CZ" dirty="0"/>
              <a:t>p</a:t>
            </a:r>
            <a:r>
              <a:rPr lang="cs-CZ" dirty="0" smtClean="0"/>
              <a:t>ojmy jednoduché, jednoslovné</a:t>
            </a:r>
          </a:p>
          <a:p>
            <a:r>
              <a:rPr lang="cs-CZ" dirty="0"/>
              <a:t>p</a:t>
            </a:r>
            <a:r>
              <a:rPr lang="cs-CZ" dirty="0" smtClean="0"/>
              <a:t>ojmy komplexnější, tzv. pojmy řízené cílem „věci, které je třeba vzít na koupaliště“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97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Prototyp x jádro pojmu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</a:t>
            </a:r>
            <a:r>
              <a:rPr lang="cs-CZ" dirty="0" smtClean="0"/>
              <a:t>rototyp pojmu – vlastnosti popisující nejlepší příklady pojmu</a:t>
            </a:r>
          </a:p>
          <a:p>
            <a:r>
              <a:rPr lang="cs-CZ" dirty="0"/>
              <a:t>j</a:t>
            </a:r>
            <a:r>
              <a:rPr lang="cs-CZ" dirty="0" smtClean="0"/>
              <a:t>ádro – vlastnosti, které jsou nejdůležitější pro příslušnost k určitému pojmu</a:t>
            </a:r>
          </a:p>
          <a:p>
            <a:r>
              <a:rPr lang="cs-CZ" dirty="0"/>
              <a:t>pojem pták</a:t>
            </a:r>
          </a:p>
          <a:p>
            <a:pPr lvl="1"/>
            <a:r>
              <a:rPr lang="cs-CZ" dirty="0"/>
              <a:t>prototyp zahrnuje létání, cvrlikání,…</a:t>
            </a:r>
          </a:p>
          <a:p>
            <a:pPr lvl="1"/>
            <a:r>
              <a:rPr lang="cs-CZ" dirty="0"/>
              <a:t>jádro zahrnuje biologickou podstatu ptáka, určité geny,…</a:t>
            </a:r>
          </a:p>
          <a:p>
            <a:pPr lvl="1"/>
            <a:r>
              <a:rPr lang="cs-CZ" dirty="0"/>
              <a:t>holub, sojka, kuře, pštros, tučňák    </a:t>
            </a:r>
            <a:endParaRPr lang="cs-CZ" dirty="0" smtClean="0"/>
          </a:p>
          <a:p>
            <a:r>
              <a:rPr lang="cs-CZ" dirty="0" smtClean="0"/>
              <a:t>kategorizace – není vždy založena na jádře, či prototypu, souvisí i s usuzováním </a:t>
            </a:r>
          </a:p>
          <a:p>
            <a:r>
              <a:rPr lang="cs-CZ" dirty="0"/>
              <a:t>k</a:t>
            </a:r>
            <a:r>
              <a:rPr lang="cs-CZ" dirty="0" smtClean="0"/>
              <a:t>ulturní a vývojová podmíněnost kategorizace (ježek-jablko-hruška, kdo je zloděj)</a:t>
            </a:r>
          </a:p>
        </p:txBody>
      </p:sp>
    </p:spTree>
    <p:extLst>
      <p:ext uri="{BB962C8B-B14F-4D97-AF65-F5344CB8AC3E}">
        <p14:creationId xmlns:p14="http://schemas.microsoft.com/office/powerpoint/2010/main" val="143102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Propoziční myšlení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</a:t>
            </a:r>
            <a:r>
              <a:rPr lang="cs-CZ" dirty="0" smtClean="0"/>
              <a:t>ednotlivé pojmy mezi sebou mají určité vztahy, myšlení tak můžeme chápat jako odhalování těchto vztahů</a:t>
            </a:r>
          </a:p>
          <a:p>
            <a:r>
              <a:rPr lang="cs-CZ" dirty="0"/>
              <a:t>n</a:t>
            </a:r>
            <a:r>
              <a:rPr lang="cs-CZ" dirty="0" smtClean="0"/>
              <a:t>ěkteré pojmy se považují za vrozené (čas, prostor), jiné jsou naučené</a:t>
            </a:r>
          </a:p>
          <a:p>
            <a:r>
              <a:rPr lang="cs-CZ" dirty="0"/>
              <a:t>s</a:t>
            </a:r>
            <a:r>
              <a:rPr lang="cs-CZ" dirty="0" smtClean="0"/>
              <a:t>pojování pojmů je základem propozičního myšlení </a:t>
            </a:r>
            <a:endParaRPr lang="cs-CZ" dirty="0"/>
          </a:p>
          <a:p>
            <a:r>
              <a:rPr lang="cs-CZ" dirty="0" smtClean="0"/>
              <a:t>vznik jednoduchých tvrzení na základě spojení podnětu a přísudku, složitější usuzování vychází z dalších struktur jazyka</a:t>
            </a:r>
          </a:p>
          <a:p>
            <a:r>
              <a:rPr lang="cs-CZ" b="1" dirty="0" err="1" smtClean="0">
                <a:solidFill>
                  <a:schemeClr val="bg1">
                    <a:lumMod val="50000"/>
                  </a:schemeClr>
                </a:solidFill>
              </a:rPr>
              <a:t>Saphir-Whorfova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 hypotéza </a:t>
            </a:r>
            <a:r>
              <a:rPr lang="cs-CZ" dirty="0" smtClean="0"/>
              <a:t>(lingvistické relativity) – zpochybňuje předpoklad, že jazyk odráží strukturu našeho myšlení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(myšlení určuje strukturu jazyka), </a:t>
            </a:r>
            <a:r>
              <a:rPr lang="cs-CZ" dirty="0" smtClean="0"/>
              <a:t>naopak zdůrazňuje, že jazyk formuje naše myšlení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(jazyk určuje strukturu myšlení)  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90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329" y="495753"/>
            <a:ext cx="4260878" cy="5811838"/>
          </a:xfrm>
        </p:spPr>
      </p:pic>
    </p:spTree>
    <p:extLst>
      <p:ext uri="{BB962C8B-B14F-4D97-AF65-F5344CB8AC3E}">
        <p14:creationId xmlns:p14="http://schemas.microsoft.com/office/powerpoint/2010/main" val="351006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myšlení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0789"/>
            <a:ext cx="10515600" cy="476617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</a:t>
            </a:r>
            <a:r>
              <a:rPr lang="cs-CZ" dirty="0" smtClean="0"/>
              <a:t>chopnost vytvářet složité myšlenky a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sdělovat je druhým</a:t>
            </a:r>
          </a:p>
          <a:p>
            <a:r>
              <a:rPr lang="cs-CZ" dirty="0" smtClean="0"/>
              <a:t>nejsložitější kognitivní proces</a:t>
            </a:r>
            <a:r>
              <a:rPr lang="cs-CZ" dirty="0"/>
              <a:t>, vnitřní mentální děj, </a:t>
            </a:r>
            <a:r>
              <a:rPr lang="cs-CZ" dirty="0" smtClean="0"/>
              <a:t>nelze jej přímo </a:t>
            </a:r>
            <a:r>
              <a:rPr lang="cs-CZ" dirty="0"/>
              <a:t>pozorovat</a:t>
            </a:r>
          </a:p>
          <a:p>
            <a:r>
              <a:rPr lang="cs-CZ" dirty="0"/>
              <a:t>myšlení </a:t>
            </a:r>
            <a:r>
              <a:rPr lang="cs-CZ" dirty="0" smtClean="0"/>
              <a:t>souvisí </a:t>
            </a:r>
            <a:r>
              <a:rPr lang="cs-CZ" dirty="0"/>
              <a:t>s </a:t>
            </a:r>
            <a:r>
              <a:rPr lang="cs-CZ" dirty="0" smtClean="0"/>
              <a:t>inteligencí, tj. poznávací schopností, </a:t>
            </a:r>
            <a:r>
              <a:rPr lang="cs-CZ" dirty="0"/>
              <a:t>jež určuje kvalitu myšlení daného </a:t>
            </a:r>
            <a:r>
              <a:rPr lang="cs-CZ" dirty="0" smtClean="0"/>
              <a:t>jedince</a:t>
            </a:r>
          </a:p>
          <a:p>
            <a:r>
              <a:rPr lang="cs-CZ" dirty="0" smtClean="0"/>
              <a:t>nicméně inteligence reprezentovaná koeficientem IQ a jeho měřením, je od pojmu myšlení naopak poměrně vzdálená </a:t>
            </a:r>
            <a:endParaRPr lang="cs-CZ" dirty="0"/>
          </a:p>
          <a:p>
            <a:r>
              <a:rPr lang="cs-CZ" dirty="0"/>
              <a:t>myslet znamená především uvědomovat </a:t>
            </a:r>
            <a:r>
              <a:rPr lang="cs-CZ" dirty="0" smtClean="0"/>
              <a:t>si (přijímat, objevovat, konstruovat???) </a:t>
            </a:r>
            <a:r>
              <a:rPr lang="cs-CZ" dirty="0"/>
              <a:t>vztahy mezi předměty a ději reálného </a:t>
            </a:r>
            <a:r>
              <a:rPr lang="cs-CZ" dirty="0" smtClean="0"/>
              <a:t>světa</a:t>
            </a:r>
            <a:endParaRPr lang="cs-CZ" dirty="0"/>
          </a:p>
          <a:p>
            <a:r>
              <a:rPr lang="cs-CZ" dirty="0"/>
              <a:t>obsahem myšlení jsou </a:t>
            </a:r>
            <a:r>
              <a:rPr lang="cs-CZ" dirty="0" smtClean="0"/>
              <a:t>myšlenky, výsledkem </a:t>
            </a:r>
            <a:r>
              <a:rPr lang="cs-CZ" dirty="0"/>
              <a:t>myšlení je nový </a:t>
            </a:r>
            <a:r>
              <a:rPr lang="cs-CZ" dirty="0" smtClean="0"/>
              <a:t>poznatek</a:t>
            </a:r>
          </a:p>
          <a:p>
            <a:r>
              <a:rPr lang="cs-CZ" dirty="0" smtClean="0"/>
              <a:t>a jak s tím souvisí řeč? často se setkáme s myšlením jako „řečí mysli“, „myslíme v pojmech“,  u verbální řeči se pak jedná o tzv.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propoziční myšlení</a:t>
            </a:r>
            <a:endParaRPr lang="cs-CZ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71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Cvičení – příklad situací, v nichž myslíme.</a:t>
            </a:r>
          </a:p>
          <a:p>
            <a:r>
              <a:rPr lang="cs-CZ" dirty="0" smtClean="0"/>
              <a:t>Popište tři rozdílné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31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myšlení jako „řeči mysli“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Propoziční myšlení – připodobnění k proudu vět, které můžeme slyšet v hlavě, vnitřní jazyk</a:t>
            </a:r>
          </a:p>
          <a:p>
            <a:r>
              <a:rPr lang="cs-CZ" dirty="0" smtClean="0"/>
              <a:t>Imaginativní myšlení – odpovídá představám, především vizuálním, které nám běží hlavou</a:t>
            </a:r>
          </a:p>
          <a:p>
            <a:r>
              <a:rPr lang="cs-CZ" dirty="0" smtClean="0"/>
              <a:t>Motorické myšlení </a:t>
            </a:r>
            <a:endParaRPr lang="cs-CZ" dirty="0"/>
          </a:p>
          <a:p>
            <a:pPr lvl="1"/>
            <a:r>
              <a:rPr lang="cs-CZ" dirty="0" smtClean="0"/>
              <a:t>souvisí </a:t>
            </a:r>
            <a:r>
              <a:rPr lang="cs-CZ" dirty="0" smtClean="0"/>
              <a:t>s představami pohybu, respektive posloupnosti </a:t>
            </a:r>
            <a:r>
              <a:rPr lang="cs-CZ" dirty="0" smtClean="0"/>
              <a:t>pohybů</a:t>
            </a:r>
          </a:p>
          <a:p>
            <a:pPr lvl="1"/>
            <a:r>
              <a:rPr lang="cs-CZ" dirty="0" smtClean="0"/>
              <a:t>je </a:t>
            </a:r>
            <a:r>
              <a:rPr lang="cs-CZ" dirty="0" smtClean="0"/>
              <a:t>přímočaře spojeno s tělem (nicméně metafora mozku v kádi je problematická ve všech formách myšlení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koumá se především u dětí (např. </a:t>
            </a:r>
            <a:r>
              <a:rPr lang="cs-CZ" dirty="0" err="1" smtClean="0"/>
              <a:t>Piaget</a:t>
            </a:r>
            <a:r>
              <a:rPr lang="cs-CZ" dirty="0" smtClean="0"/>
              <a:t> senzomotorické myšlení)</a:t>
            </a:r>
            <a:r>
              <a:rPr lang="cs-CZ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Druhy myšlení podle typu psychických obsahů, s nimiž se operuje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myšlení konkrétní </a:t>
            </a:r>
            <a:r>
              <a:rPr lang="cs-CZ" dirty="0" smtClean="0"/>
              <a:t>- probíhá manipulace s vjemy, myšlení situační, názorové, praktické, metoda pokus - omyl (puzzle, vaření atd.)</a:t>
            </a:r>
          </a:p>
          <a:p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myšlení názorné </a:t>
            </a:r>
            <a:r>
              <a:rPr lang="cs-CZ" dirty="0" smtClean="0"/>
              <a:t>- v mysli operujeme s představami (nejčastěji vizuálními)</a:t>
            </a:r>
          </a:p>
          <a:p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myšlení abstraktní </a:t>
            </a:r>
            <a:r>
              <a:rPr lang="cs-CZ" dirty="0" smtClean="0"/>
              <a:t>- provádíme operace se znaky (symboly), př. matematickými, verbálními, logickými</a:t>
            </a:r>
          </a:p>
          <a:p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pojmové myšlení </a:t>
            </a:r>
            <a:r>
              <a:rPr lang="cs-CZ" dirty="0" smtClean="0"/>
              <a:t>– nejběžnější, manipulace s verbálními znaky (pojmy)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26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Druhy myšlení podle </a:t>
            </a:r>
            <a:r>
              <a:rPr lang="cs-CZ" sz="3600" b="1" dirty="0" smtClean="0"/>
              <a:t>převládající mentální operace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analýza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</a:t>
            </a:r>
          </a:p>
          <a:p>
            <a:pPr lvl="1"/>
            <a:r>
              <a:rPr lang="cs-CZ" dirty="0" smtClean="0"/>
              <a:t>myšlenkové </a:t>
            </a:r>
            <a:r>
              <a:rPr lang="cs-CZ" dirty="0"/>
              <a:t>rozčlenění celku na </a:t>
            </a:r>
            <a:r>
              <a:rPr lang="cs-CZ" dirty="0" smtClean="0"/>
              <a:t>části</a:t>
            </a:r>
          </a:p>
          <a:p>
            <a:pPr lvl="1"/>
            <a:r>
              <a:rPr lang="cs-CZ" dirty="0" smtClean="0"/>
              <a:t>podstatou </a:t>
            </a:r>
            <a:r>
              <a:rPr lang="cs-CZ" dirty="0"/>
              <a:t>analytického myšlení je popis částí určitého </a:t>
            </a:r>
            <a:r>
              <a:rPr lang="cs-CZ" dirty="0" smtClean="0"/>
              <a:t>celku</a:t>
            </a:r>
          </a:p>
          <a:p>
            <a:pPr lvl="1"/>
            <a:r>
              <a:rPr lang="cs-CZ" dirty="0" smtClean="0"/>
              <a:t>analýza </a:t>
            </a:r>
            <a:r>
              <a:rPr lang="cs-CZ" dirty="0"/>
              <a:t>se poměrně často pojí s kritickým hodnocením celku i jeho </a:t>
            </a:r>
            <a:r>
              <a:rPr lang="cs-CZ" dirty="0" smtClean="0"/>
              <a:t>složek (např. </a:t>
            </a:r>
            <a:r>
              <a:rPr lang="cs-CZ" dirty="0"/>
              <a:t>Jakou barvu má střecha</a:t>
            </a:r>
            <a:r>
              <a:rPr lang="cs-CZ" dirty="0" smtClean="0"/>
              <a:t>? Jaká budou okna? Výchozí </a:t>
            </a:r>
            <a:r>
              <a:rPr lang="cs-CZ" dirty="0"/>
              <a:t>předpoklad: dům má střechu </a:t>
            </a:r>
            <a:r>
              <a:rPr lang="cs-CZ" dirty="0" smtClean="0"/>
              <a:t>a okna, střecha barvu </a:t>
            </a:r>
            <a:r>
              <a:rPr lang="cs-CZ" dirty="0" err="1" smtClean="0"/>
              <a:t>atd</a:t>
            </a:r>
            <a:r>
              <a:rPr lang="cs-CZ" dirty="0" smtClean="0"/>
              <a:t>…)</a:t>
            </a:r>
            <a:endParaRPr lang="cs-CZ" dirty="0"/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syntéza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</a:t>
            </a:r>
          </a:p>
          <a:p>
            <a:pPr lvl="1"/>
            <a:r>
              <a:rPr lang="cs-CZ" dirty="0" smtClean="0"/>
              <a:t>sjednocování </a:t>
            </a:r>
            <a:r>
              <a:rPr lang="cs-CZ" dirty="0"/>
              <a:t>či kombinování jednotlivostí do určitého mentálního </a:t>
            </a:r>
            <a:r>
              <a:rPr lang="cs-CZ" dirty="0" smtClean="0"/>
              <a:t>celku</a:t>
            </a:r>
          </a:p>
          <a:p>
            <a:pPr lvl="1"/>
            <a:r>
              <a:rPr lang="cs-CZ" dirty="0" smtClean="0"/>
              <a:t>závěr </a:t>
            </a:r>
            <a:r>
              <a:rPr lang="cs-CZ" dirty="0"/>
              <a:t>není obsažen ve výchozích údajích → výsledkem je něco nového</a:t>
            </a:r>
          </a:p>
        </p:txBody>
      </p:sp>
    </p:spTree>
    <p:extLst>
      <p:ext uri="{BB962C8B-B14F-4D97-AF65-F5344CB8AC3E}">
        <p14:creationId xmlns:p14="http://schemas.microsoft.com/office/powerpoint/2010/main" val="313506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myšlení dle uvědomění jeho postupu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8206"/>
            <a:ext cx="10515600" cy="4748757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analytické myšlení</a:t>
            </a:r>
          </a:p>
          <a:p>
            <a:pPr lvl="1"/>
            <a:r>
              <a:rPr lang="cs-CZ" dirty="0" smtClean="0"/>
              <a:t>postupuje krok za krokem </a:t>
            </a:r>
          </a:p>
          <a:p>
            <a:pPr lvl="1"/>
            <a:r>
              <a:rPr lang="cs-CZ" dirty="0" smtClean="0"/>
              <a:t>probíhá s plným uvědoměním obsahu i jednotlivých kroků, může být o něm dobře referováno</a:t>
            </a:r>
          </a:p>
          <a:p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intuitivní myšlení </a:t>
            </a:r>
          </a:p>
          <a:p>
            <a:pPr lvl="1"/>
            <a:r>
              <a:rPr lang="cs-CZ" dirty="0" smtClean="0"/>
              <a:t>nepostupuje v jasně vymezených krocích</a:t>
            </a:r>
          </a:p>
          <a:p>
            <a:pPr lvl="1"/>
            <a:r>
              <a:rPr lang="cs-CZ" dirty="0"/>
              <a:t>i</a:t>
            </a:r>
            <a:r>
              <a:rPr lang="pt-BR" dirty="0" smtClean="0"/>
              <a:t>mplicitní</a:t>
            </a:r>
            <a:r>
              <a:rPr lang="cs-CZ" dirty="0" smtClean="0"/>
              <a:t> </a:t>
            </a:r>
            <a:r>
              <a:rPr lang="pt-BR" dirty="0" smtClean="0"/>
              <a:t>vniknutí </a:t>
            </a:r>
            <a:r>
              <a:rPr lang="pt-BR" dirty="0"/>
              <a:t>do celého problému naráz</a:t>
            </a:r>
            <a:endParaRPr lang="cs-CZ" dirty="0" smtClean="0"/>
          </a:p>
          <a:p>
            <a:pPr lvl="1"/>
            <a:r>
              <a:rPr lang="cs-CZ" dirty="0" smtClean="0"/>
              <a:t>opírá se o dobrou znalost daného vědního oboru a jeho struktury (J. </a:t>
            </a:r>
            <a:r>
              <a:rPr lang="cs-CZ" dirty="0" err="1" smtClean="0"/>
              <a:t>Bruner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schopnost instinktivního usuzování bez nutného použití vědomé </a:t>
            </a:r>
            <a:r>
              <a:rPr lang="cs-CZ" dirty="0" smtClean="0"/>
              <a:t>úvahy (C. G. Jung)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ouvislost s vhledem </a:t>
            </a:r>
          </a:p>
          <a:p>
            <a:pPr lvl="1"/>
            <a:r>
              <a:rPr lang="cs-CZ" dirty="0" smtClean="0"/>
              <a:t>technika </a:t>
            </a:r>
            <a:r>
              <a:rPr lang="cs-CZ" dirty="0"/>
              <a:t>úmyslného zanedbávání </a:t>
            </a:r>
            <a:r>
              <a:rPr lang="cs-CZ" dirty="0" smtClean="0"/>
              <a:t>problému, během inkubační </a:t>
            </a:r>
            <a:r>
              <a:rPr lang="cs-CZ" dirty="0"/>
              <a:t>etapy myšlení má člověk nevědomě intuitivně nalézt dané řešení</a:t>
            </a:r>
            <a:r>
              <a:rPr lang="cs-CZ" dirty="0" smtClean="0"/>
              <a:t> (J. </a:t>
            </a:r>
            <a:r>
              <a:rPr lang="cs-CZ" dirty="0" err="1" smtClean="0"/>
              <a:t>Hadamard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26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myšlení dle převládajícího postupu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konvergentní - sbíhavé myšlení</a:t>
            </a:r>
            <a:r>
              <a:rPr lang="cs-CZ" dirty="0"/>
              <a:t> </a:t>
            </a:r>
          </a:p>
          <a:p>
            <a:pPr lvl="1"/>
            <a:r>
              <a:rPr lang="cs-CZ" dirty="0" smtClean="0"/>
              <a:t>myšlenkový </a:t>
            </a:r>
            <a:r>
              <a:rPr lang="cs-CZ" dirty="0"/>
              <a:t>postup, který vede k jednomu správnému </a:t>
            </a:r>
            <a:r>
              <a:rPr lang="cs-CZ" dirty="0" smtClean="0"/>
              <a:t>řešení</a:t>
            </a:r>
          </a:p>
          <a:p>
            <a:pPr lvl="1"/>
            <a:r>
              <a:rPr lang="cs-CZ" dirty="0" smtClean="0"/>
              <a:t>umožňuje </a:t>
            </a:r>
            <a:r>
              <a:rPr lang="cs-CZ" dirty="0"/>
              <a:t>vyvozování závěrů na základě logického </a:t>
            </a:r>
            <a:r>
              <a:rPr lang="cs-CZ" dirty="0" smtClean="0"/>
              <a:t>uvažování</a:t>
            </a:r>
          </a:p>
          <a:p>
            <a:pPr lvl="1"/>
            <a:r>
              <a:rPr lang="cs-CZ" dirty="0" smtClean="0"/>
              <a:t>využíváme </a:t>
            </a:r>
            <a:r>
              <a:rPr lang="cs-CZ" dirty="0"/>
              <a:t>ho </a:t>
            </a:r>
            <a:r>
              <a:rPr lang="cs-CZ" dirty="0" smtClean="0"/>
              <a:t>při </a:t>
            </a:r>
            <a:r>
              <a:rPr lang="cs-CZ" dirty="0"/>
              <a:t>řešení úloh, které mají jediné nebo jednoznačné řešení, využívá známých postupů řešení – tzv. algoritmů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divergentní - rozbíhavé myšlení</a:t>
            </a:r>
            <a:r>
              <a:rPr lang="cs-CZ" dirty="0"/>
              <a:t> </a:t>
            </a:r>
          </a:p>
          <a:p>
            <a:pPr lvl="1"/>
            <a:r>
              <a:rPr lang="cs-CZ" dirty="0" smtClean="0"/>
              <a:t>myšlenkový </a:t>
            </a:r>
            <a:r>
              <a:rPr lang="cs-CZ" dirty="0"/>
              <a:t>postup, který vede k velikému počtu myšlenek a </a:t>
            </a:r>
            <a:r>
              <a:rPr lang="cs-CZ" dirty="0" smtClean="0"/>
              <a:t>nápadů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vyznačuje se tvořivostí, objevováním, novými postupy </a:t>
            </a:r>
          </a:p>
          <a:p>
            <a:pPr lvl="1"/>
            <a:r>
              <a:rPr lang="cs-CZ" dirty="0" smtClean="0"/>
              <a:t>uplatňuje </a:t>
            </a:r>
            <a:r>
              <a:rPr lang="cs-CZ" dirty="0"/>
              <a:t>se při řešení problémů, které mají několik různých </a:t>
            </a:r>
            <a:r>
              <a:rPr lang="cs-CZ" dirty="0" smtClean="0"/>
              <a:t>řešení </a:t>
            </a:r>
            <a:r>
              <a:rPr lang="cs-CZ" dirty="0"/>
              <a:t>nebo k jejich řešení vede několik rozdílných cest</a:t>
            </a:r>
          </a:p>
        </p:txBody>
      </p:sp>
    </p:spTree>
    <p:extLst>
      <p:ext uri="{BB962C8B-B14F-4D97-AF65-F5344CB8AC3E}">
        <p14:creationId xmlns:p14="http://schemas.microsoft.com/office/powerpoint/2010/main" val="49505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Pojmy, propozice, kategorie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7993" y="1968138"/>
            <a:ext cx="4296113" cy="322677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31" y="1968139"/>
            <a:ext cx="5909274" cy="322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6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541</Words>
  <Application>Microsoft Office PowerPoint</Application>
  <PresentationFormat>Širokoúhlá obrazovka</PresentationFormat>
  <Paragraphs>73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Myšlení Denisa Denglerová</vt:lpstr>
      <vt:lpstr>Co je to myšlení</vt:lpstr>
      <vt:lpstr>Prezentace aplikace PowerPoint</vt:lpstr>
      <vt:lpstr>Druhy myšlení jako „řeči mysli“</vt:lpstr>
      <vt:lpstr>Druhy myšlení podle typu psychických obsahů, s nimiž se operuje</vt:lpstr>
      <vt:lpstr>Druhy myšlení podle převládající mentální operace</vt:lpstr>
      <vt:lpstr>Druhy myšlení dle uvědomění jeho postupu</vt:lpstr>
      <vt:lpstr>Druhy myšlení dle převládajícího postupu</vt:lpstr>
      <vt:lpstr>Pojmy, propozice, kategorie </vt:lpstr>
      <vt:lpstr>Proč pojmy?</vt:lpstr>
      <vt:lpstr>Prototyp x jádro pojmu</vt:lpstr>
      <vt:lpstr>Propoziční myšlení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Myšlení</dc:title>
  <dc:creator>Hewlett-Packard Company</dc:creator>
  <cp:lastModifiedBy>Hewlett-Packard Company</cp:lastModifiedBy>
  <cp:revision>13</cp:revision>
  <dcterms:created xsi:type="dcterms:W3CDTF">2018-10-28T10:09:20Z</dcterms:created>
  <dcterms:modified xsi:type="dcterms:W3CDTF">2018-10-28T19:55:22Z</dcterms:modified>
</cp:coreProperties>
</file>