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81" r:id="rId4"/>
    <p:sldId id="262" r:id="rId5"/>
    <p:sldId id="259" r:id="rId6"/>
    <p:sldId id="260" r:id="rId7"/>
    <p:sldId id="261" r:id="rId8"/>
    <p:sldId id="270" r:id="rId9"/>
    <p:sldId id="277" r:id="rId10"/>
    <p:sldId id="258" r:id="rId11"/>
    <p:sldId id="257" r:id="rId12"/>
    <p:sldId id="278" r:id="rId13"/>
    <p:sldId id="288" r:id="rId14"/>
    <p:sldId id="289" r:id="rId15"/>
    <p:sldId id="290" r:id="rId16"/>
    <p:sldId id="265" r:id="rId17"/>
    <p:sldId id="263" r:id="rId18"/>
    <p:sldId id="291" r:id="rId19"/>
    <p:sldId id="279" r:id="rId20"/>
    <p:sldId id="280" r:id="rId21"/>
    <p:sldId id="285" r:id="rId22"/>
    <p:sldId id="292" r:id="rId23"/>
    <p:sldId id="293" r:id="rId24"/>
    <p:sldId id="295" r:id="rId25"/>
    <p:sldId id="284" r:id="rId26"/>
    <p:sldId id="286" r:id="rId27"/>
    <p:sldId id="294" r:id="rId28"/>
    <p:sldId id="274" r:id="rId29"/>
    <p:sldId id="296" r:id="rId3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D055-85B0-4116-9CE8-5C5A882EBB5D}" type="datetimeFigureOut">
              <a:rPr lang="cs-CZ" smtClean="0"/>
              <a:t>23. 11. 2018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BEB4-C638-4179-A352-CACB13D1D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9275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D055-85B0-4116-9CE8-5C5A882EBB5D}" type="datetimeFigureOut">
              <a:rPr lang="cs-CZ" smtClean="0"/>
              <a:t>23. 11. 2018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BEB4-C638-4179-A352-CACB13D1D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9143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D055-85B0-4116-9CE8-5C5A882EBB5D}" type="datetimeFigureOut">
              <a:rPr lang="cs-CZ" smtClean="0"/>
              <a:t>23. 11. 2018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BEB4-C638-4179-A352-CACB13D1D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4151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D055-85B0-4116-9CE8-5C5A882EBB5D}" type="datetimeFigureOut">
              <a:rPr lang="cs-CZ" smtClean="0"/>
              <a:t>23. 11. 2018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BEB4-C638-4179-A352-CACB13D1D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2153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D055-85B0-4116-9CE8-5C5A882EBB5D}" type="datetimeFigureOut">
              <a:rPr lang="cs-CZ" smtClean="0"/>
              <a:t>23. 11. 2018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BEB4-C638-4179-A352-CACB13D1D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7371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D055-85B0-4116-9CE8-5C5A882EBB5D}" type="datetimeFigureOut">
              <a:rPr lang="cs-CZ" smtClean="0"/>
              <a:t>23. 11. 2018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BEB4-C638-4179-A352-CACB13D1D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3958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D055-85B0-4116-9CE8-5C5A882EBB5D}" type="datetimeFigureOut">
              <a:rPr lang="cs-CZ" smtClean="0"/>
              <a:t>23. 11. 2018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BEB4-C638-4179-A352-CACB13D1D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3367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D055-85B0-4116-9CE8-5C5A882EBB5D}" type="datetimeFigureOut">
              <a:rPr lang="cs-CZ" smtClean="0"/>
              <a:t>23. 11. 2018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BEB4-C638-4179-A352-CACB13D1D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2332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D055-85B0-4116-9CE8-5C5A882EBB5D}" type="datetimeFigureOut">
              <a:rPr lang="cs-CZ" smtClean="0"/>
              <a:t>23. 11. 2018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BEB4-C638-4179-A352-CACB13D1D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9582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D055-85B0-4116-9CE8-5C5A882EBB5D}" type="datetimeFigureOut">
              <a:rPr lang="cs-CZ" smtClean="0"/>
              <a:t>23. 11. 2018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BEB4-C638-4179-A352-CACB13D1D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6113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D055-85B0-4116-9CE8-5C5A882EBB5D}" type="datetimeFigureOut">
              <a:rPr lang="cs-CZ" smtClean="0"/>
              <a:t>23. 11. 2018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BEB4-C638-4179-A352-CACB13D1D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8827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AED055-85B0-4116-9CE8-5C5A882EBB5D}" type="datetimeFigureOut">
              <a:rPr lang="cs-CZ" smtClean="0"/>
              <a:t>23. 11. 2018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F0BEB4-C638-4179-A352-CACB13D1D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2141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Sigmund Freud a nevědomí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94212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Chybné úkony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Freud – předpoklad, že léčíme pomocí slov – </a:t>
            </a:r>
            <a:r>
              <a:rPr lang="cs-CZ" sz="2400" dirty="0" smtClean="0"/>
              <a:t>verbalizace, ANALÝZA</a:t>
            </a:r>
          </a:p>
          <a:p>
            <a:r>
              <a:rPr lang="cs-CZ" sz="2400" dirty="0"/>
              <a:t>D</a:t>
            </a:r>
            <a:r>
              <a:rPr lang="cs-CZ" sz="2400" dirty="0" smtClean="0"/>
              <a:t>ostat </a:t>
            </a:r>
            <a:r>
              <a:rPr lang="cs-CZ" sz="2400" dirty="0" smtClean="0"/>
              <a:t>se nějak k podvědomí, </a:t>
            </a:r>
            <a:r>
              <a:rPr lang="cs-CZ" sz="2400" dirty="0" smtClean="0"/>
              <a:t>je tedy </a:t>
            </a:r>
            <a:r>
              <a:rPr lang="cs-CZ" sz="2400" dirty="0" smtClean="0"/>
              <a:t>úkolem terapeuta – ale jak</a:t>
            </a:r>
            <a:r>
              <a:rPr lang="cs-CZ" sz="2400" dirty="0" smtClean="0"/>
              <a:t>?</a:t>
            </a:r>
          </a:p>
          <a:p>
            <a:endParaRPr lang="cs-CZ" sz="2400" dirty="0" smtClean="0"/>
          </a:p>
          <a:p>
            <a:r>
              <a:rPr lang="cs-CZ" sz="2400" dirty="0" smtClean="0"/>
              <a:t>Chybné </a:t>
            </a:r>
            <a:r>
              <a:rPr lang="cs-CZ" sz="2400" dirty="0" smtClean="0"/>
              <a:t>úkony (PARAPRAXE) - </a:t>
            </a:r>
            <a:r>
              <a:rPr lang="cs-CZ" sz="2400" dirty="0" smtClean="0"/>
              <a:t>porozuměti jim je jedna možnost </a:t>
            </a:r>
            <a:r>
              <a:rPr lang="cs-CZ" sz="2400" dirty="0" smtClean="0"/>
              <a:t>( další metody: asociace</a:t>
            </a:r>
            <a:r>
              <a:rPr lang="cs-CZ" sz="2400" dirty="0" smtClean="0"/>
              <a:t>, hypnóza, sny…)</a:t>
            </a:r>
          </a:p>
          <a:p>
            <a:r>
              <a:rPr lang="cs-CZ" sz="2400" dirty="0" smtClean="0"/>
              <a:t>Verbální</a:t>
            </a:r>
            <a:r>
              <a:rPr lang="cs-CZ" sz="2400" dirty="0" smtClean="0"/>
              <a:t>: přeřeknutí se (skryté myšlenky, chtíč)</a:t>
            </a:r>
          </a:p>
          <a:p>
            <a:r>
              <a:rPr lang="cs-CZ" sz="2400" dirty="0" smtClean="0"/>
              <a:t>Činnostní- </a:t>
            </a:r>
            <a:r>
              <a:rPr lang="cs-CZ" sz="2400" dirty="0"/>
              <a:t>z</a:t>
            </a:r>
            <a:r>
              <a:rPr lang="cs-CZ" sz="2400" dirty="0" smtClean="0"/>
              <a:t>apomenutí klíčů, rozbití věci (může být  i </a:t>
            </a:r>
            <a:r>
              <a:rPr lang="cs-CZ" sz="2400" dirty="0" err="1" smtClean="0"/>
              <a:t>sebetrestání</a:t>
            </a:r>
            <a:r>
              <a:rPr lang="cs-CZ" sz="2400" dirty="0" smtClean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54176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Chybné úkony, přeřeknutí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060848"/>
            <a:ext cx="5616624" cy="3888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07838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Humor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Dva podněty, které jsou neobvykle postaveny vedle sebe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Ale proč je tolik vtipů neslušných?</a:t>
            </a:r>
          </a:p>
          <a:p>
            <a:r>
              <a:rPr lang="cs-CZ" b="1" u="sng" dirty="0" smtClean="0"/>
              <a:t>Vysvětlete humor a fungování vtipů z pozice psychoanalýzy</a:t>
            </a:r>
          </a:p>
          <a:p>
            <a:r>
              <a:rPr lang="cs-CZ" b="1" u="sng" dirty="0" smtClean="0"/>
              <a:t>Které vtipy jsou špatné?</a:t>
            </a:r>
            <a:endParaRPr lang="cs-CZ" b="1" u="sng" dirty="0"/>
          </a:p>
        </p:txBody>
      </p:sp>
    </p:spTree>
    <p:extLst>
      <p:ext uri="{BB962C8B-B14F-4D97-AF65-F5344CB8AC3E}">
        <p14:creationId xmlns:p14="http://schemas.microsoft.com/office/powerpoint/2010/main" val="31775419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b="1" dirty="0"/>
              <a:t>Humor – </a:t>
            </a:r>
            <a:r>
              <a:rPr lang="cs-CZ" sz="2700" b="1" dirty="0"/>
              <a:t>příklad tématu k diskuzi</a:t>
            </a: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Celá </a:t>
            </a:r>
            <a:r>
              <a:rPr lang="cs-CZ" dirty="0"/>
              <a:t>Freudova teorie: vnitřní konflikty, zpracování úzkosti, které vzbuzují…</a:t>
            </a:r>
          </a:p>
          <a:p>
            <a:r>
              <a:rPr lang="cs-CZ" dirty="0"/>
              <a:t>Zdání, že mluvím o něčem jiném x náhle se projeví opravdové téma. Role překvapení:  směju se dřív, než se ego a superego stačí vzpamatovat. (potom někdy pocit viny)</a:t>
            </a:r>
          </a:p>
          <a:p>
            <a:r>
              <a:rPr lang="cs-CZ" dirty="0"/>
              <a:t>Vtip umožňuje zpracovat zakázané (sexuální, agresivní) impulsy způsobem, který vylučuje úzkost.</a:t>
            </a:r>
          </a:p>
          <a:p>
            <a:r>
              <a:rPr lang="cs-CZ" dirty="0"/>
              <a:t>Je jedním z obranných mechanismů (sublimace). Velmi účinný, efektivní a, pokud je opravdový, neškodný</a:t>
            </a:r>
          </a:p>
        </p:txBody>
      </p:sp>
    </p:spTree>
    <p:extLst>
      <p:ext uri="{BB962C8B-B14F-4D97-AF65-F5344CB8AC3E}">
        <p14:creationId xmlns:p14="http://schemas.microsoft.com/office/powerpoint/2010/main" val="1020069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14351" y="1158162"/>
            <a:ext cx="7797662" cy="1246635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2700" b="1" dirty="0"/>
              <a:t>ALE :  </a:t>
            </a:r>
            <a:r>
              <a:rPr lang="cs-CZ" sz="2700" b="1" dirty="0"/>
              <a:t>Jaký je rozdíl mezi dobrými a špatnými vtipy?</a:t>
            </a:r>
            <a:r>
              <a:rPr lang="cs-CZ" sz="2700" dirty="0"/>
              <a:t/>
            </a:r>
            <a:br>
              <a:rPr lang="cs-CZ" sz="2700" dirty="0"/>
            </a:b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I.</a:t>
            </a:r>
            <a:endParaRPr lang="cs-CZ" dirty="0" smtClean="0"/>
          </a:p>
          <a:p>
            <a:r>
              <a:rPr lang="cs-CZ" dirty="0" smtClean="0"/>
              <a:t>II.</a:t>
            </a:r>
            <a:endParaRPr lang="cs-CZ" dirty="0" smtClean="0"/>
          </a:p>
          <a:p>
            <a:r>
              <a:rPr lang="cs-CZ" dirty="0" smtClean="0"/>
              <a:t>III.</a:t>
            </a:r>
          </a:p>
          <a:p>
            <a:r>
              <a:rPr lang="cs-CZ" dirty="0" smtClean="0"/>
              <a:t>IV.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5375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Jaký </a:t>
            </a:r>
            <a:r>
              <a:rPr lang="cs-CZ" sz="2400" b="1" dirty="0"/>
              <a:t>je rozdíl mezi dobrými a špatnými vtipy?</a:t>
            </a:r>
            <a:r>
              <a:rPr lang="cs-CZ" sz="2400" dirty="0"/>
              <a:t/>
            </a:r>
            <a:br>
              <a:rPr lang="cs-CZ" sz="2400" dirty="0"/>
            </a:b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Typy humoru – např. anální humor… český a francouzský humor?</a:t>
            </a:r>
          </a:p>
          <a:p>
            <a:r>
              <a:rPr lang="cs-CZ" dirty="0"/>
              <a:t>Rozdíl ve vnímání vtipů (např. narážejících na sexualitu) mezi lidmi – v čem je rozdíl??? Kdo se nesměje.</a:t>
            </a:r>
          </a:p>
          <a:p>
            <a:r>
              <a:rPr lang="cs-CZ" dirty="0"/>
              <a:t>Rasistické a ponižující vtipy na menšiny… skrytá </a:t>
            </a:r>
            <a:r>
              <a:rPr lang="cs-CZ" dirty="0" err="1"/>
              <a:t>hostilita</a:t>
            </a:r>
            <a:r>
              <a:rPr lang="cs-CZ" dirty="0"/>
              <a:t> vůči nějaké skupině, kterou cítíme, vnímáme. Jak? Vliv kontextu. Kdo, kde, jak vtip říká…</a:t>
            </a:r>
          </a:p>
          <a:p>
            <a:r>
              <a:rPr lang="cs-CZ" dirty="0"/>
              <a:t>Princip špatného vtipu: Skrytá agrese = </a:t>
            </a:r>
            <a:r>
              <a:rPr lang="cs-CZ" dirty="0" err="1"/>
              <a:t>hostilita</a:t>
            </a:r>
            <a:r>
              <a:rPr lang="cs-CZ" dirty="0"/>
              <a:t>. Příliš přímo na věc. Někdy impuls není skrytý, a přesto se lidé smějí. Impuls musí být sdílený a lidé ho tak musí vnímat.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3029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Humor</a:t>
            </a:r>
            <a:endParaRPr lang="cs-CZ" dirty="0"/>
          </a:p>
        </p:txBody>
      </p:sp>
      <p:pic>
        <p:nvPicPr>
          <p:cNvPr id="614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988840"/>
            <a:ext cx="7848872" cy="4536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461357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Sny: Já není pánem ve svém domě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Psychická energie z </a:t>
            </a:r>
            <a:r>
              <a:rPr lang="cs-CZ" dirty="0" smtClean="0"/>
              <a:t>id - </a:t>
            </a:r>
            <a:r>
              <a:rPr lang="cs-CZ" dirty="0" smtClean="0"/>
              <a:t>má svůj cíl, objekt, ten je korigován egem, principem reality, pokud možno, i superegem (výchova, morálka)</a:t>
            </a:r>
          </a:p>
          <a:p>
            <a:r>
              <a:rPr lang="cs-CZ" dirty="0" smtClean="0"/>
              <a:t>V noci má ego slabou moc – objekty mimo provoz – sny jsou realizací našich zapovězených tužeb (sexualita, tabu) a </a:t>
            </a:r>
            <a:r>
              <a:rPr lang="cs-CZ" dirty="0" smtClean="0"/>
              <a:t>našich </a:t>
            </a:r>
            <a:r>
              <a:rPr lang="cs-CZ" dirty="0" smtClean="0"/>
              <a:t>nepřiznaných, nezjevených strachů a komplexů</a:t>
            </a:r>
          </a:p>
          <a:p>
            <a:r>
              <a:rPr lang="cs-CZ" dirty="0" smtClean="0"/>
              <a:t>Freud – „sny jsou klíčem k duši</a:t>
            </a:r>
            <a:r>
              <a:rPr lang="cs-CZ" dirty="0" smtClean="0"/>
              <a:t>“</a:t>
            </a:r>
            <a:endParaRPr lang="cs-CZ" dirty="0"/>
          </a:p>
          <a:p>
            <a:r>
              <a:rPr lang="cs-CZ" b="1" dirty="0" smtClean="0"/>
              <a:t>Princip (výkladu snů)</a:t>
            </a:r>
            <a:r>
              <a:rPr lang="cs-CZ" dirty="0" smtClean="0"/>
              <a:t> – snová práce, zhuštění, různé zdroje snů, nejen symboly 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17074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Kritika psychoanalýzy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98313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I. Kritika teorie</a:t>
            </a:r>
            <a:r>
              <a:rPr lang="cs-CZ" b="1" dirty="0"/>
              <a:t>: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 smtClean="0"/>
              <a:t>(</a:t>
            </a:r>
            <a:r>
              <a:rPr lang="cs-CZ" sz="2700" dirty="0" smtClean="0"/>
              <a:t>hodnocení </a:t>
            </a:r>
            <a:r>
              <a:rPr lang="cs-CZ" sz="2700" dirty="0" smtClean="0"/>
              <a:t>skrz znaky dobré teorie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43975"/>
            <a:ext cx="8229600" cy="55012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 smtClean="0"/>
              <a:t>TEORIE:</a:t>
            </a:r>
          </a:p>
          <a:p>
            <a:pPr marL="0" indent="0">
              <a:buNone/>
            </a:pPr>
            <a:r>
              <a:rPr lang="cs-CZ" sz="2400" dirty="0" smtClean="0"/>
              <a:t>a</a:t>
            </a:r>
            <a:r>
              <a:rPr lang="cs-CZ" sz="2400" dirty="0"/>
              <a:t>) soubor premis, relevantních pro předmět zkoumání, které jsou v logickém vztahu a tvoří systém</a:t>
            </a:r>
          </a:p>
          <a:p>
            <a:pPr marL="0" indent="0">
              <a:buNone/>
            </a:pPr>
            <a:r>
              <a:rPr lang="cs-CZ" sz="2400" dirty="0"/>
              <a:t>b) soubor definic, které dávají premisy do vztahu pozorovatelných skutečností</a:t>
            </a:r>
          </a:p>
          <a:p>
            <a:pPr marL="0" indent="0">
              <a:buNone/>
            </a:pPr>
            <a:r>
              <a:rPr lang="cs-CZ" sz="2400" dirty="0"/>
              <a:t>PRAVIDLA: </a:t>
            </a:r>
          </a:p>
          <a:p>
            <a:r>
              <a:rPr lang="cs-CZ" sz="2400" dirty="0"/>
              <a:t>Musí být jasná syntax. Musí být operacionalizované pojmy, definice.</a:t>
            </a:r>
          </a:p>
          <a:p>
            <a:endParaRPr lang="cs-CZ" sz="2400" b="1" dirty="0" smtClean="0"/>
          </a:p>
          <a:p>
            <a:r>
              <a:rPr lang="cs-CZ" sz="2400" b="1" dirty="0" smtClean="0"/>
              <a:t>Nutné </a:t>
            </a:r>
            <a:r>
              <a:rPr lang="cs-CZ" sz="2400" b="1" dirty="0"/>
              <a:t>vlastnosti:</a:t>
            </a:r>
          </a:p>
          <a:p>
            <a:r>
              <a:rPr lang="cs-CZ" sz="2400" dirty="0">
                <a:solidFill>
                  <a:srgbClr val="FF0000"/>
                </a:solidFill>
              </a:rPr>
              <a:t>Verifikovatelnost</a:t>
            </a:r>
            <a:r>
              <a:rPr lang="cs-CZ" sz="2400" dirty="0"/>
              <a:t>. </a:t>
            </a:r>
            <a:r>
              <a:rPr lang="cs-CZ" sz="2400" dirty="0" smtClean="0"/>
              <a:t>(je možné testovat hypotézy)</a:t>
            </a:r>
            <a:endParaRPr lang="cs-CZ" sz="2400" dirty="0"/>
          </a:p>
          <a:p>
            <a:r>
              <a:rPr lang="cs-CZ" sz="2400" dirty="0">
                <a:solidFill>
                  <a:srgbClr val="FF0000"/>
                </a:solidFill>
              </a:rPr>
              <a:t>Obsažnost</a:t>
            </a:r>
            <a:r>
              <a:rPr lang="cs-CZ" sz="2400" dirty="0"/>
              <a:t> (jak velké pole zasahují?)</a:t>
            </a:r>
          </a:p>
          <a:p>
            <a:r>
              <a:rPr lang="cs-CZ" sz="2400" dirty="0">
                <a:solidFill>
                  <a:srgbClr val="FF0000"/>
                </a:solidFill>
              </a:rPr>
              <a:t>Heuristika</a:t>
            </a:r>
            <a:r>
              <a:rPr lang="cs-CZ" sz="2400" dirty="0"/>
              <a:t> (jaký mají dopad na realitu?)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43469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/>
              <a:t>Témata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Struktura osobnosti</a:t>
            </a:r>
          </a:p>
          <a:p>
            <a:r>
              <a:rPr lang="cs-CZ" sz="2800" dirty="0" smtClean="0"/>
              <a:t>Vývoj osobnosti</a:t>
            </a:r>
          </a:p>
          <a:p>
            <a:r>
              <a:rPr lang="cs-CZ" sz="2800" dirty="0" err="1" smtClean="0"/>
              <a:t>Parapraxe</a:t>
            </a:r>
            <a:r>
              <a:rPr lang="cs-CZ" sz="2800" dirty="0" smtClean="0"/>
              <a:t>  a sny</a:t>
            </a:r>
          </a:p>
          <a:p>
            <a:r>
              <a:rPr lang="cs-CZ" sz="2800" dirty="0" smtClean="0"/>
              <a:t>Obranné mechanismy</a:t>
            </a:r>
          </a:p>
          <a:p>
            <a:r>
              <a:rPr lang="cs-CZ" sz="2800" dirty="0" smtClean="0"/>
              <a:t>Zhodnocení teorie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32486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err="1" smtClean="0"/>
              <a:t>II.Kritika</a:t>
            </a:r>
            <a:r>
              <a:rPr lang="cs-CZ" sz="4000" b="1" dirty="0" smtClean="0"/>
              <a:t> z </a:t>
            </a:r>
            <a:r>
              <a:rPr lang="cs-CZ" sz="4000" b="1" dirty="0" smtClean="0"/>
              <a:t>pragmatického pohledu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Psychologická teorie osobnosti se snaží dát smysl (zmatečné a traumatizující) lidské </a:t>
            </a:r>
            <a:r>
              <a:rPr lang="cs-CZ" sz="2400" dirty="0" smtClean="0"/>
              <a:t>zkušenosti</a:t>
            </a:r>
          </a:p>
          <a:p>
            <a:endParaRPr lang="cs-CZ" sz="2400" dirty="0" smtClean="0"/>
          </a:p>
          <a:p>
            <a:r>
              <a:rPr lang="cs-CZ" sz="2400" dirty="0" smtClean="0"/>
              <a:t>Otázka 1: </a:t>
            </a:r>
            <a:r>
              <a:rPr lang="cs-CZ" sz="2400" b="1" dirty="0" smtClean="0"/>
              <a:t>Jak dobře dokáže popsat teorie naši zkušenost? </a:t>
            </a:r>
            <a:r>
              <a:rPr lang="cs-CZ" sz="2400" dirty="0" smtClean="0"/>
              <a:t>Odpovídá jí/částečně/nedostatečně/ jde proti </a:t>
            </a:r>
            <a:r>
              <a:rPr lang="cs-CZ" sz="2400" dirty="0" smtClean="0"/>
              <a:t>ní</a:t>
            </a:r>
          </a:p>
          <a:p>
            <a:endParaRPr lang="cs-CZ" sz="2400" dirty="0" smtClean="0"/>
          </a:p>
          <a:p>
            <a:r>
              <a:rPr lang="cs-CZ" sz="2400" dirty="0" smtClean="0"/>
              <a:t>Otázka 2</a:t>
            </a:r>
            <a:r>
              <a:rPr lang="cs-CZ" sz="2400" b="1" dirty="0" smtClean="0"/>
              <a:t>: Jak nám pomáhá chápat, co člověku chybí a co je pro něj možné udělat</a:t>
            </a:r>
            <a:r>
              <a:rPr lang="cs-CZ" sz="2400" b="1" dirty="0" smtClean="0"/>
              <a:t>?</a:t>
            </a:r>
          </a:p>
          <a:p>
            <a:endParaRPr lang="cs-CZ" sz="2400" b="1" dirty="0" smtClean="0"/>
          </a:p>
          <a:p>
            <a:r>
              <a:rPr lang="cs-CZ" sz="2400" b="1" dirty="0" smtClean="0"/>
              <a:t>Otázka 3: Jak „umožňuje“ funkční terapii?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12656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Vyhodnoťte </a:t>
            </a:r>
            <a:r>
              <a:rPr lang="cs-CZ" dirty="0" smtClean="0"/>
              <a:t>SAMI </a:t>
            </a:r>
            <a:r>
              <a:rPr lang="cs-CZ" dirty="0" smtClean="0"/>
              <a:t>psychoanalytickou teorii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A</a:t>
            </a:r>
            <a:r>
              <a:rPr lang="cs-CZ" dirty="0" smtClean="0"/>
              <a:t>)  Jaká je nejsilnější (a zároveň nejslabší) stránka psychoanalytické teorie?</a:t>
            </a:r>
          </a:p>
          <a:p>
            <a:pPr marL="0" indent="0">
              <a:buNone/>
            </a:pPr>
            <a:r>
              <a:rPr lang="cs-CZ" dirty="0" smtClean="0"/>
              <a:t>B) </a:t>
            </a:r>
            <a:r>
              <a:rPr lang="cs-CZ" dirty="0" smtClean="0"/>
              <a:t>TEORIE: 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Verifikovatelnosti</a:t>
            </a:r>
            <a:endParaRPr lang="cs-CZ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Obsažnosti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Heuristiky</a:t>
            </a:r>
          </a:p>
          <a:p>
            <a:pPr marL="0" indent="0">
              <a:buNone/>
            </a:pPr>
            <a:r>
              <a:rPr lang="cs-CZ" dirty="0" smtClean="0"/>
              <a:t>C) Jak ji využiji, kde, v mé práci? Proč já osobně ji chci nebo nechci používat?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47901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/>
              <a:t>Kritika psychoanalýzy </a:t>
            </a:r>
            <a:r>
              <a:rPr lang="cs-CZ" b="1" dirty="0" smtClean="0"/>
              <a:t> odborníky?</a:t>
            </a:r>
            <a:r>
              <a:rPr lang="cs-CZ" sz="2700" dirty="0"/>
              <a:t/>
            </a:r>
            <a:br>
              <a:rPr lang="cs-CZ" sz="2700" dirty="0"/>
            </a:b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I.</a:t>
            </a:r>
          </a:p>
          <a:p>
            <a:r>
              <a:rPr lang="cs-CZ" dirty="0" smtClean="0"/>
              <a:t>II.</a:t>
            </a:r>
          </a:p>
          <a:p>
            <a:r>
              <a:rPr lang="cs-CZ" dirty="0" smtClean="0"/>
              <a:t>III.</a:t>
            </a:r>
          </a:p>
          <a:p>
            <a:r>
              <a:rPr lang="cs-CZ" dirty="0" smtClean="0"/>
              <a:t>IV.</a:t>
            </a:r>
          </a:p>
          <a:p>
            <a:r>
              <a:rPr lang="cs-CZ" dirty="0" smtClean="0"/>
              <a:t>V.</a:t>
            </a:r>
          </a:p>
          <a:p>
            <a:r>
              <a:rPr lang="cs-CZ" dirty="0" smtClean="0"/>
              <a:t>VI.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9593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3316" y="1308619"/>
            <a:ext cx="7797662" cy="863974"/>
          </a:xfrm>
        </p:spPr>
        <p:txBody>
          <a:bodyPr>
            <a:normAutofit/>
          </a:bodyPr>
          <a:lstStyle/>
          <a:p>
            <a:r>
              <a:rPr lang="cs-CZ" sz="4000" b="1" dirty="0"/>
              <a:t>Kritika </a:t>
            </a:r>
            <a:r>
              <a:rPr lang="cs-CZ" sz="4000" b="1" dirty="0" smtClean="0"/>
              <a:t>psychoanalýzy </a:t>
            </a:r>
            <a:r>
              <a:rPr lang="cs-CZ" sz="4000" b="1" dirty="0" err="1" smtClean="0"/>
              <a:t>odobrníky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5983" y="2481775"/>
            <a:ext cx="7796030" cy="2763196"/>
          </a:xfrm>
        </p:spPr>
        <p:txBody>
          <a:bodyPr>
            <a:normAutofit fontScale="55000" lnSpcReduction="20000"/>
          </a:bodyPr>
          <a:lstStyle/>
          <a:p>
            <a:r>
              <a:rPr lang="cs-CZ" dirty="0" smtClean="0"/>
              <a:t>I. Přílišná </a:t>
            </a:r>
            <a:r>
              <a:rPr lang="cs-CZ" dirty="0"/>
              <a:t>komplexita  - nedodržují princip </a:t>
            </a:r>
            <a:r>
              <a:rPr lang="cs-CZ" dirty="0" err="1"/>
              <a:t>Occamovy</a:t>
            </a:r>
            <a:r>
              <a:rPr lang="cs-CZ" dirty="0"/>
              <a:t> břitvy / </a:t>
            </a:r>
            <a:r>
              <a:rPr lang="cs-CZ" dirty="0" smtClean="0"/>
              <a:t>PROTIARGUMENT</a:t>
            </a:r>
          </a:p>
          <a:p>
            <a:r>
              <a:rPr lang="cs-CZ" dirty="0" smtClean="0"/>
              <a:t>II. Metoda </a:t>
            </a:r>
            <a:r>
              <a:rPr lang="cs-CZ" dirty="0"/>
              <a:t>případových studií – jasné nevýhody/ PROTIARGUMENT:</a:t>
            </a:r>
          </a:p>
          <a:p>
            <a:r>
              <a:rPr lang="cs-CZ" dirty="0" smtClean="0"/>
              <a:t>III. Vágní </a:t>
            </a:r>
            <a:r>
              <a:rPr lang="cs-CZ" dirty="0"/>
              <a:t>definice – co tím přesně myslí? (psychická energie)/ PROTIARGUMENT:</a:t>
            </a:r>
          </a:p>
          <a:p>
            <a:r>
              <a:rPr lang="cs-CZ" dirty="0" smtClean="0"/>
              <a:t>IV. Netestovatelnost </a:t>
            </a:r>
            <a:r>
              <a:rPr lang="cs-CZ" dirty="0"/>
              <a:t>– žádný experiment jí nemůže vyvrátit, je to náboženství? / PROTIARGUMENT:</a:t>
            </a:r>
          </a:p>
          <a:p>
            <a:r>
              <a:rPr lang="cs-CZ" dirty="0" err="1" smtClean="0"/>
              <a:t>V.Sexismus</a:t>
            </a:r>
            <a:r>
              <a:rPr lang="cs-CZ" dirty="0" smtClean="0"/>
              <a:t> </a:t>
            </a:r>
            <a:r>
              <a:rPr lang="cs-CZ" dirty="0"/>
              <a:t>– ženy tráví příliš času litováním toho, že nejsou muži /PROTIARGUMENT:</a:t>
            </a:r>
          </a:p>
          <a:p>
            <a:r>
              <a:rPr lang="cs-CZ" dirty="0" err="1" smtClean="0"/>
              <a:t>VI.Jediný</a:t>
            </a:r>
            <a:r>
              <a:rPr lang="cs-CZ" dirty="0" smtClean="0"/>
              <a:t> </a:t>
            </a:r>
            <a:r>
              <a:rPr lang="cs-CZ" dirty="0"/>
              <a:t>motiv – sex, sex, sex (a agrese)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6787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14351" y="476671"/>
            <a:ext cx="7797662" cy="1440161"/>
          </a:xfrm>
        </p:spPr>
        <p:txBody>
          <a:bodyPr>
            <a:normAutofit fontScale="90000"/>
          </a:bodyPr>
          <a:lstStyle/>
          <a:p>
            <a:r>
              <a:rPr lang="cs-CZ" sz="4000" b="1" dirty="0" smtClean="0"/>
              <a:t>Kritika následovníků: Odbourat </a:t>
            </a:r>
            <a:r>
              <a:rPr lang="cs-CZ" sz="4000" b="1" dirty="0"/>
              <a:t>Freuda nebo ho konstruktivně kritizovat?</a:t>
            </a:r>
            <a:r>
              <a:rPr lang="cs-CZ" sz="2400" dirty="0"/>
              <a:t/>
            </a:r>
            <a:br>
              <a:rPr lang="cs-CZ" sz="2400" dirty="0"/>
            </a:b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4320480"/>
          </a:xfrm>
        </p:spPr>
        <p:txBody>
          <a:bodyPr>
            <a:normAutofit/>
          </a:bodyPr>
          <a:lstStyle/>
          <a:p>
            <a:r>
              <a:rPr lang="cs-CZ" sz="2400" dirty="0" smtClean="0"/>
              <a:t>Začala jeho dcera… společná snaha o revizi některých </a:t>
            </a:r>
            <a:r>
              <a:rPr lang="cs-CZ" sz="2400" dirty="0"/>
              <a:t>evidentně přehnaných témat. </a:t>
            </a:r>
          </a:p>
          <a:p>
            <a:r>
              <a:rPr lang="cs-CZ" sz="2400" dirty="0"/>
              <a:t>Motivem možná ne jenom sexuální pud… boj o moc, sociální motivy, archetypy, vazba…</a:t>
            </a:r>
          </a:p>
          <a:p>
            <a:r>
              <a:rPr lang="cs-CZ" sz="2400" dirty="0" smtClean="0"/>
              <a:t>Reinterpretace x revize Freuda… schvaloval by </a:t>
            </a:r>
            <a:r>
              <a:rPr lang="cs-CZ" sz="2400" dirty="0"/>
              <a:t>to Freud?</a:t>
            </a:r>
          </a:p>
          <a:p>
            <a:r>
              <a:rPr lang="cs-CZ" sz="2400" dirty="0"/>
              <a:t>Zachování/rozvíjení klíčového </a:t>
            </a:r>
            <a:r>
              <a:rPr lang="cs-CZ" sz="2400" dirty="0" smtClean="0"/>
              <a:t>konceptu – </a:t>
            </a:r>
            <a:r>
              <a:rPr lang="cs-CZ" sz="2400" dirty="0" err="1" smtClean="0"/>
              <a:t>Neopsychoanalýza</a:t>
            </a:r>
            <a:r>
              <a:rPr lang="cs-CZ" sz="2400" dirty="0" smtClean="0"/>
              <a:t>, hlubinná psychologie, jiné směry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28801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Vztah </a:t>
            </a:r>
            <a:r>
              <a:rPr lang="cs-CZ" sz="4000" dirty="0" smtClean="0"/>
              <a:t>k moderní </a:t>
            </a:r>
            <a:r>
              <a:rPr lang="cs-CZ" sz="4000" dirty="0" err="1" smtClean="0"/>
              <a:t>biopsychologii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Neurovědy versus </a:t>
            </a:r>
            <a:r>
              <a:rPr lang="cs-CZ" sz="2400" dirty="0" err="1" smtClean="0"/>
              <a:t>psychonanalýza</a:t>
            </a:r>
            <a:endParaRPr lang="cs-CZ" sz="2400" dirty="0" smtClean="0"/>
          </a:p>
          <a:p>
            <a:r>
              <a:rPr lang="cs-CZ" sz="2400" dirty="0" smtClean="0"/>
              <a:t>Struktury mozku  - jaký je vztah ke strukturám freudovským</a:t>
            </a:r>
          </a:p>
          <a:p>
            <a:r>
              <a:rPr lang="cs-CZ" sz="2400" b="1" dirty="0" err="1" smtClean="0"/>
              <a:t>Neuropsychoanalýza</a:t>
            </a:r>
            <a:r>
              <a:rPr lang="cs-CZ" sz="2400" b="1" dirty="0" smtClean="0"/>
              <a:t> </a:t>
            </a:r>
            <a:r>
              <a:rPr lang="cs-CZ" sz="2400" dirty="0" smtClean="0"/>
              <a:t>– nejnovější směřování psychoanalýzy, které se snaží být objektivně vědecké – </a:t>
            </a:r>
            <a:r>
              <a:rPr lang="cs-CZ" sz="2400" dirty="0" err="1" smtClean="0"/>
              <a:t>Where</a:t>
            </a:r>
            <a:r>
              <a:rPr lang="cs-CZ" sz="2400" dirty="0" smtClean="0"/>
              <a:t> mind </a:t>
            </a:r>
            <a:r>
              <a:rPr lang="cs-CZ" sz="2400" dirty="0" err="1" smtClean="0"/>
              <a:t>meets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brain</a:t>
            </a:r>
          </a:p>
          <a:p>
            <a:endParaRPr lang="cs-CZ" sz="2400" b="1" dirty="0" smtClean="0"/>
          </a:p>
          <a:p>
            <a:r>
              <a:rPr lang="cs-CZ" sz="2400" b="1" dirty="0" smtClean="0"/>
              <a:t>(</a:t>
            </a:r>
            <a:r>
              <a:rPr lang="cs-CZ" sz="2400" dirty="0" smtClean="0"/>
              <a:t>Zároveň dává </a:t>
            </a:r>
            <a:r>
              <a:rPr lang="cs-CZ" sz="2400" i="1" u="sng" dirty="0" smtClean="0"/>
              <a:t>smysl</a:t>
            </a:r>
            <a:r>
              <a:rPr lang="cs-CZ" sz="2400" i="1" dirty="0" smtClean="0"/>
              <a:t> neurovědám</a:t>
            </a:r>
            <a:r>
              <a:rPr lang="cs-CZ" i="1" dirty="0" smtClean="0"/>
              <a:t>)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40295895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Vyhodnocení psychoanalytické teorie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97287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dirty="0"/>
              <a:t>Proč (a jak) přeci jenom studovat Freuda:</a:t>
            </a:r>
            <a:r>
              <a:rPr lang="cs-CZ" sz="2400" dirty="0"/>
              <a:t/>
            </a:r>
            <a:br>
              <a:rPr lang="cs-CZ" sz="2400" dirty="0"/>
            </a:b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4351" y="1417638"/>
            <a:ext cx="7796030" cy="4171602"/>
          </a:xfrm>
        </p:spPr>
        <p:txBody>
          <a:bodyPr>
            <a:noAutofit/>
          </a:bodyPr>
          <a:lstStyle/>
          <a:p>
            <a:pPr lvl="0"/>
            <a:r>
              <a:rPr lang="cs-CZ" sz="2400" dirty="0" smtClean="0"/>
              <a:t>Mnoho </a:t>
            </a:r>
            <a:r>
              <a:rPr lang="cs-CZ" sz="2400" dirty="0"/>
              <a:t>témat, které se nikomu jinému nezdařily (včetně těch, do nichž se nikomu jinému nechtělo), skvělá vysvětlení psychických jevů, která se hodí</a:t>
            </a:r>
          </a:p>
          <a:p>
            <a:pPr lvl="0"/>
            <a:r>
              <a:rPr lang="cs-CZ" sz="2400" dirty="0"/>
              <a:t>Psychoterapeutická praxe: metody, které kdekdo používá a nechce vědět, že jsou od Freuda</a:t>
            </a:r>
          </a:p>
          <a:p>
            <a:pPr lvl="0"/>
            <a:r>
              <a:rPr lang="cs-CZ" sz="2400" dirty="0"/>
              <a:t>Díky Freudovi je být nenormální normální (agrese, vina, duševní nemoc) a nemůžeme za to!</a:t>
            </a:r>
          </a:p>
          <a:p>
            <a:pPr lvl="0"/>
            <a:r>
              <a:rPr lang="cs-CZ" sz="2400" dirty="0"/>
              <a:t>Z těchto mnoha důvodů: impakt, vliv, na kulturu, vědu, </a:t>
            </a:r>
            <a:r>
              <a:rPr lang="cs-CZ" sz="2400" dirty="0" smtClean="0"/>
              <a:t>svět</a:t>
            </a:r>
            <a:endParaRPr lang="cs-CZ" sz="2400" dirty="0"/>
          </a:p>
          <a:p>
            <a:r>
              <a:rPr lang="cs-CZ" sz="2400" u="sng" dirty="0"/>
              <a:t>A </a:t>
            </a:r>
            <a:r>
              <a:rPr lang="cs-CZ" sz="2400" u="sng" dirty="0" smtClean="0"/>
              <a:t>jak?… </a:t>
            </a:r>
            <a:r>
              <a:rPr lang="cs-CZ" sz="2400" dirty="0"/>
              <a:t>kriticky, třeba pomocí teorií jeho následovníků.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208391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Kde se nachází psychoanalýza na kontinuu?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b="1" dirty="0"/>
              <a:t>Každá teorie osobnosti je soubor tvrzení o lidském chování, které odpovídají na hlavní otázky po povaze lidské osobnosti</a:t>
            </a:r>
            <a:r>
              <a:rPr lang="cs-CZ" b="1" dirty="0" smtClean="0"/>
              <a:t>.</a:t>
            </a:r>
          </a:p>
          <a:p>
            <a:endParaRPr lang="cs-CZ" b="1" dirty="0"/>
          </a:p>
          <a:p>
            <a:pPr lvl="0"/>
            <a:r>
              <a:rPr lang="cs-CZ" dirty="0"/>
              <a:t>Teorie se mohou (vzhledem k těm tvrzením) nacházet na </a:t>
            </a:r>
            <a:r>
              <a:rPr lang="cs-CZ" dirty="0" smtClean="0"/>
              <a:t>kontinuu (např. 1-10):</a:t>
            </a:r>
            <a:endParaRPr lang="cs-CZ" dirty="0"/>
          </a:p>
          <a:p>
            <a:r>
              <a:rPr lang="cs-CZ" dirty="0"/>
              <a:t>Vědomé ………………………… nevědomé procesy</a:t>
            </a:r>
          </a:p>
          <a:p>
            <a:r>
              <a:rPr lang="cs-CZ" dirty="0"/>
              <a:t>Výsledky učení …………………. proces učení</a:t>
            </a:r>
          </a:p>
          <a:p>
            <a:r>
              <a:rPr lang="cs-CZ" dirty="0"/>
              <a:t>Dědičnost………………………….. prostředí</a:t>
            </a:r>
          </a:p>
          <a:p>
            <a:r>
              <a:rPr lang="cs-CZ" dirty="0"/>
              <a:t>Minulost…………………………přítomnost</a:t>
            </a:r>
          </a:p>
          <a:p>
            <a:r>
              <a:rPr lang="cs-CZ" dirty="0"/>
              <a:t>Holistický přístup…………………………analytický přístup</a:t>
            </a:r>
          </a:p>
          <a:p>
            <a:r>
              <a:rPr lang="cs-CZ" dirty="0"/>
              <a:t>Osoba …………………………situace</a:t>
            </a:r>
          </a:p>
          <a:p>
            <a:r>
              <a:rPr lang="cs-CZ" dirty="0"/>
              <a:t>Účelové ……………………mechanistické chování</a:t>
            </a:r>
          </a:p>
          <a:p>
            <a:r>
              <a:rPr lang="cs-CZ" dirty="0"/>
              <a:t>Několik ……………………mnoho motivů</a:t>
            </a:r>
          </a:p>
          <a:p>
            <a:r>
              <a:rPr lang="cs-CZ" dirty="0"/>
              <a:t>Normální …………………nenormální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03029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Navážeme příště…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Kde a jak kritizovali Freudovi nejslavnější následovníci a odpůrci…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5595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Klíčové myšlenky psychoanalýzy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Psychický determinismus – </a:t>
            </a:r>
            <a:r>
              <a:rPr lang="cs-CZ" sz="2000" dirty="0" smtClean="0"/>
              <a:t>nic není náhoda, všechno má svoji specifickou příčinu – kde?</a:t>
            </a:r>
          </a:p>
          <a:p>
            <a:endParaRPr lang="cs-CZ" dirty="0" smtClean="0"/>
          </a:p>
          <a:p>
            <a:r>
              <a:rPr lang="cs-CZ" dirty="0" smtClean="0"/>
              <a:t>Vnitřní struktura -  </a:t>
            </a:r>
            <a:r>
              <a:rPr lang="cs-CZ" sz="2000" dirty="0" smtClean="0"/>
              <a:t>oddělené části, každá má svoji funkci</a:t>
            </a:r>
          </a:p>
          <a:p>
            <a:endParaRPr lang="cs-CZ" dirty="0" smtClean="0"/>
          </a:p>
          <a:p>
            <a:r>
              <a:rPr lang="cs-CZ" dirty="0" smtClean="0"/>
              <a:t>Vnitřní konflikt</a:t>
            </a:r>
          </a:p>
          <a:p>
            <a:endParaRPr lang="cs-CZ" dirty="0" smtClean="0"/>
          </a:p>
          <a:p>
            <a:r>
              <a:rPr lang="cs-CZ" dirty="0" smtClean="0"/>
              <a:t>Mentální energie – </a:t>
            </a:r>
            <a:r>
              <a:rPr lang="cs-CZ" sz="2000" dirty="0" smtClean="0"/>
              <a:t>libido, metafora principu zachování energie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121447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Model osobnosti</a:t>
            </a:r>
            <a:br>
              <a:rPr lang="cs-CZ" dirty="0" smtClean="0"/>
            </a:br>
            <a:r>
              <a:rPr lang="cs-CZ" dirty="0" smtClean="0"/>
              <a:t>Strukturální</a:t>
            </a:r>
            <a:endParaRPr lang="cs-CZ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628800"/>
            <a:ext cx="5112568" cy="4968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5652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Model osobnosti</a:t>
            </a:r>
            <a:br>
              <a:rPr lang="cs-CZ" dirty="0" smtClean="0"/>
            </a:br>
            <a:r>
              <a:rPr lang="cs-CZ" dirty="0" smtClean="0"/>
              <a:t>Strukturální x topografický</a:t>
            </a:r>
            <a:endParaRPr lang="cs-CZ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628800"/>
            <a:ext cx="5256583" cy="4248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7159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Model ledovce</a:t>
            </a:r>
            <a:endParaRPr lang="cs-CZ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196752"/>
            <a:ext cx="6048672" cy="5184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0472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Model fungování osobnosti</a:t>
            </a:r>
            <a:endParaRPr lang="cs-CZ" sz="4000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600200"/>
            <a:ext cx="7488832" cy="4853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2972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Vývoj osobnosti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Libido</a:t>
            </a:r>
            <a:r>
              <a:rPr lang="cs-CZ" sz="2400" dirty="0" smtClean="0"/>
              <a:t> produkuje energii, příběh psychického vývoje je příběhem projevení této energie v různých lokacích během života</a:t>
            </a:r>
          </a:p>
          <a:p>
            <a:r>
              <a:rPr lang="cs-CZ" sz="2400" b="1" dirty="0" smtClean="0"/>
              <a:t>Orální, Anální, Falické (Latentní), Genitální </a:t>
            </a:r>
            <a:r>
              <a:rPr lang="cs-CZ" sz="2400" dirty="0" smtClean="0"/>
              <a:t>– vznik struktur</a:t>
            </a:r>
          </a:p>
          <a:p>
            <a:r>
              <a:rPr lang="cs-CZ" sz="2400" dirty="0" smtClean="0"/>
              <a:t>Místo uspokojení slasti = </a:t>
            </a:r>
            <a:r>
              <a:rPr lang="cs-CZ" sz="2400" dirty="0" smtClean="0"/>
              <a:t>psychický </a:t>
            </a:r>
            <a:r>
              <a:rPr lang="cs-CZ" sz="2400" dirty="0" smtClean="0"/>
              <a:t>problém x </a:t>
            </a:r>
            <a:r>
              <a:rPr lang="cs-CZ" sz="2400" dirty="0" smtClean="0"/>
              <a:t>charakter v </a:t>
            </a:r>
            <a:r>
              <a:rPr lang="cs-CZ" sz="2400" dirty="0" smtClean="0"/>
              <a:t>dospělosti (např.  cucání palce, anální charakter, anální humor)</a:t>
            </a:r>
            <a:endParaRPr lang="cs-CZ" sz="2400" dirty="0" smtClean="0"/>
          </a:p>
          <a:p>
            <a:r>
              <a:rPr lang="cs-CZ" sz="2400" dirty="0" smtClean="0"/>
              <a:t>Dospělost je </a:t>
            </a:r>
            <a:r>
              <a:rPr lang="cs-CZ" sz="2400" dirty="0" smtClean="0"/>
              <a:t>dokončením vývoje </a:t>
            </a:r>
            <a:r>
              <a:rPr lang="cs-CZ" sz="2400" dirty="0" smtClean="0"/>
              <a:t>– „milovat a pracovat</a:t>
            </a:r>
            <a:r>
              <a:rPr lang="cs-CZ" dirty="0" smtClean="0"/>
              <a:t>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65163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Obranné mechanismy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u="sng" dirty="0" smtClean="0"/>
              <a:t>Jakou mají funkci……?</a:t>
            </a:r>
            <a:endParaRPr lang="cs-CZ" b="1" u="sng" dirty="0"/>
          </a:p>
          <a:p>
            <a:pPr marL="0" indent="0">
              <a:buNone/>
            </a:pPr>
            <a:r>
              <a:rPr lang="cs-CZ" sz="2400" dirty="0" smtClean="0"/>
              <a:t>Racionalizace</a:t>
            </a:r>
          </a:p>
          <a:p>
            <a:pPr marL="0" indent="0">
              <a:buNone/>
            </a:pPr>
            <a:r>
              <a:rPr lang="cs-CZ" sz="2400" dirty="0" smtClean="0"/>
              <a:t>Intelektualizace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Reaktivní výkon</a:t>
            </a: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Popření</a:t>
            </a:r>
          </a:p>
          <a:p>
            <a:pPr marL="0" indent="0">
              <a:buNone/>
            </a:pPr>
            <a:r>
              <a:rPr lang="cs-CZ" sz="2400" dirty="0" smtClean="0"/>
              <a:t>Projekce</a:t>
            </a:r>
          </a:p>
          <a:p>
            <a:pPr marL="0" indent="0">
              <a:buNone/>
            </a:pPr>
            <a:r>
              <a:rPr lang="cs-CZ" sz="2400" dirty="0" smtClean="0"/>
              <a:t>Sublimace</a:t>
            </a:r>
          </a:p>
          <a:p>
            <a:pPr marL="0" indent="0">
              <a:buNone/>
            </a:pPr>
            <a:r>
              <a:rPr lang="cs-CZ" sz="2400" dirty="0" smtClean="0"/>
              <a:t>(Anna </a:t>
            </a:r>
            <a:r>
              <a:rPr lang="cs-CZ" sz="2400" dirty="0" err="1" smtClean="0"/>
              <a:t>Freudová</a:t>
            </a:r>
            <a:r>
              <a:rPr lang="cs-CZ" sz="2400" dirty="0" smtClean="0"/>
              <a:t>)</a:t>
            </a:r>
            <a:endParaRPr lang="cs-CZ" sz="2400" dirty="0" smtClean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65043022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590</TotalTime>
  <Words>954</Words>
  <Application>Microsoft Office PowerPoint</Application>
  <PresentationFormat>Předvádění na obrazovce (4:3)</PresentationFormat>
  <Paragraphs>143</Paragraphs>
  <Slides>29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2" baseType="lpstr">
      <vt:lpstr>Arial</vt:lpstr>
      <vt:lpstr>Calibri</vt:lpstr>
      <vt:lpstr>Motiv systému Office</vt:lpstr>
      <vt:lpstr>Sigmund Freud a nevědomí</vt:lpstr>
      <vt:lpstr>Témata</vt:lpstr>
      <vt:lpstr>Klíčové myšlenky psychoanalýzy</vt:lpstr>
      <vt:lpstr>Model osobnosti Strukturální</vt:lpstr>
      <vt:lpstr>Model osobnosti Strukturální x topografický</vt:lpstr>
      <vt:lpstr>Model ledovce</vt:lpstr>
      <vt:lpstr>Model fungování osobnosti</vt:lpstr>
      <vt:lpstr>Vývoj osobnosti</vt:lpstr>
      <vt:lpstr>Obranné mechanismy</vt:lpstr>
      <vt:lpstr>Chybné úkony</vt:lpstr>
      <vt:lpstr>Chybné úkony, přeřeknutí</vt:lpstr>
      <vt:lpstr>Humor</vt:lpstr>
      <vt:lpstr> Humor – příklad tématu k diskuzi</vt:lpstr>
      <vt:lpstr> ALE :  Jaký je rozdíl mezi dobrými a špatnými vtipy? </vt:lpstr>
      <vt:lpstr>Jaký je rozdíl mezi dobrými a špatnými vtipy? </vt:lpstr>
      <vt:lpstr>Humor</vt:lpstr>
      <vt:lpstr>Sny: Já není pánem ve svém domě </vt:lpstr>
      <vt:lpstr>Kritika psychoanalýzy</vt:lpstr>
      <vt:lpstr>I. Kritika teorie:  (hodnocení skrz znaky dobré teorie)</vt:lpstr>
      <vt:lpstr>II.Kritika z pragmatického pohledu</vt:lpstr>
      <vt:lpstr>Vyhodnoťte SAMI psychoanalytickou teorii</vt:lpstr>
      <vt:lpstr> Kritika psychoanalýzy  odborníky? </vt:lpstr>
      <vt:lpstr>Kritika psychoanalýzy odobrníky</vt:lpstr>
      <vt:lpstr>Kritika následovníků: Odbourat Freuda nebo ho konstruktivně kritizovat? </vt:lpstr>
      <vt:lpstr>Vztah k moderní biopsychologii</vt:lpstr>
      <vt:lpstr>Vyhodnocení psychoanalytické teorie</vt:lpstr>
      <vt:lpstr>Proč (a jak) přeci jenom studovat Freuda: </vt:lpstr>
      <vt:lpstr>Kde se nachází psychoanalýza na kontinuu?</vt:lpstr>
      <vt:lpstr>Navážeme příště…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Sigmund Freud a nevědomí</dc:title>
  <dc:creator>Strobachová</dc:creator>
  <cp:lastModifiedBy>Denglerova</cp:lastModifiedBy>
  <cp:revision>25</cp:revision>
  <dcterms:created xsi:type="dcterms:W3CDTF">2015-03-31T08:16:35Z</dcterms:created>
  <dcterms:modified xsi:type="dcterms:W3CDTF">2018-11-23T15:13:39Z</dcterms:modified>
</cp:coreProperties>
</file>