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302" r:id="rId2"/>
    <p:sldId id="332" r:id="rId3"/>
    <p:sldId id="256" r:id="rId4"/>
    <p:sldId id="306" r:id="rId5"/>
    <p:sldId id="307" r:id="rId6"/>
    <p:sldId id="333" r:id="rId7"/>
    <p:sldId id="330" r:id="rId8"/>
    <p:sldId id="331" r:id="rId9"/>
    <p:sldId id="312" r:id="rId10"/>
    <p:sldId id="313" r:id="rId11"/>
    <p:sldId id="303" r:id="rId12"/>
    <p:sldId id="334" r:id="rId13"/>
    <p:sldId id="311" r:id="rId14"/>
    <p:sldId id="321" r:id="rId15"/>
    <p:sldId id="322" r:id="rId16"/>
    <p:sldId id="310" r:id="rId17"/>
    <p:sldId id="324" r:id="rId18"/>
    <p:sldId id="335" r:id="rId19"/>
    <p:sldId id="319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4CE"/>
    <a:srgbClr val="09C7DB"/>
    <a:srgbClr val="249BC0"/>
    <a:srgbClr val="2C79B8"/>
    <a:srgbClr val="4A5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8281" autoAdjust="0"/>
  </p:normalViewPr>
  <p:slideViewPr>
    <p:cSldViewPr>
      <p:cViewPr>
        <p:scale>
          <a:sx n="106" d="100"/>
          <a:sy n="106" d="100"/>
        </p:scale>
        <p:origin x="306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1E4AF9-28D3-455A-AD51-5904C49FDA2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A2F2F68-EB40-464C-B1B4-A2739CCADE23}">
      <dgm:prSet phldrT="[Text]"/>
      <dgm:spPr>
        <a:xfrm>
          <a:off x="1009" y="1"/>
          <a:ext cx="4399540" cy="43074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noFill/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obecná psychologie</a:t>
          </a:r>
        </a:p>
      </dgm:t>
    </dgm:pt>
    <dgm:pt modelId="{341D3453-8A04-4A16-8B89-D750826AA7F4}" type="parTrans" cxnId="{529A1887-1913-4390-8CA4-93719D932273}">
      <dgm:prSet/>
      <dgm:spPr/>
      <dgm:t>
        <a:bodyPr/>
        <a:lstStyle/>
        <a:p>
          <a:endParaRPr lang="cs-CZ"/>
        </a:p>
      </dgm:t>
    </dgm:pt>
    <dgm:pt modelId="{9AED9F69-A576-42EE-8967-77DBA9E35C69}" type="sibTrans" cxnId="{529A1887-1913-4390-8CA4-93719D932273}">
      <dgm:prSet/>
      <dgm:spPr/>
      <dgm:t>
        <a:bodyPr/>
        <a:lstStyle/>
        <a:p>
          <a:endParaRPr lang="cs-CZ"/>
        </a:p>
      </dgm:t>
    </dgm:pt>
    <dgm:pt modelId="{D480842F-8CE4-49DC-8B16-F004A8A0D65C}">
      <dgm:prSet phldrT="[Text]"/>
      <dgm:spPr>
        <a:xfrm>
          <a:off x="504" y="505352"/>
          <a:ext cx="2873915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psychologie osobnosti</a:t>
          </a:r>
        </a:p>
      </dgm:t>
    </dgm:pt>
    <dgm:pt modelId="{CD1F0FDE-221E-4F91-8180-2500CB828E4F}" type="parTrans" cxnId="{F9266281-114F-4C8D-9D1A-63D19A2025C4}">
      <dgm:prSet/>
      <dgm:spPr/>
      <dgm:t>
        <a:bodyPr/>
        <a:lstStyle/>
        <a:p>
          <a:endParaRPr lang="cs-CZ"/>
        </a:p>
      </dgm:t>
    </dgm:pt>
    <dgm:pt modelId="{09F6E785-8622-4EE4-A8F7-E335169CBE36}" type="sibTrans" cxnId="{F9266281-114F-4C8D-9D1A-63D19A2025C4}">
      <dgm:prSet/>
      <dgm:spPr/>
      <dgm:t>
        <a:bodyPr/>
        <a:lstStyle/>
        <a:p>
          <a:endParaRPr lang="cs-CZ"/>
        </a:p>
      </dgm:t>
    </dgm:pt>
    <dgm:pt modelId="{629D5B48-53C0-47D6-B044-0DDF69D8D3A4}">
      <dgm:prSet phldrT="[Text]"/>
      <dgm:spPr>
        <a:xfrm>
          <a:off x="504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psychoterapie</a:t>
          </a:r>
        </a:p>
      </dgm:t>
    </dgm:pt>
    <dgm:pt modelId="{574314FD-23BF-4D0D-AF74-73D506CF5608}" type="parTrans" cxnId="{A92D2658-9BE8-42C7-9B9A-618EA22064A5}">
      <dgm:prSet/>
      <dgm:spPr/>
      <dgm:t>
        <a:bodyPr/>
        <a:lstStyle/>
        <a:p>
          <a:endParaRPr lang="cs-CZ"/>
        </a:p>
      </dgm:t>
    </dgm:pt>
    <dgm:pt modelId="{FB309135-7D56-4E16-8D88-3BF409887884}" type="sibTrans" cxnId="{A92D2658-9BE8-42C7-9B9A-618EA22064A5}">
      <dgm:prSet/>
      <dgm:spPr/>
      <dgm:t>
        <a:bodyPr/>
        <a:lstStyle/>
        <a:p>
          <a:endParaRPr lang="cs-CZ"/>
        </a:p>
      </dgm:t>
    </dgm:pt>
    <dgm:pt modelId="{60BCBF4F-A151-4797-854A-71B1AF4A6A43}">
      <dgm:prSet phldrT="[Text]"/>
      <dgm:spPr>
        <a:xfrm>
          <a:off x="1467018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klinická psychologie</a:t>
          </a:r>
        </a:p>
      </dgm:t>
    </dgm:pt>
    <dgm:pt modelId="{ACD53081-A8A3-41D0-9A41-7D19B7EA6464}" type="parTrans" cxnId="{7F528061-4823-495D-B7CC-BBD41A2166D6}">
      <dgm:prSet/>
      <dgm:spPr/>
      <dgm:t>
        <a:bodyPr/>
        <a:lstStyle/>
        <a:p>
          <a:endParaRPr lang="cs-CZ"/>
        </a:p>
      </dgm:t>
    </dgm:pt>
    <dgm:pt modelId="{BCC7647E-D87E-41AB-90C9-72B2F9F84395}" type="sibTrans" cxnId="{7F528061-4823-495D-B7CC-BBD41A2166D6}">
      <dgm:prSet/>
      <dgm:spPr/>
      <dgm:t>
        <a:bodyPr/>
        <a:lstStyle/>
        <a:p>
          <a:endParaRPr lang="cs-CZ"/>
        </a:p>
      </dgm:t>
    </dgm:pt>
    <dgm:pt modelId="{3509122C-E1A6-4D2A-9243-4B0BF92DD217}">
      <dgm:prSet phldrT="[Text]"/>
      <dgm:spPr>
        <a:xfrm>
          <a:off x="2992642" y="505352"/>
          <a:ext cx="1407402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vývojová psychologie</a:t>
          </a:r>
        </a:p>
      </dgm:t>
    </dgm:pt>
    <dgm:pt modelId="{9EC46420-7DC5-4066-B724-63B34AA1DE86}" type="parTrans" cxnId="{7CE697FC-E872-4C2D-89C6-09CFFE30CBC7}">
      <dgm:prSet/>
      <dgm:spPr/>
      <dgm:t>
        <a:bodyPr/>
        <a:lstStyle/>
        <a:p>
          <a:endParaRPr lang="cs-CZ"/>
        </a:p>
      </dgm:t>
    </dgm:pt>
    <dgm:pt modelId="{C1B87B04-C41C-47C3-A13B-95519B9A2EB3}" type="sibTrans" cxnId="{7CE697FC-E872-4C2D-89C6-09CFFE30CBC7}">
      <dgm:prSet/>
      <dgm:spPr/>
      <dgm:t>
        <a:bodyPr/>
        <a:lstStyle/>
        <a:p>
          <a:endParaRPr lang="cs-CZ"/>
        </a:p>
      </dgm:t>
    </dgm:pt>
    <dgm:pt modelId="{4D6F907F-A6BA-434B-AE6B-234564EAF45D}">
      <dgm:prSet phldrT="[Text]"/>
      <dgm:spPr>
        <a:xfrm>
          <a:off x="2993147" y="1009772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psychodiagnostika</a:t>
          </a:r>
        </a:p>
      </dgm:t>
    </dgm:pt>
    <dgm:pt modelId="{42BC2A49-CE7D-4A1C-A7A6-A54AF4AC8560}" type="parTrans" cxnId="{67C635ED-E7B2-4F14-B1B7-4351166CDF06}">
      <dgm:prSet/>
      <dgm:spPr/>
      <dgm:t>
        <a:bodyPr/>
        <a:lstStyle/>
        <a:p>
          <a:endParaRPr lang="cs-CZ"/>
        </a:p>
      </dgm:t>
    </dgm:pt>
    <dgm:pt modelId="{036D0BE0-4B8D-439E-A375-8F4F2DA5EFDE}" type="sibTrans" cxnId="{67C635ED-E7B2-4F14-B1B7-4351166CDF06}">
      <dgm:prSet/>
      <dgm:spPr/>
      <dgm:t>
        <a:bodyPr/>
        <a:lstStyle/>
        <a:p>
          <a:endParaRPr lang="cs-CZ"/>
        </a:p>
      </dgm:t>
    </dgm:pt>
    <dgm:pt modelId="{63070DE7-61E8-41F6-A7FB-81B969AEFB0B}" type="pres">
      <dgm:prSet presAssocID="{F21E4AF9-28D3-455A-AD51-5904C49FDA2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4A10806-2036-444F-9B19-8B227D6E6071}" type="pres">
      <dgm:prSet presAssocID="{8A2F2F68-EB40-464C-B1B4-A2739CCADE23}" presName="vertOne" presStyleCnt="0"/>
      <dgm:spPr/>
    </dgm:pt>
    <dgm:pt modelId="{61915506-2979-47B2-B680-982573AD0293}" type="pres">
      <dgm:prSet presAssocID="{8A2F2F68-EB40-464C-B1B4-A2739CCADE23}" presName="txOne" presStyleLbl="node0" presStyleIdx="0" presStyleCnt="1" custLinFactNeighborX="4474" custLinFactNeighborY="-1310">
        <dgm:presLayoutVars>
          <dgm:chPref val="3"/>
        </dgm:presLayoutVars>
      </dgm:prSet>
      <dgm:spPr/>
    </dgm:pt>
    <dgm:pt modelId="{B6F053F6-7CA1-4F64-86BF-974B3C7740A4}" type="pres">
      <dgm:prSet presAssocID="{8A2F2F68-EB40-464C-B1B4-A2739CCADE23}" presName="parTransOne" presStyleCnt="0"/>
      <dgm:spPr/>
    </dgm:pt>
    <dgm:pt modelId="{6FD71715-938F-43CF-A563-35DD25EE84F5}" type="pres">
      <dgm:prSet presAssocID="{8A2F2F68-EB40-464C-B1B4-A2739CCADE23}" presName="horzOne" presStyleCnt="0"/>
      <dgm:spPr/>
    </dgm:pt>
    <dgm:pt modelId="{6DC622AE-B488-4BC2-8A3E-8DDB6E0673CF}" type="pres">
      <dgm:prSet presAssocID="{D480842F-8CE4-49DC-8B16-F004A8A0D65C}" presName="vertTwo" presStyleCnt="0"/>
      <dgm:spPr/>
    </dgm:pt>
    <dgm:pt modelId="{6A4162CB-BC21-477B-8E68-6B94BA49B824}" type="pres">
      <dgm:prSet presAssocID="{D480842F-8CE4-49DC-8B16-F004A8A0D65C}" presName="txTwo" presStyleLbl="node2" presStyleIdx="0" presStyleCnt="2">
        <dgm:presLayoutVars>
          <dgm:chPref val="3"/>
        </dgm:presLayoutVars>
      </dgm:prSet>
      <dgm:spPr/>
    </dgm:pt>
    <dgm:pt modelId="{2A409F6A-9DE7-4003-AD56-5E79BEAFA88E}" type="pres">
      <dgm:prSet presAssocID="{D480842F-8CE4-49DC-8B16-F004A8A0D65C}" presName="parTransTwo" presStyleCnt="0"/>
      <dgm:spPr/>
    </dgm:pt>
    <dgm:pt modelId="{4BB42D22-4C63-4856-B2CC-A1D4B4B18647}" type="pres">
      <dgm:prSet presAssocID="{D480842F-8CE4-49DC-8B16-F004A8A0D65C}" presName="horzTwo" presStyleCnt="0"/>
      <dgm:spPr/>
    </dgm:pt>
    <dgm:pt modelId="{85F6CC79-8B73-48B4-BD14-66EE886ABE84}" type="pres">
      <dgm:prSet presAssocID="{629D5B48-53C0-47D6-B044-0DDF69D8D3A4}" presName="vertThree" presStyleCnt="0"/>
      <dgm:spPr/>
    </dgm:pt>
    <dgm:pt modelId="{A6264F84-5B57-4580-862F-6A5130432980}" type="pres">
      <dgm:prSet presAssocID="{629D5B48-53C0-47D6-B044-0DDF69D8D3A4}" presName="txThree" presStyleLbl="node3" presStyleIdx="0" presStyleCnt="3">
        <dgm:presLayoutVars>
          <dgm:chPref val="3"/>
        </dgm:presLayoutVars>
      </dgm:prSet>
      <dgm:spPr/>
    </dgm:pt>
    <dgm:pt modelId="{08566698-DA2F-4490-8267-67BBA75348B7}" type="pres">
      <dgm:prSet presAssocID="{629D5B48-53C0-47D6-B044-0DDF69D8D3A4}" presName="horzThree" presStyleCnt="0"/>
      <dgm:spPr/>
    </dgm:pt>
    <dgm:pt modelId="{2156E1D3-23E7-48C8-9DFD-4821CCDF6498}" type="pres">
      <dgm:prSet presAssocID="{FB309135-7D56-4E16-8D88-3BF409887884}" presName="sibSpaceThree" presStyleCnt="0"/>
      <dgm:spPr/>
    </dgm:pt>
    <dgm:pt modelId="{928E623D-8298-4ABD-ABA8-B941715B4810}" type="pres">
      <dgm:prSet presAssocID="{60BCBF4F-A151-4797-854A-71B1AF4A6A43}" presName="vertThree" presStyleCnt="0"/>
      <dgm:spPr/>
    </dgm:pt>
    <dgm:pt modelId="{78F2B049-1064-4636-8044-D941F18DB9C0}" type="pres">
      <dgm:prSet presAssocID="{60BCBF4F-A151-4797-854A-71B1AF4A6A43}" presName="txThree" presStyleLbl="node3" presStyleIdx="1" presStyleCnt="3">
        <dgm:presLayoutVars>
          <dgm:chPref val="3"/>
        </dgm:presLayoutVars>
      </dgm:prSet>
      <dgm:spPr/>
    </dgm:pt>
    <dgm:pt modelId="{4F3C8DA2-E716-4CC3-AE7C-47546CCD9397}" type="pres">
      <dgm:prSet presAssocID="{60BCBF4F-A151-4797-854A-71B1AF4A6A43}" presName="horzThree" presStyleCnt="0"/>
      <dgm:spPr/>
    </dgm:pt>
    <dgm:pt modelId="{8CF0B99B-F3F3-4063-B4CD-6B7C9EC11D1C}" type="pres">
      <dgm:prSet presAssocID="{09F6E785-8622-4EE4-A8F7-E335169CBE36}" presName="sibSpaceTwo" presStyleCnt="0"/>
      <dgm:spPr/>
    </dgm:pt>
    <dgm:pt modelId="{03D45249-9D50-4FEE-9BE4-5A08480B50AA}" type="pres">
      <dgm:prSet presAssocID="{3509122C-E1A6-4D2A-9243-4B0BF92DD217}" presName="vertTwo" presStyleCnt="0"/>
      <dgm:spPr/>
    </dgm:pt>
    <dgm:pt modelId="{1F0C046C-491A-4884-B007-B570C9660F22}" type="pres">
      <dgm:prSet presAssocID="{3509122C-E1A6-4D2A-9243-4B0BF92DD217}" presName="txTwo" presStyleLbl="node2" presStyleIdx="1" presStyleCnt="2">
        <dgm:presLayoutVars>
          <dgm:chPref val="3"/>
        </dgm:presLayoutVars>
      </dgm:prSet>
      <dgm:spPr/>
    </dgm:pt>
    <dgm:pt modelId="{D9DC306E-EBF1-45B7-9B88-E5DFE9703C16}" type="pres">
      <dgm:prSet presAssocID="{3509122C-E1A6-4D2A-9243-4B0BF92DD217}" presName="parTransTwo" presStyleCnt="0"/>
      <dgm:spPr/>
    </dgm:pt>
    <dgm:pt modelId="{EF0CB16E-0ACE-4887-9206-799F98200950}" type="pres">
      <dgm:prSet presAssocID="{3509122C-E1A6-4D2A-9243-4B0BF92DD217}" presName="horzTwo" presStyleCnt="0"/>
      <dgm:spPr/>
    </dgm:pt>
    <dgm:pt modelId="{C26AF7DA-0B55-4E9B-9F49-8EF796651EF9}" type="pres">
      <dgm:prSet presAssocID="{4D6F907F-A6BA-434B-AE6B-234564EAF45D}" presName="vertThree" presStyleCnt="0"/>
      <dgm:spPr/>
    </dgm:pt>
    <dgm:pt modelId="{447198FF-58DB-4376-9BC6-927791D7BD00}" type="pres">
      <dgm:prSet presAssocID="{4D6F907F-A6BA-434B-AE6B-234564EAF45D}" presName="txThree" presStyleLbl="node3" presStyleIdx="2" presStyleCnt="3" custLinFactNeighborX="36" custLinFactNeighborY="8">
        <dgm:presLayoutVars>
          <dgm:chPref val="3"/>
        </dgm:presLayoutVars>
      </dgm:prSet>
      <dgm:spPr/>
    </dgm:pt>
    <dgm:pt modelId="{1E999CF6-C678-4BF3-B911-B6127287B10F}" type="pres">
      <dgm:prSet presAssocID="{4D6F907F-A6BA-434B-AE6B-234564EAF45D}" presName="horzThree" presStyleCnt="0"/>
      <dgm:spPr/>
    </dgm:pt>
  </dgm:ptLst>
  <dgm:cxnLst>
    <dgm:cxn modelId="{09C0BF00-869B-4C60-BAB8-9F27CA09CA9A}" type="presOf" srcId="{3509122C-E1A6-4D2A-9243-4B0BF92DD217}" destId="{1F0C046C-491A-4884-B007-B570C9660F22}" srcOrd="0" destOrd="0" presId="urn:microsoft.com/office/officeart/2005/8/layout/hierarchy4"/>
    <dgm:cxn modelId="{E3F38319-0358-4BF8-9625-417F3C040EE0}" type="presOf" srcId="{8A2F2F68-EB40-464C-B1B4-A2739CCADE23}" destId="{61915506-2979-47B2-B680-982573AD0293}" srcOrd="0" destOrd="0" presId="urn:microsoft.com/office/officeart/2005/8/layout/hierarchy4"/>
    <dgm:cxn modelId="{7F528061-4823-495D-B7CC-BBD41A2166D6}" srcId="{D480842F-8CE4-49DC-8B16-F004A8A0D65C}" destId="{60BCBF4F-A151-4797-854A-71B1AF4A6A43}" srcOrd="1" destOrd="0" parTransId="{ACD53081-A8A3-41D0-9A41-7D19B7EA6464}" sibTransId="{BCC7647E-D87E-41AB-90C9-72B2F9F84395}"/>
    <dgm:cxn modelId="{EFA0C668-2CBB-49F8-BC1B-C74C4B5DA721}" type="presOf" srcId="{629D5B48-53C0-47D6-B044-0DDF69D8D3A4}" destId="{A6264F84-5B57-4580-862F-6A5130432980}" srcOrd="0" destOrd="0" presId="urn:microsoft.com/office/officeart/2005/8/layout/hierarchy4"/>
    <dgm:cxn modelId="{A92D2658-9BE8-42C7-9B9A-618EA22064A5}" srcId="{D480842F-8CE4-49DC-8B16-F004A8A0D65C}" destId="{629D5B48-53C0-47D6-B044-0DDF69D8D3A4}" srcOrd="0" destOrd="0" parTransId="{574314FD-23BF-4D0D-AF74-73D506CF5608}" sibTransId="{FB309135-7D56-4E16-8D88-3BF409887884}"/>
    <dgm:cxn modelId="{F9266281-114F-4C8D-9D1A-63D19A2025C4}" srcId="{8A2F2F68-EB40-464C-B1B4-A2739CCADE23}" destId="{D480842F-8CE4-49DC-8B16-F004A8A0D65C}" srcOrd="0" destOrd="0" parTransId="{CD1F0FDE-221E-4F91-8180-2500CB828E4F}" sibTransId="{09F6E785-8622-4EE4-A8F7-E335169CBE36}"/>
    <dgm:cxn modelId="{529A1887-1913-4390-8CA4-93719D932273}" srcId="{F21E4AF9-28D3-455A-AD51-5904C49FDA22}" destId="{8A2F2F68-EB40-464C-B1B4-A2739CCADE23}" srcOrd="0" destOrd="0" parTransId="{341D3453-8A04-4A16-8B89-D750826AA7F4}" sibTransId="{9AED9F69-A576-42EE-8967-77DBA9E35C69}"/>
    <dgm:cxn modelId="{2C4C30C5-A146-40A6-91D1-AD70FDB3A853}" type="presOf" srcId="{D480842F-8CE4-49DC-8B16-F004A8A0D65C}" destId="{6A4162CB-BC21-477B-8E68-6B94BA49B824}" srcOrd="0" destOrd="0" presId="urn:microsoft.com/office/officeart/2005/8/layout/hierarchy4"/>
    <dgm:cxn modelId="{50CB0BE8-51F3-4F1A-976C-49A2392B3323}" type="presOf" srcId="{F21E4AF9-28D3-455A-AD51-5904C49FDA22}" destId="{63070DE7-61E8-41F6-A7FB-81B969AEFB0B}" srcOrd="0" destOrd="0" presId="urn:microsoft.com/office/officeart/2005/8/layout/hierarchy4"/>
    <dgm:cxn modelId="{67C635ED-E7B2-4F14-B1B7-4351166CDF06}" srcId="{3509122C-E1A6-4D2A-9243-4B0BF92DD217}" destId="{4D6F907F-A6BA-434B-AE6B-234564EAF45D}" srcOrd="0" destOrd="0" parTransId="{42BC2A49-CE7D-4A1C-A7A6-A54AF4AC8560}" sibTransId="{036D0BE0-4B8D-439E-A375-8F4F2DA5EFDE}"/>
    <dgm:cxn modelId="{88AB1FEE-810F-442A-8B29-9EEDAEF2B9CC}" type="presOf" srcId="{60BCBF4F-A151-4797-854A-71B1AF4A6A43}" destId="{78F2B049-1064-4636-8044-D941F18DB9C0}" srcOrd="0" destOrd="0" presId="urn:microsoft.com/office/officeart/2005/8/layout/hierarchy4"/>
    <dgm:cxn modelId="{2C47C7F6-D3B2-4B91-A6F2-834319399F08}" type="presOf" srcId="{4D6F907F-A6BA-434B-AE6B-234564EAF45D}" destId="{447198FF-58DB-4376-9BC6-927791D7BD00}" srcOrd="0" destOrd="0" presId="urn:microsoft.com/office/officeart/2005/8/layout/hierarchy4"/>
    <dgm:cxn modelId="{7CE697FC-E872-4C2D-89C6-09CFFE30CBC7}" srcId="{8A2F2F68-EB40-464C-B1B4-A2739CCADE23}" destId="{3509122C-E1A6-4D2A-9243-4B0BF92DD217}" srcOrd="1" destOrd="0" parTransId="{9EC46420-7DC5-4066-B724-63B34AA1DE86}" sibTransId="{C1B87B04-C41C-47C3-A13B-95519B9A2EB3}"/>
    <dgm:cxn modelId="{E82EEF9F-12B4-4D92-9414-A2E8BF4CDE0B}" type="presParOf" srcId="{63070DE7-61E8-41F6-A7FB-81B969AEFB0B}" destId="{74A10806-2036-444F-9B19-8B227D6E6071}" srcOrd="0" destOrd="0" presId="urn:microsoft.com/office/officeart/2005/8/layout/hierarchy4"/>
    <dgm:cxn modelId="{1A033CA5-B8EC-436B-9154-DDA913D4C189}" type="presParOf" srcId="{74A10806-2036-444F-9B19-8B227D6E6071}" destId="{61915506-2979-47B2-B680-982573AD0293}" srcOrd="0" destOrd="0" presId="urn:microsoft.com/office/officeart/2005/8/layout/hierarchy4"/>
    <dgm:cxn modelId="{A02FB7F9-9958-47DC-B95F-21AE6AF2183C}" type="presParOf" srcId="{74A10806-2036-444F-9B19-8B227D6E6071}" destId="{B6F053F6-7CA1-4F64-86BF-974B3C7740A4}" srcOrd="1" destOrd="0" presId="urn:microsoft.com/office/officeart/2005/8/layout/hierarchy4"/>
    <dgm:cxn modelId="{AF5B9F95-C115-41E4-9E15-9DBDF139FACD}" type="presParOf" srcId="{74A10806-2036-444F-9B19-8B227D6E6071}" destId="{6FD71715-938F-43CF-A563-35DD25EE84F5}" srcOrd="2" destOrd="0" presId="urn:microsoft.com/office/officeart/2005/8/layout/hierarchy4"/>
    <dgm:cxn modelId="{5533BB8B-3A5F-4DA1-94FB-2AEB458E6D7E}" type="presParOf" srcId="{6FD71715-938F-43CF-A563-35DD25EE84F5}" destId="{6DC622AE-B488-4BC2-8A3E-8DDB6E0673CF}" srcOrd="0" destOrd="0" presId="urn:microsoft.com/office/officeart/2005/8/layout/hierarchy4"/>
    <dgm:cxn modelId="{C61D9EE7-7268-4D23-AF9F-AAA88B7578DA}" type="presParOf" srcId="{6DC622AE-B488-4BC2-8A3E-8DDB6E0673CF}" destId="{6A4162CB-BC21-477B-8E68-6B94BA49B824}" srcOrd="0" destOrd="0" presId="urn:microsoft.com/office/officeart/2005/8/layout/hierarchy4"/>
    <dgm:cxn modelId="{FAA070E0-8700-4116-B899-5932BF6642DB}" type="presParOf" srcId="{6DC622AE-B488-4BC2-8A3E-8DDB6E0673CF}" destId="{2A409F6A-9DE7-4003-AD56-5E79BEAFA88E}" srcOrd="1" destOrd="0" presId="urn:microsoft.com/office/officeart/2005/8/layout/hierarchy4"/>
    <dgm:cxn modelId="{5FEEC74C-7439-4F5F-ADED-A92AC594DE5F}" type="presParOf" srcId="{6DC622AE-B488-4BC2-8A3E-8DDB6E0673CF}" destId="{4BB42D22-4C63-4856-B2CC-A1D4B4B18647}" srcOrd="2" destOrd="0" presId="urn:microsoft.com/office/officeart/2005/8/layout/hierarchy4"/>
    <dgm:cxn modelId="{BF5B86AD-91E9-4C7C-A87E-B5160064E1B5}" type="presParOf" srcId="{4BB42D22-4C63-4856-B2CC-A1D4B4B18647}" destId="{85F6CC79-8B73-48B4-BD14-66EE886ABE84}" srcOrd="0" destOrd="0" presId="urn:microsoft.com/office/officeart/2005/8/layout/hierarchy4"/>
    <dgm:cxn modelId="{5788418B-E047-4529-88C9-BB9B3C289679}" type="presParOf" srcId="{85F6CC79-8B73-48B4-BD14-66EE886ABE84}" destId="{A6264F84-5B57-4580-862F-6A5130432980}" srcOrd="0" destOrd="0" presId="urn:microsoft.com/office/officeart/2005/8/layout/hierarchy4"/>
    <dgm:cxn modelId="{8B5BA6A1-720F-4F20-9195-91706714EB8C}" type="presParOf" srcId="{85F6CC79-8B73-48B4-BD14-66EE886ABE84}" destId="{08566698-DA2F-4490-8267-67BBA75348B7}" srcOrd="1" destOrd="0" presId="urn:microsoft.com/office/officeart/2005/8/layout/hierarchy4"/>
    <dgm:cxn modelId="{536C1FE9-C479-4098-8399-8358BD3C4782}" type="presParOf" srcId="{4BB42D22-4C63-4856-B2CC-A1D4B4B18647}" destId="{2156E1D3-23E7-48C8-9DFD-4821CCDF6498}" srcOrd="1" destOrd="0" presId="urn:microsoft.com/office/officeart/2005/8/layout/hierarchy4"/>
    <dgm:cxn modelId="{D0A82C42-51F9-4C06-8AB8-8D61752EECF9}" type="presParOf" srcId="{4BB42D22-4C63-4856-B2CC-A1D4B4B18647}" destId="{928E623D-8298-4ABD-ABA8-B941715B4810}" srcOrd="2" destOrd="0" presId="urn:microsoft.com/office/officeart/2005/8/layout/hierarchy4"/>
    <dgm:cxn modelId="{39E3E622-05EA-4144-916B-8F0135677737}" type="presParOf" srcId="{928E623D-8298-4ABD-ABA8-B941715B4810}" destId="{78F2B049-1064-4636-8044-D941F18DB9C0}" srcOrd="0" destOrd="0" presId="urn:microsoft.com/office/officeart/2005/8/layout/hierarchy4"/>
    <dgm:cxn modelId="{BAC5011B-F0E9-464C-9981-E47EA6740E5B}" type="presParOf" srcId="{928E623D-8298-4ABD-ABA8-B941715B4810}" destId="{4F3C8DA2-E716-4CC3-AE7C-47546CCD9397}" srcOrd="1" destOrd="0" presId="urn:microsoft.com/office/officeart/2005/8/layout/hierarchy4"/>
    <dgm:cxn modelId="{4755EC87-7048-47D8-9EFB-1149077FBB3C}" type="presParOf" srcId="{6FD71715-938F-43CF-A563-35DD25EE84F5}" destId="{8CF0B99B-F3F3-4063-B4CD-6B7C9EC11D1C}" srcOrd="1" destOrd="0" presId="urn:microsoft.com/office/officeart/2005/8/layout/hierarchy4"/>
    <dgm:cxn modelId="{21BD0E80-5BCE-4B20-B4CE-2F8DC2588092}" type="presParOf" srcId="{6FD71715-938F-43CF-A563-35DD25EE84F5}" destId="{03D45249-9D50-4FEE-9BE4-5A08480B50AA}" srcOrd="2" destOrd="0" presId="urn:microsoft.com/office/officeart/2005/8/layout/hierarchy4"/>
    <dgm:cxn modelId="{0BD35284-2F18-4BAE-A2BC-0B1AE873E0C8}" type="presParOf" srcId="{03D45249-9D50-4FEE-9BE4-5A08480B50AA}" destId="{1F0C046C-491A-4884-B007-B570C9660F22}" srcOrd="0" destOrd="0" presId="urn:microsoft.com/office/officeart/2005/8/layout/hierarchy4"/>
    <dgm:cxn modelId="{DD1DDAE3-ED79-4E6E-99A2-CE8FF0A5B19A}" type="presParOf" srcId="{03D45249-9D50-4FEE-9BE4-5A08480B50AA}" destId="{D9DC306E-EBF1-45B7-9B88-E5DFE9703C16}" srcOrd="1" destOrd="0" presId="urn:microsoft.com/office/officeart/2005/8/layout/hierarchy4"/>
    <dgm:cxn modelId="{094114CB-2744-4A6A-8A9D-2B30B8A8E567}" type="presParOf" srcId="{03D45249-9D50-4FEE-9BE4-5A08480B50AA}" destId="{EF0CB16E-0ACE-4887-9206-799F98200950}" srcOrd="2" destOrd="0" presId="urn:microsoft.com/office/officeart/2005/8/layout/hierarchy4"/>
    <dgm:cxn modelId="{1FADF593-4C72-4135-849D-6B77DC29EC29}" type="presParOf" srcId="{EF0CB16E-0ACE-4887-9206-799F98200950}" destId="{C26AF7DA-0B55-4E9B-9F49-8EF796651EF9}" srcOrd="0" destOrd="0" presId="urn:microsoft.com/office/officeart/2005/8/layout/hierarchy4"/>
    <dgm:cxn modelId="{230F1FD4-AF0E-4D44-A051-D965C6AA7CF2}" type="presParOf" srcId="{C26AF7DA-0B55-4E9B-9F49-8EF796651EF9}" destId="{447198FF-58DB-4376-9BC6-927791D7BD00}" srcOrd="0" destOrd="0" presId="urn:microsoft.com/office/officeart/2005/8/layout/hierarchy4"/>
    <dgm:cxn modelId="{5B225AB2-FBDF-49DE-A6DA-F8B861F3A23D}" type="presParOf" srcId="{C26AF7DA-0B55-4E9B-9F49-8EF796651EF9}" destId="{1E999CF6-C678-4BF3-B911-B6127287B10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15506-2979-47B2-B680-982573AD0293}">
      <dsp:nvSpPr>
        <dsp:cNvPr id="0" name=""/>
        <dsp:cNvSpPr/>
      </dsp:nvSpPr>
      <dsp:spPr>
        <a:xfrm>
          <a:off x="1009" y="1"/>
          <a:ext cx="4399540" cy="43074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obecná psychologie</a:t>
          </a:r>
        </a:p>
      </dsp:txBody>
      <dsp:txXfrm>
        <a:off x="13625" y="12617"/>
        <a:ext cx="4374308" cy="405513"/>
      </dsp:txXfrm>
    </dsp:sp>
    <dsp:sp modelId="{6A4162CB-BC21-477B-8E68-6B94BA49B824}">
      <dsp:nvSpPr>
        <dsp:cNvPr id="0" name=""/>
        <dsp:cNvSpPr/>
      </dsp:nvSpPr>
      <dsp:spPr>
        <a:xfrm>
          <a:off x="504" y="505352"/>
          <a:ext cx="2873915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psychologie osobnosti</a:t>
          </a:r>
        </a:p>
      </dsp:txBody>
      <dsp:txXfrm>
        <a:off x="13120" y="517968"/>
        <a:ext cx="2848683" cy="405513"/>
      </dsp:txXfrm>
    </dsp:sp>
    <dsp:sp modelId="{A6264F84-5B57-4580-862F-6A5130432980}">
      <dsp:nvSpPr>
        <dsp:cNvPr id="0" name=""/>
        <dsp:cNvSpPr/>
      </dsp:nvSpPr>
      <dsp:spPr>
        <a:xfrm>
          <a:off x="504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psychoterapie</a:t>
          </a:r>
        </a:p>
      </dsp:txBody>
      <dsp:txXfrm>
        <a:off x="13120" y="1022354"/>
        <a:ext cx="1382170" cy="405513"/>
      </dsp:txXfrm>
    </dsp:sp>
    <dsp:sp modelId="{78F2B049-1064-4636-8044-D941F18DB9C0}">
      <dsp:nvSpPr>
        <dsp:cNvPr id="0" name=""/>
        <dsp:cNvSpPr/>
      </dsp:nvSpPr>
      <dsp:spPr>
        <a:xfrm>
          <a:off x="1467018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klinická psychologie</a:t>
          </a:r>
        </a:p>
      </dsp:txBody>
      <dsp:txXfrm>
        <a:off x="1479634" y="1022354"/>
        <a:ext cx="1382170" cy="405513"/>
      </dsp:txXfrm>
    </dsp:sp>
    <dsp:sp modelId="{1F0C046C-491A-4884-B007-B570C9660F22}">
      <dsp:nvSpPr>
        <dsp:cNvPr id="0" name=""/>
        <dsp:cNvSpPr/>
      </dsp:nvSpPr>
      <dsp:spPr>
        <a:xfrm>
          <a:off x="2992642" y="505352"/>
          <a:ext cx="1407402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vývojová psychologie</a:t>
          </a:r>
        </a:p>
      </dsp:txBody>
      <dsp:txXfrm>
        <a:off x="3005258" y="517968"/>
        <a:ext cx="1382170" cy="405513"/>
      </dsp:txXfrm>
    </dsp:sp>
    <dsp:sp modelId="{447198FF-58DB-4376-9BC6-927791D7BD00}">
      <dsp:nvSpPr>
        <dsp:cNvPr id="0" name=""/>
        <dsp:cNvSpPr/>
      </dsp:nvSpPr>
      <dsp:spPr>
        <a:xfrm>
          <a:off x="2993147" y="1009772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psychodiagnostika</a:t>
          </a:r>
        </a:p>
      </dsp:txBody>
      <dsp:txXfrm>
        <a:off x="3005763" y="1022388"/>
        <a:ext cx="1382170" cy="405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</p:grpSp>
      <p:sp>
        <p:nvSpPr>
          <p:cNvPr id="583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42780C0-4A5E-430C-A8A1-104CA5AEC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1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21FE3-0126-4179-BB47-A8BF3A011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5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FAC76-F8C1-4029-8309-78A42A869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2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17F26-9639-4664-BD84-86608BDB6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90123-E838-4A96-91F2-748DDF730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7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595C6-B0A5-4CA6-B63C-F5B918A7E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ED182-B09D-45AA-922A-2A460948F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9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30CA2-3179-47BF-9738-A9373A03A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2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A32C2-23DD-457A-98CC-38E2BFBAB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71535-15C9-49A9-A1D3-FE0552597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0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460FB-4A20-48B6-A391-F88B1A6EF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5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Klepnutím lze upravit styly předlohy textu.</a:t>
            </a:r>
          </a:p>
          <a:p>
            <a:pPr lvl="1"/>
            <a:r>
              <a:rPr lang="en-US" altLang="cs-CZ"/>
              <a:t>Druhá úroveň</a:t>
            </a:r>
          </a:p>
          <a:p>
            <a:pPr lvl="2"/>
            <a:r>
              <a:rPr lang="en-US" altLang="cs-CZ"/>
              <a:t>Třetí úroveň</a:t>
            </a:r>
          </a:p>
          <a:p>
            <a:pPr lvl="3"/>
            <a:r>
              <a:rPr lang="en-US" altLang="cs-CZ"/>
              <a:t>Čtvrtá úroveň</a:t>
            </a:r>
          </a:p>
          <a:p>
            <a:pPr lvl="4"/>
            <a:r>
              <a:rPr lang="en-US" altLang="cs-CZ"/>
              <a:t>Pátá úroveň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00E2746-0134-4E72-AB44-813D08F97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Úvod do studia psychologie  osobnosti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0063" y="3886200"/>
            <a:ext cx="7715250" cy="1752600"/>
          </a:xfrm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Úkol č. 2 - 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1800" b="1" dirty="0"/>
              <a:t>A) Emoce</a:t>
            </a:r>
            <a:r>
              <a:rPr lang="cs-CZ" sz="1800" dirty="0"/>
              <a:t> jsou složkou osobnosti, která z velké části zahrnuje vnitřní procesy v člověku, </a:t>
            </a:r>
            <a:r>
              <a:rPr lang="cs-CZ" sz="1800" b="1" dirty="0"/>
              <a:t>co by se stalo, kdyby ale ze světa vymizely</a:t>
            </a:r>
            <a:r>
              <a:rPr lang="cs-CZ" sz="1800" dirty="0"/>
              <a:t>?</a:t>
            </a:r>
          </a:p>
          <a:p>
            <a:pPr>
              <a:lnSpc>
                <a:spcPct val="150000"/>
              </a:lnSpc>
            </a:pPr>
            <a:endParaRPr lang="cs-CZ" sz="1800" dirty="0"/>
          </a:p>
          <a:p>
            <a:pPr>
              <a:lnSpc>
                <a:spcPct val="150000"/>
              </a:lnSpc>
            </a:pPr>
            <a:r>
              <a:rPr lang="cs-CZ" sz="1800" dirty="0"/>
              <a:t>B) Proč se člověk často v životě: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/>
              <a:t>- </a:t>
            </a:r>
            <a:r>
              <a:rPr lang="cs-CZ" sz="1800" b="1" dirty="0"/>
              <a:t>chová</a:t>
            </a:r>
            <a:r>
              <a:rPr lang="cs-CZ" sz="1800" dirty="0"/>
              <a:t> v rozporu se svým přesvědčením?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/>
              <a:t> - </a:t>
            </a:r>
            <a:r>
              <a:rPr lang="cs-CZ" sz="1800" b="1" dirty="0"/>
              <a:t>chová</a:t>
            </a:r>
            <a:r>
              <a:rPr lang="cs-CZ" sz="1800" dirty="0"/>
              <a:t> v rozporu se svými emocemi 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/>
              <a:t>Jmenujte příklady.</a:t>
            </a:r>
          </a:p>
        </p:txBody>
      </p:sp>
    </p:spTree>
    <p:extLst>
      <p:ext uri="{BB962C8B-B14F-4D97-AF65-F5344CB8AC3E}">
        <p14:creationId xmlns:p14="http://schemas.microsoft.com/office/powerpoint/2010/main" val="3202087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2400" dirty="0"/>
              <a:t>Psychologie osobnosti – předmět zkoumání III.: 3 pilíře utváření osobnosti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 sz="1800" b="1" dirty="0"/>
              <a:t>Biologické faktory (vliv na vlohy, temperament)</a:t>
            </a:r>
          </a:p>
          <a:p>
            <a:endParaRPr lang="cs-CZ" altLang="cs-CZ" sz="1800" b="1" dirty="0"/>
          </a:p>
          <a:p>
            <a:r>
              <a:rPr lang="cs-CZ" altLang="cs-CZ" sz="1800" b="1" dirty="0"/>
              <a:t>Sociální faktory (charakter…)</a:t>
            </a:r>
          </a:p>
          <a:p>
            <a:endParaRPr lang="cs-CZ" altLang="cs-CZ" sz="1800" b="1" dirty="0"/>
          </a:p>
          <a:p>
            <a:r>
              <a:rPr lang="cs-CZ" altLang="cs-CZ" sz="1800" b="1" dirty="0" err="1"/>
              <a:t>Sebeutváření</a:t>
            </a:r>
            <a:r>
              <a:rPr lang="cs-CZ" altLang="cs-CZ" sz="1800" b="1" dirty="0"/>
              <a:t> ( moje vlastní cesta, sebevýchova, sebeurčení</a:t>
            </a:r>
            <a:r>
              <a:rPr lang="cs-CZ" altLang="cs-CZ" dirty="0"/>
              <a:t>)</a:t>
            </a:r>
          </a:p>
          <a:p>
            <a:endParaRPr lang="cs-CZ" altLang="cs-CZ" dirty="0"/>
          </a:p>
          <a:p>
            <a:r>
              <a:rPr lang="cs-CZ" altLang="cs-CZ" sz="1800" u="sng" dirty="0"/>
              <a:t>Věčná otázka: Co má největší vliv na utváření osobnosti?</a:t>
            </a:r>
          </a:p>
          <a:p>
            <a:r>
              <a:rPr lang="cs-CZ" altLang="cs-CZ" sz="1800" dirty="0" err="1"/>
              <a:t>Nature</a:t>
            </a:r>
            <a:r>
              <a:rPr lang="cs-CZ" altLang="cs-CZ" sz="1800" dirty="0"/>
              <a:t> x </a:t>
            </a:r>
            <a:r>
              <a:rPr lang="cs-CZ" altLang="cs-CZ" sz="1800" dirty="0" err="1"/>
              <a:t>nurture</a:t>
            </a:r>
            <a:endParaRPr lang="cs-CZ" altLang="cs-CZ" sz="1800" dirty="0"/>
          </a:p>
          <a:p>
            <a:r>
              <a:rPr lang="cs-CZ" altLang="cs-CZ" sz="1800" dirty="0"/>
              <a:t>Příklady: Výzkumy dvojčat – výchova x genetika; Rasové teorie: biologická podmíněnost některých složek osobnosti</a:t>
            </a:r>
          </a:p>
          <a:p>
            <a:endParaRPr lang="cs-CZ" altLang="cs-CZ" sz="1800" u="sng" dirty="0"/>
          </a:p>
          <a:p>
            <a:endParaRPr lang="cs-CZ" altLang="cs-CZ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F869D-B439-451C-8B5A-0D966A166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Psychologie osobnosti: </a:t>
            </a:r>
            <a:r>
              <a:rPr lang="cs-CZ" sz="3200" dirty="0" err="1"/>
              <a:t>mission</a:t>
            </a:r>
            <a:r>
              <a:rPr lang="cs-CZ" sz="3200" dirty="0"/>
              <a:t> </a:t>
            </a:r>
            <a:r>
              <a:rPr lang="cs-CZ" sz="3200" dirty="0" err="1"/>
              <a:t>impossible</a:t>
            </a:r>
            <a:r>
              <a:rPr lang="cs-CZ" sz="3200" dirty="0"/>
              <a:t> ?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66A506B-2AC8-438B-9BB9-56BD759F91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800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Psychologie osobnosti – </a:t>
            </a:r>
            <a:r>
              <a:rPr lang="cs-CZ" sz="2400" dirty="0" err="1"/>
              <a:t>Mission</a:t>
            </a:r>
            <a:r>
              <a:rPr lang="cs-CZ" sz="2400" dirty="0"/>
              <a:t> </a:t>
            </a:r>
            <a:r>
              <a:rPr lang="cs-CZ" sz="2400" dirty="0" err="1"/>
              <a:t>impossible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Tři otázky psychologie osobnosti o fungování osobnosti člověka</a:t>
            </a:r>
            <a:r>
              <a:rPr lang="cs-CZ" sz="1800" dirty="0"/>
              <a:t>:</a:t>
            </a:r>
          </a:p>
          <a:p>
            <a:r>
              <a:rPr lang="cs-CZ" sz="1800" dirty="0"/>
              <a:t>1. Co?</a:t>
            </a:r>
          </a:p>
          <a:p>
            <a:r>
              <a:rPr lang="cs-CZ" sz="1800" dirty="0"/>
              <a:t>2. Jak?</a:t>
            </a:r>
          </a:p>
          <a:p>
            <a:r>
              <a:rPr lang="cs-CZ" sz="1800" dirty="0"/>
              <a:t>3. Proč?</a:t>
            </a:r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Příliš široké pole, zahlcení různými odpověďmi</a:t>
            </a:r>
          </a:p>
          <a:p>
            <a:r>
              <a:rPr lang="cs-CZ" sz="1800" dirty="0"/>
              <a:t>Nelze vše zaráz – hledat šablonu,  čočku, vzorec, algoritmus, mapu, postup, které nás zorientuje a zaměří </a:t>
            </a:r>
          </a:p>
          <a:p>
            <a:r>
              <a:rPr lang="cs-CZ" sz="1800" b="1" dirty="0"/>
              <a:t>Jaké je řešení?</a:t>
            </a:r>
          </a:p>
        </p:txBody>
      </p:sp>
    </p:spTree>
    <p:extLst>
      <p:ext uri="{BB962C8B-B14F-4D97-AF65-F5344CB8AC3E}">
        <p14:creationId xmlns:p14="http://schemas.microsoft.com/office/powerpoint/2010/main" val="2931783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OBT v psychologii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Paradigma</a:t>
            </a:r>
            <a:r>
              <a:rPr lang="cs-CZ" sz="1800" dirty="0"/>
              <a:t> – zásadní teorie, </a:t>
            </a:r>
            <a:r>
              <a:rPr lang="cs-CZ" sz="1800" dirty="0" err="1"/>
              <a:t>supermodel</a:t>
            </a:r>
            <a:r>
              <a:rPr lang="cs-CZ" sz="1800" dirty="0"/>
              <a:t>, univerzálně přijímaný – psychologie osobnosti ho nemá, podle Davida </a:t>
            </a:r>
            <a:r>
              <a:rPr lang="cs-CZ" sz="1800" dirty="0" err="1"/>
              <a:t>Fundera</a:t>
            </a:r>
            <a:r>
              <a:rPr lang="cs-CZ" sz="1800" dirty="0"/>
              <a:t>: </a:t>
            </a:r>
            <a:r>
              <a:rPr lang="cs-CZ" sz="1800" dirty="0" err="1"/>
              <a:t>One</a:t>
            </a:r>
            <a:r>
              <a:rPr lang="cs-CZ" sz="1800" dirty="0"/>
              <a:t> Big </a:t>
            </a:r>
            <a:r>
              <a:rPr lang="cs-CZ" sz="1800" dirty="0" err="1"/>
              <a:t>Theory</a:t>
            </a:r>
            <a:r>
              <a:rPr lang="cs-CZ" sz="1800" dirty="0"/>
              <a:t> (OBT)</a:t>
            </a:r>
          </a:p>
          <a:p>
            <a:r>
              <a:rPr lang="cs-CZ" sz="1800" dirty="0"/>
              <a:t>Každý si myslí, že je to ten jeho přístup (Freud x Jung x </a:t>
            </a:r>
            <a:r>
              <a:rPr lang="cs-CZ" sz="1800" dirty="0" err="1"/>
              <a:t>Skinner</a:t>
            </a:r>
            <a:r>
              <a:rPr lang="cs-CZ" sz="1800" dirty="0"/>
              <a:t>)</a:t>
            </a:r>
          </a:p>
          <a:p>
            <a:endParaRPr lang="cs-CZ" sz="1800" dirty="0"/>
          </a:p>
          <a:p>
            <a:r>
              <a:rPr lang="cs-CZ" sz="1800" dirty="0"/>
              <a:t>V psychologii osobnosti) chybí – a možná nikdy nebude</a:t>
            </a:r>
          </a:p>
          <a:p>
            <a:endParaRPr lang="cs-CZ" sz="1800" dirty="0"/>
          </a:p>
          <a:p>
            <a:r>
              <a:rPr lang="cs-CZ" sz="1800" dirty="0"/>
              <a:t>DŮVODY:</a:t>
            </a:r>
          </a:p>
          <a:p>
            <a:r>
              <a:rPr lang="cs-CZ" sz="1800" dirty="0"/>
              <a:t>Co jedné teorii jde dobře – zcela opomíjí něco jiného (kávovar a </a:t>
            </a:r>
            <a:r>
              <a:rPr lang="cs-CZ" sz="1800" dirty="0" err="1"/>
              <a:t>toastovač</a:t>
            </a:r>
            <a:r>
              <a:rPr lang="cs-CZ" sz="1800" dirty="0"/>
              <a:t>)</a:t>
            </a:r>
          </a:p>
          <a:p>
            <a:r>
              <a:rPr lang="cs-CZ" sz="1800" dirty="0"/>
              <a:t>A ještě hůř: kávovar a </a:t>
            </a:r>
            <a:r>
              <a:rPr lang="cs-CZ" sz="1800" dirty="0" err="1"/>
              <a:t>toastovač</a:t>
            </a:r>
            <a:r>
              <a:rPr lang="cs-CZ" sz="1800" dirty="0"/>
              <a:t> a rádio v kombinaci dohromady – k čemu je to dobré?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94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Kterou teorii vybrat?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2167" y="2060848"/>
            <a:ext cx="7772400" cy="4114800"/>
          </a:xfrm>
        </p:spPr>
        <p:txBody>
          <a:bodyPr/>
          <a:lstStyle/>
          <a:p>
            <a:r>
              <a:rPr lang="cs-CZ" sz="1800" dirty="0"/>
              <a:t>Mít v paměti tzv. </a:t>
            </a:r>
            <a:r>
              <a:rPr lang="cs-CZ" sz="1800" dirty="0" err="1"/>
              <a:t>Funderovo</a:t>
            </a:r>
            <a:r>
              <a:rPr lang="cs-CZ" sz="1800" dirty="0"/>
              <a:t> pravidlo: </a:t>
            </a:r>
          </a:p>
          <a:p>
            <a:r>
              <a:rPr lang="cs-CZ" sz="1800" b="1" dirty="0"/>
              <a:t>Nejsilnější stránky čehokoliv jsou zároveň slabou stránkou též věci a překvapivě někdy bývají pravdivé oba protikladné výroky.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 </a:t>
            </a:r>
          </a:p>
          <a:p>
            <a:r>
              <a:rPr lang="cs-CZ" sz="1800" b="1" dirty="0"/>
              <a:t>Osobnost</a:t>
            </a:r>
            <a:r>
              <a:rPr lang="cs-CZ" sz="1800" dirty="0"/>
              <a:t> JE koherentní a konzistentní, ale představuje jen možnost, různě využitelnou.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Silné stránky každého hlavního </a:t>
            </a:r>
            <a:r>
              <a:rPr lang="cs-CZ" sz="1800" b="1" dirty="0"/>
              <a:t>SMĚRU </a:t>
            </a:r>
            <a:r>
              <a:rPr lang="cs-CZ" sz="1800" dirty="0"/>
              <a:t>jsou i jeho slabými (tzn. jsou těsně vázány se slabými stránkami)</a:t>
            </a:r>
          </a:p>
          <a:p>
            <a:endParaRPr lang="cs-CZ" sz="1800" dirty="0"/>
          </a:p>
          <a:p>
            <a:r>
              <a:rPr lang="cs-CZ" sz="1800" dirty="0"/>
              <a:t>(Př. Psychologie osobnosti, </a:t>
            </a:r>
            <a:r>
              <a:rPr lang="cs-CZ" sz="1800" dirty="0" err="1"/>
              <a:t>behaviorsimus</a:t>
            </a:r>
            <a:r>
              <a:rPr lang="cs-CZ" sz="1800" dirty="0"/>
              <a:t>, prezident </a:t>
            </a:r>
            <a:r>
              <a:rPr lang="cs-CZ" sz="1800" dirty="0" err="1"/>
              <a:t>Nixon</a:t>
            </a:r>
            <a:r>
              <a:rPr lang="cs-CZ" sz="1800" dirty="0"/>
              <a:t>, princezna Diana)</a:t>
            </a:r>
          </a:p>
          <a:p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7358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Místo toho existují 3 základní přístupy…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Psychoanalýza</a:t>
            </a:r>
          </a:p>
          <a:p>
            <a:r>
              <a:rPr lang="cs-CZ" sz="1800" b="1" dirty="0"/>
              <a:t>Behaviorismus</a:t>
            </a:r>
          </a:p>
          <a:p>
            <a:r>
              <a:rPr lang="cs-CZ" sz="1800" b="1" dirty="0"/>
              <a:t>Humanistická psychologie</a:t>
            </a:r>
          </a:p>
          <a:p>
            <a:r>
              <a:rPr lang="cs-CZ" sz="1800" b="1" dirty="0"/>
              <a:t>A  pak moderní přístupy: kognitivní, rysový…</a:t>
            </a:r>
          </a:p>
          <a:p>
            <a:endParaRPr lang="cs-CZ" sz="1800" b="1" dirty="0"/>
          </a:p>
          <a:p>
            <a:endParaRPr lang="cs-CZ" sz="1800" b="1" dirty="0"/>
          </a:p>
          <a:p>
            <a:r>
              <a:rPr lang="cs-CZ" sz="1800" dirty="0"/>
              <a:t>Různé zdroje – biologie, filosofie, experimentální, </a:t>
            </a:r>
            <a:r>
              <a:rPr lang="cs-CZ" sz="1800" dirty="0" err="1"/>
              <a:t>gestalt</a:t>
            </a:r>
            <a:r>
              <a:rPr lang="cs-CZ" sz="1800" dirty="0"/>
              <a:t>…</a:t>
            </a:r>
          </a:p>
          <a:p>
            <a:r>
              <a:rPr lang="cs-CZ" sz="1800" dirty="0"/>
              <a:t>Historické souvislosti</a:t>
            </a:r>
          </a:p>
          <a:p>
            <a:r>
              <a:rPr lang="cs-CZ" sz="1800" dirty="0"/>
              <a:t>Liší se právě v pohledu na osobnost člověka</a:t>
            </a:r>
          </a:p>
          <a:p>
            <a:r>
              <a:rPr lang="cs-CZ" sz="1800" dirty="0"/>
              <a:t>Mnoho z nich vycházejících  různých teorií…</a:t>
            </a:r>
          </a:p>
        </p:txBody>
      </p:sp>
    </p:spTree>
    <p:extLst>
      <p:ext uri="{BB962C8B-B14F-4D97-AF65-F5344CB8AC3E}">
        <p14:creationId xmlns:p14="http://schemas.microsoft.com/office/powerpoint/2010/main" val="2907856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Teorie osobnosti v protikladech: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Každá teorie osobnosti je soubor tvrzení o lidském chování, které odpovídají na hlavní otázky po povaze lidské osobnosti.</a:t>
            </a:r>
          </a:p>
          <a:p>
            <a:pPr lvl="0"/>
            <a:r>
              <a:rPr lang="cs-CZ" sz="1800" dirty="0"/>
              <a:t>Teorie se mohou (vzhledem k těm tvrzením) nacházet na kontinuu:</a:t>
            </a:r>
          </a:p>
          <a:p>
            <a:r>
              <a:rPr lang="cs-CZ" sz="1800" dirty="0"/>
              <a:t>Vědomé ………………………… nevědomé procesy</a:t>
            </a:r>
          </a:p>
          <a:p>
            <a:r>
              <a:rPr lang="cs-CZ" sz="1800" dirty="0"/>
              <a:t>Výsledky učení …………………. proces učení</a:t>
            </a:r>
          </a:p>
          <a:p>
            <a:r>
              <a:rPr lang="cs-CZ" sz="1800" dirty="0"/>
              <a:t>Dědičnost………………………….. prostředí</a:t>
            </a:r>
          </a:p>
          <a:p>
            <a:r>
              <a:rPr lang="cs-CZ" sz="1800" dirty="0"/>
              <a:t>Minulost…………………………přítomnost</a:t>
            </a:r>
          </a:p>
          <a:p>
            <a:r>
              <a:rPr lang="cs-CZ" sz="1800" dirty="0"/>
              <a:t>Holistický přístup…………………………analytický přístup</a:t>
            </a:r>
          </a:p>
          <a:p>
            <a:r>
              <a:rPr lang="cs-CZ" sz="1800" dirty="0"/>
              <a:t>Osoba …………………………situace</a:t>
            </a:r>
          </a:p>
          <a:p>
            <a:r>
              <a:rPr lang="cs-CZ" sz="1800" dirty="0"/>
              <a:t>Účelové ……………………mechanistické chování</a:t>
            </a:r>
          </a:p>
          <a:p>
            <a:r>
              <a:rPr lang="cs-CZ" sz="1800" dirty="0"/>
              <a:t>Několik ……………………mnoho motivů</a:t>
            </a:r>
          </a:p>
          <a:p>
            <a:r>
              <a:rPr lang="cs-CZ" sz="1800" dirty="0"/>
              <a:t>Normální …………………nenormální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220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50054F-28F2-4EEF-B7D9-238147D57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Možné otázky…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EFB8BC-A61D-4177-A11B-0699D7390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A) Kde na kontinuu se nachází jednotlivé přístupy/teorie?</a:t>
            </a:r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B) Podle </a:t>
            </a:r>
            <a:r>
              <a:rPr lang="cs-CZ" sz="1800" dirty="0" err="1"/>
              <a:t>Funderova</a:t>
            </a:r>
            <a:r>
              <a:rPr lang="cs-CZ" sz="1800" dirty="0"/>
              <a:t> pravidla, v čem je která teorie nejsilnější a zároveň nejslabší?</a:t>
            </a:r>
          </a:p>
        </p:txBody>
      </p:sp>
    </p:spTree>
    <p:extLst>
      <p:ext uri="{BB962C8B-B14F-4D97-AF65-F5344CB8AC3E}">
        <p14:creationId xmlns:p14="http://schemas.microsoft.com/office/powerpoint/2010/main" val="154702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7150" y="300701"/>
            <a:ext cx="8229600" cy="1472115"/>
          </a:xfrm>
        </p:spPr>
        <p:txBody>
          <a:bodyPr/>
          <a:lstStyle/>
          <a:p>
            <a:r>
              <a:rPr lang="cs-CZ" sz="2400" dirty="0"/>
              <a:t>Úkol č. 4 - pro skupiny:</a:t>
            </a:r>
            <a:br>
              <a:rPr lang="cs-CZ" sz="2400" dirty="0"/>
            </a:br>
            <a:r>
              <a:rPr lang="cs-CZ" sz="2400" dirty="0"/>
              <a:t>Sehrajte nebo popište interakci klient a terapeut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813767"/>
          </a:xfrm>
        </p:spPr>
        <p:txBody>
          <a:bodyPr/>
          <a:lstStyle/>
          <a:p>
            <a:r>
              <a:rPr lang="cs-CZ" sz="1800" dirty="0"/>
              <a:t>Problémy klienta: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20887"/>
            <a:ext cx="4040188" cy="37052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1800" dirty="0"/>
              <a:t>Fobie z myší</a:t>
            </a:r>
          </a:p>
          <a:p>
            <a:pPr>
              <a:lnSpc>
                <a:spcPct val="150000"/>
              </a:lnSpc>
            </a:pPr>
            <a:r>
              <a:rPr lang="cs-CZ" sz="1800" dirty="0"/>
              <a:t>Deprese</a:t>
            </a:r>
          </a:p>
          <a:p>
            <a:pPr>
              <a:lnSpc>
                <a:spcPct val="150000"/>
              </a:lnSpc>
            </a:pPr>
            <a:r>
              <a:rPr lang="cs-CZ" sz="1800" dirty="0"/>
              <a:t>Alkoholismus</a:t>
            </a:r>
          </a:p>
          <a:p>
            <a:pPr>
              <a:lnSpc>
                <a:spcPct val="150000"/>
              </a:lnSpc>
            </a:pPr>
            <a:r>
              <a:rPr lang="cs-CZ" sz="1800" dirty="0"/>
              <a:t>Nevěra - partnerská terapie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775589"/>
            <a:ext cx="4041775" cy="576063"/>
          </a:xfrm>
        </p:spPr>
        <p:txBody>
          <a:bodyPr/>
          <a:lstStyle/>
          <a:p>
            <a:r>
              <a:rPr lang="cs-CZ" sz="1800" dirty="0"/>
              <a:t>Jak je řeší jednotlivé přístupy?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20887"/>
            <a:ext cx="4041775" cy="37052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1800" dirty="0"/>
              <a:t>Behaviorismus a přidružené přístupy</a:t>
            </a:r>
          </a:p>
          <a:p>
            <a:pPr>
              <a:lnSpc>
                <a:spcPct val="150000"/>
              </a:lnSpc>
            </a:pPr>
            <a:r>
              <a:rPr lang="cs-CZ" sz="1800" dirty="0"/>
              <a:t>Psychoanalýza, různé druhy</a:t>
            </a:r>
          </a:p>
          <a:p>
            <a:pPr>
              <a:lnSpc>
                <a:spcPct val="150000"/>
              </a:lnSpc>
            </a:pPr>
            <a:r>
              <a:rPr lang="cs-CZ" sz="1800" dirty="0"/>
              <a:t>Humanistický přístup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66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DF387-AB01-41C9-8158-9BB849AEC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Psychologie osobnosti a ostatní psychologické vědy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1BB5A87-CBC4-4D26-9A57-49724CDC00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71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428750" y="1071563"/>
            <a:ext cx="31509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chemeClr val="tx2"/>
                </a:solidFill>
              </a:rPr>
              <a:t>Psychologie osobnosti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592138" y="2216150"/>
            <a:ext cx="59817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Obecná psychologie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x Psychologie osobnosti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x Psychoterapie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lvl="2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cs-CZ" sz="2000" b="1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86878671"/>
              </p:ext>
            </p:extLst>
          </p:nvPr>
        </p:nvGraphicFramePr>
        <p:xfrm>
          <a:off x="2339752" y="2780928"/>
          <a:ext cx="4400550" cy="144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Postavení obecné psychologie a ostatních oborů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984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045" y="2060848"/>
            <a:ext cx="5900737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Obecná psychologie versus psychologie osobnosti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51520" y="1676400"/>
            <a:ext cx="8703568" cy="518160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360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94C0AB-A3BC-44F1-9454-B3338BC65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Přístupy v psychologii osobnosti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2829ECB-D685-4EC4-8846-ED908AB333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56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dirty="0"/>
              <a:t>Psychologie osobnosti: předmět zkoumání I.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b="1" dirty="0"/>
              <a:t>Dvě rozdílné cesty psychologie osobnosti:</a:t>
            </a:r>
          </a:p>
          <a:p>
            <a:r>
              <a:rPr lang="cs-CZ" altLang="cs-CZ" sz="1800" b="1" dirty="0"/>
              <a:t>A) zkoumání jednotlivých složek osobnosti: </a:t>
            </a:r>
            <a:r>
              <a:rPr lang="cs-CZ" altLang="cs-CZ" sz="1800" dirty="0"/>
              <a:t>temperament, charakter, sebepojetí, motivace</a:t>
            </a:r>
            <a:r>
              <a:rPr lang="cs-CZ" altLang="cs-CZ" sz="2000" dirty="0"/>
              <a:t>…</a:t>
            </a:r>
          </a:p>
          <a:p>
            <a:r>
              <a:rPr lang="cs-CZ" altLang="cs-CZ" sz="1800" dirty="0"/>
              <a:t>a toho, jak se k těmto dílčím složkám vztahují různé teorie</a:t>
            </a:r>
          </a:p>
          <a:p>
            <a:endParaRPr lang="cs-CZ" altLang="cs-CZ" sz="1800" b="1" dirty="0"/>
          </a:p>
          <a:p>
            <a:r>
              <a:rPr lang="cs-CZ" altLang="cs-CZ" sz="1800" b="1" dirty="0"/>
              <a:t>B) pohled na komplex osobnosti prostřednictvím jednotlivých teorií různých autorů</a:t>
            </a:r>
          </a:p>
          <a:p>
            <a:pPr lvl="2"/>
            <a:r>
              <a:rPr lang="cs-CZ" altLang="cs-CZ" sz="1800" dirty="0"/>
              <a:t>behaviorismus – Watson, </a:t>
            </a:r>
            <a:r>
              <a:rPr lang="cs-CZ" altLang="cs-CZ" sz="1800" dirty="0" err="1"/>
              <a:t>Skinner</a:t>
            </a:r>
            <a:r>
              <a:rPr lang="cs-CZ" altLang="cs-CZ" sz="1800" dirty="0"/>
              <a:t>,…</a:t>
            </a:r>
          </a:p>
          <a:p>
            <a:pPr lvl="2"/>
            <a:r>
              <a:rPr lang="cs-CZ" altLang="cs-CZ" sz="1800" dirty="0"/>
              <a:t>psychoanalýza – Freud, Jung, Adler, Horneyová,…</a:t>
            </a:r>
          </a:p>
          <a:p>
            <a:pPr lvl="2"/>
            <a:r>
              <a:rPr lang="cs-CZ" altLang="cs-CZ" sz="1800" dirty="0"/>
              <a:t>humanistická – Roger, </a:t>
            </a:r>
            <a:r>
              <a:rPr lang="cs-CZ" altLang="cs-CZ" sz="1800" dirty="0" err="1"/>
              <a:t>Maslow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857339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Úkol č. 1: Namalujte si člověka…</a:t>
            </a: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148" y="2217478"/>
            <a:ext cx="4153480" cy="37152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5710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Psychologie osobnosti – předmět zkoumání II.: Triáda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1800" dirty="0"/>
              <a:t>Se v obecnosti věnuje všem třem složkám tzv. psychologické triády – tedy tomu jak </a:t>
            </a:r>
            <a:r>
              <a:rPr lang="cs-CZ" sz="1800" b="1" dirty="0"/>
              <a:t>člověk myslí, cítí a chová se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dirty="0"/>
              <a:t>Psychologie osobnosti zkoumá:</a:t>
            </a:r>
          </a:p>
          <a:p>
            <a:pPr algn="just">
              <a:lnSpc>
                <a:spcPct val="150000"/>
              </a:lnSpc>
            </a:pPr>
            <a:r>
              <a:rPr lang="cs-CZ" sz="1800" dirty="0"/>
              <a:t>Každou složku zvlášť</a:t>
            </a:r>
          </a:p>
          <a:p>
            <a:pPr algn="just">
              <a:lnSpc>
                <a:spcPct val="150000"/>
              </a:lnSpc>
            </a:pPr>
            <a:r>
              <a:rPr lang="cs-CZ" sz="1800" dirty="0"/>
              <a:t>Tyto složky v kombinaci</a:t>
            </a:r>
          </a:p>
          <a:p>
            <a:pPr algn="just">
              <a:lnSpc>
                <a:spcPct val="150000"/>
              </a:lnSpc>
            </a:pPr>
            <a:r>
              <a:rPr lang="cs-CZ" sz="1800" dirty="0"/>
              <a:t>Tyto složky v rozporu</a:t>
            </a:r>
          </a:p>
        </p:txBody>
      </p:sp>
    </p:spTree>
    <p:extLst>
      <p:ext uri="{BB962C8B-B14F-4D97-AF65-F5344CB8AC3E}">
        <p14:creationId xmlns:p14="http://schemas.microsoft.com/office/powerpoint/2010/main" val="2383666532"/>
      </p:ext>
    </p:extLst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1189</TotalTime>
  <Words>601</Words>
  <Application>Microsoft Office PowerPoint</Application>
  <PresentationFormat>Předvádění na obrazovce (4:3)</PresentationFormat>
  <Paragraphs>118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Calibri</vt:lpstr>
      <vt:lpstr>Tahoma</vt:lpstr>
      <vt:lpstr>Wingdings</vt:lpstr>
      <vt:lpstr>Směsice</vt:lpstr>
      <vt:lpstr>Úvod do studia psychologie  osobnosti</vt:lpstr>
      <vt:lpstr>Psychologie osobnosti a ostatní psychologické vědy </vt:lpstr>
      <vt:lpstr>Prezentace aplikace PowerPoint</vt:lpstr>
      <vt:lpstr>Postavení obecné psychologie a ostatních oborů</vt:lpstr>
      <vt:lpstr>Obecná psychologie versus psychologie osobnosti</vt:lpstr>
      <vt:lpstr>Přístupy v psychologii osobnosti</vt:lpstr>
      <vt:lpstr>Psychologie osobnosti: předmět zkoumání I.</vt:lpstr>
      <vt:lpstr>Úkol č. 1: Namalujte si člověka…</vt:lpstr>
      <vt:lpstr>Psychologie osobnosti – předmět zkoumání II.: Triáda</vt:lpstr>
      <vt:lpstr>Úkol č. 2 - Otázky:</vt:lpstr>
      <vt:lpstr>Psychologie osobnosti – předmět zkoumání III.: 3 pilíře utváření osobnosti</vt:lpstr>
      <vt:lpstr>Psychologie osobnosti: mission impossible ?</vt:lpstr>
      <vt:lpstr>Psychologie osobnosti – Mission impossible</vt:lpstr>
      <vt:lpstr>OBT v psychologii osobnosti</vt:lpstr>
      <vt:lpstr>Kterou teorii vybrat? </vt:lpstr>
      <vt:lpstr>Místo toho existují 3 základní přístupy…</vt:lpstr>
      <vt:lpstr>Teorie osobnosti v protikladech: </vt:lpstr>
      <vt:lpstr>Možné otázky…</vt:lpstr>
      <vt:lpstr>Úkol č. 4 - pro skupiny: Sehrajte nebo popište interakci klient a terapeut</vt:lpstr>
    </vt:vector>
  </TitlesOfParts>
  <Company>PsÚ AV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Denisa Denglerová</dc:creator>
  <cp:lastModifiedBy>mirek filip</cp:lastModifiedBy>
  <cp:revision>52</cp:revision>
  <dcterms:created xsi:type="dcterms:W3CDTF">2005-11-07T11:33:20Z</dcterms:created>
  <dcterms:modified xsi:type="dcterms:W3CDTF">2018-10-23T14:25:10Z</dcterms:modified>
</cp:coreProperties>
</file>