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5" r:id="rId2"/>
    <p:sldId id="294" r:id="rId3"/>
    <p:sldId id="268" r:id="rId4"/>
    <p:sldId id="266" r:id="rId5"/>
    <p:sldId id="26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6" r:id="rId18"/>
    <p:sldId id="287" r:id="rId19"/>
    <p:sldId id="295" r:id="rId20"/>
    <p:sldId id="288" r:id="rId21"/>
    <p:sldId id="289" r:id="rId22"/>
    <p:sldId id="270" r:id="rId23"/>
    <p:sldId id="290" r:id="rId24"/>
    <p:sldId id="293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5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03B04-DFCA-BE4F-944F-C26D1660C960}" type="datetimeFigureOut">
              <a:rPr lang="cs-CZ" smtClean="0"/>
              <a:t>12.11.18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98526-CD51-D245-BCFC-CDF62F66D2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35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vjemy jsou v naší mysli různě organizovány</a:t>
            </a:r>
            <a:r>
              <a:rPr lang="cs-CZ" baseline="0" dirty="0"/>
              <a:t> a zpracovány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15C1-DC92-4EAC-A13C-BB3BA40FF05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64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vnímáme jako řádky ne jako sloupce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15C1-DC92-4EAC-A13C-BB3BA40FF05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73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FF713-DD54-E749-A533-7FAA95776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4CF3AA-11FA-C346-879A-2984F33F8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B932F0-B43E-824B-BBA5-2FF0B3C8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A143-5FC5-854F-98E6-BA217264B1A5}" type="datetimeFigureOut">
              <a:rPr lang="cs-CZ" smtClean="0"/>
              <a:t>12.11.18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E6B399-C5B9-CB43-99E1-2B5773B9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F1E93F-4E7B-9E44-8476-100B3CAF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D99B-9BF4-CC4F-BB3F-D3A23C1B9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22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12265-A3FE-AF4A-BE0D-F9AA3B5A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F210C5-850F-D74D-8AF8-8B2D8D7CC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5737B7-30D9-174A-864A-C1C021C8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A143-5FC5-854F-98E6-BA217264B1A5}" type="datetimeFigureOut">
              <a:rPr lang="cs-CZ" smtClean="0"/>
              <a:t>12.11.18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EE6560-3839-D04B-8EF8-87408EF4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A80019-E975-9947-8D7D-E7D6ACA1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D99B-9BF4-CC4F-BB3F-D3A23C1B9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78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E512837-EE10-7940-A226-EB8D0ECBF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0BC241-8D0F-9E46-A950-237CF4053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673173-A2E5-0243-8D75-82C9BB6A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A143-5FC5-854F-98E6-BA217264B1A5}" type="datetimeFigureOut">
              <a:rPr lang="cs-CZ" smtClean="0"/>
              <a:t>12.11.18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073598-7B2C-A247-8E2A-46C7E629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3BCC78-1F78-5140-BDB6-9CD11BA7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D99B-9BF4-CC4F-BB3F-D3A23C1B9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67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34EBB-A93F-2E43-8BBE-0F3667D4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B1ABBE-59ED-0C4E-8BB8-759600A6C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1CEFC0-E88E-1944-B9D5-8ADD22B2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A143-5FC5-854F-98E6-BA217264B1A5}" type="datetimeFigureOut">
              <a:rPr lang="cs-CZ" smtClean="0"/>
              <a:t>12.11.18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EED9F6-314C-2942-A744-B53B2DF9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E27A3D-35C8-754A-9099-6A82454F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D99B-9BF4-CC4F-BB3F-D3A23C1B9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53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19B62-CCEC-8347-821D-0BE90A06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9FA868F-FFBE-4343-A376-55ACE249E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D0572E-BBC6-B346-B4D6-846B8FD8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A143-5FC5-854F-98E6-BA217264B1A5}" type="datetimeFigureOut">
              <a:rPr lang="cs-CZ" smtClean="0"/>
              <a:t>12.11.18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C92D13-B3BB-A34A-9305-04EF4A6A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DB3A0A-4814-D744-9D13-39E653DE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D99B-9BF4-CC4F-BB3F-D3A23C1B9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06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0C22E-28AE-EB47-81B4-B6086BE5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70B2A0-75DD-8D4C-9F0A-6C00F9F24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1475A3-1F03-A04B-BDC4-FB2515582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C87FEA-CE0A-7940-8106-10B6779B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A143-5FC5-854F-98E6-BA217264B1A5}" type="datetimeFigureOut">
              <a:rPr lang="cs-CZ" smtClean="0"/>
              <a:t>12.11.18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82BEC7-77C6-304D-99FA-8D708F235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027503-4425-A746-B6A8-64FFE441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D99B-9BF4-CC4F-BB3F-D3A23C1B9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91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FBA99-137B-1746-A6DF-644B16F9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F5AF08E-2456-4F42-B61A-5C7D601E5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7EA1F9C-8970-0448-93ED-E8D688E29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B27F095-181E-384F-9331-38AC822E0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A1DC2CC-E7CD-A34C-9898-F65B96C3C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D4E0F7D-5628-7249-8BD2-E15B1C049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A143-5FC5-854F-98E6-BA217264B1A5}" type="datetimeFigureOut">
              <a:rPr lang="cs-CZ" smtClean="0"/>
              <a:t>12.11.18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126F427-79E5-3248-A609-8418420EE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7E09E02-AD24-B449-B4D6-4D85B28D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D99B-9BF4-CC4F-BB3F-D3A23C1B9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07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600AB-7605-1344-A701-82AF836F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254FDF-CF97-D349-B529-85D2C044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A143-5FC5-854F-98E6-BA217264B1A5}" type="datetimeFigureOut">
              <a:rPr lang="cs-CZ" smtClean="0"/>
              <a:t>12.11.18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6BBA4C-21A8-5A42-B087-2391CD9E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2303F8-7578-EC45-A834-3F31E3FF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D99B-9BF4-CC4F-BB3F-D3A23C1B9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74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E8FD76-A728-F04D-B705-285DF1DC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A143-5FC5-854F-98E6-BA217264B1A5}" type="datetimeFigureOut">
              <a:rPr lang="cs-CZ" smtClean="0"/>
              <a:t>12.11.18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AEDE01-AC77-5148-BB9F-3C5385E6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31E96A-4A48-DA44-897D-69ED6500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D99B-9BF4-CC4F-BB3F-D3A23C1B9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31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426AB-D370-FE47-A90F-B03DCF14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DD2059-3654-BC49-B84E-9344F66D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0B460F3-3984-6F49-B021-A5D204FF7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34FB89-7290-4A48-A371-1364F8FA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A143-5FC5-854F-98E6-BA217264B1A5}" type="datetimeFigureOut">
              <a:rPr lang="cs-CZ" smtClean="0"/>
              <a:t>12.11.18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617C4A-2B75-FD4B-97F9-4A14534F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FC7738-A4C1-8347-92D6-05EB6A6A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D99B-9BF4-CC4F-BB3F-D3A23C1B9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86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FFE32-6E99-5D4C-8535-A5BAC9DC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8C39CEC-143A-E94B-BC2C-A2B249EA7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EC2A81F-4CB4-2E4B-BA01-CD175F73F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96C40B-0A59-6049-9568-BDB57F97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A143-5FC5-854F-98E6-BA217264B1A5}" type="datetimeFigureOut">
              <a:rPr lang="cs-CZ" smtClean="0"/>
              <a:t>12.11.18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20A312-6B34-F045-AD98-CC60ED16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048255-A0AB-4446-8F18-55E23D4A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D99B-9BF4-CC4F-BB3F-D3A23C1B9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7C59F88-3742-2943-9655-43A42711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766E0DF-A06C-3043-B81D-F845EC623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56DACE-95DE-B242-9823-6BC942155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6A143-5FC5-854F-98E6-BA217264B1A5}" type="datetimeFigureOut">
              <a:rPr lang="cs-CZ" smtClean="0"/>
              <a:t>12.11.18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532087-80D2-E54C-BE99-B18AA0994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706F9E-66A2-1C47-B283-A8E2CCB59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1D99B-9BF4-CC4F-BB3F-D3A23C1B9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92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haelbach.de/o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Vnímání (</a:t>
            </a:r>
            <a:r>
              <a:rPr lang="cs-CZ" dirty="0" err="1"/>
              <a:t>perception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53568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základní předpoklad života je </a:t>
            </a:r>
            <a:r>
              <a:rPr lang="cs-CZ" b="1" dirty="0"/>
              <a:t>poznávání</a:t>
            </a:r>
            <a:r>
              <a:rPr lang="cs-CZ" dirty="0"/>
              <a:t>, abychom mohli poznávat musíme </a:t>
            </a:r>
            <a:r>
              <a:rPr lang="cs-CZ" b="1" dirty="0"/>
              <a:t>VNÍMAT</a:t>
            </a:r>
          </a:p>
          <a:p>
            <a:r>
              <a:rPr lang="cs-CZ" dirty="0"/>
              <a:t>východisko vnímání?</a:t>
            </a:r>
          </a:p>
          <a:p>
            <a:r>
              <a:rPr lang="cs-CZ" dirty="0"/>
              <a:t>senzorické procesy</a:t>
            </a:r>
          </a:p>
          <a:p>
            <a:r>
              <a:rPr lang="cs-CZ" i="1" dirty="0"/>
              <a:t>vnímání je základní poznávací psychický proces, při kterém prostřednictvím smyslových orgánů dochází k vytváření obrazu vnitřní i vnější skutečnosti. </a:t>
            </a:r>
            <a:r>
              <a:rPr lang="cs-CZ" dirty="0"/>
              <a:t>(</a:t>
            </a:r>
            <a:r>
              <a:rPr lang="cs-CZ" dirty="0" err="1"/>
              <a:t>Denglerová</a:t>
            </a:r>
            <a:r>
              <a:rPr lang="cs-CZ" dirty="0"/>
              <a:t>, 2009)</a:t>
            </a:r>
          </a:p>
          <a:p>
            <a:r>
              <a:rPr lang="cs-CZ" i="1" dirty="0"/>
              <a:t>Podstatou percepce je odhalování smysluplných celků  v chaotických senzorických informacích, které probíhá v lidské mysli.</a:t>
            </a:r>
            <a:r>
              <a:rPr lang="cs-CZ" dirty="0"/>
              <a:t> (Plháková, 2003)</a:t>
            </a:r>
          </a:p>
        </p:txBody>
      </p:sp>
    </p:spTree>
    <p:extLst>
      <p:ext uri="{BB962C8B-B14F-4D97-AF65-F5344CB8AC3E}">
        <p14:creationId xmlns:p14="http://schemas.microsoft.com/office/powerpoint/2010/main" val="39641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Tvarové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1161" y="1984093"/>
            <a:ext cx="10265730" cy="164592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při vyčleňování figury z pozadí se prosazují tzv. tvarové zákony (</a:t>
            </a:r>
            <a:r>
              <a:rPr lang="cs-CZ" dirty="0" err="1"/>
              <a:t>Wertheimer</a:t>
            </a:r>
            <a:r>
              <a:rPr lang="cs-CZ" dirty="0"/>
              <a:t>, 1912):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zákon pregnantnosti (přesnosti) – zákon dobrého tvaru</a:t>
            </a:r>
          </a:p>
          <a:p>
            <a:pPr lvl="1"/>
            <a:r>
              <a:rPr lang="cs-CZ" dirty="0"/>
              <a:t>Neukončené a nedokonalé vnímáme jako dokonalé struktury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  <p:pic>
        <p:nvPicPr>
          <p:cNvPr id="1028" name="Picture 4" descr="trojuhelnik.png (195×17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00" y="3749040"/>
            <a:ext cx="3216534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487681"/>
            <a:ext cx="10018713" cy="2148839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cs-CZ" b="1" dirty="0"/>
              <a:t>zákon </a:t>
            </a:r>
            <a:r>
              <a:rPr lang="cs-CZ" b="1" dirty="0" err="1"/>
              <a:t>proximity</a:t>
            </a:r>
            <a:r>
              <a:rPr lang="cs-CZ" b="1" dirty="0"/>
              <a:t> (blízkosti)</a:t>
            </a:r>
          </a:p>
          <a:p>
            <a:pPr lvl="1"/>
            <a:r>
              <a:rPr lang="cs-CZ" dirty="0"/>
              <a:t>prvky, které se nacházejí blízko u sebe vnímáme jako celek</a:t>
            </a:r>
          </a:p>
          <a:p>
            <a:pPr lvl="1"/>
            <a:endParaRPr lang="cs-CZ" dirty="0"/>
          </a:p>
        </p:txBody>
      </p:sp>
      <p:pic>
        <p:nvPicPr>
          <p:cNvPr id="2052" name="Picture 4" descr="OsIcKt8OkQWbnXA0rCbyZ78Ro0TeYnjLPxGQeJSavJwWXGPkoRVI8tULjazWYCHSk0AveM1BI7hNGCgYuuRlbgdqGvDPlSpLmpYgJRIzkmZqupuOpAmHyjuniUEq3V_uEStlpG8 (610×34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31" y="2034540"/>
            <a:ext cx="7765069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8906" y="1"/>
            <a:ext cx="10018713" cy="163068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cs-CZ" b="1" dirty="0"/>
              <a:t>zákon kontinuity (návaznosti) – zákon dobré křivky</a:t>
            </a:r>
          </a:p>
          <a:p>
            <a:pPr lvl="1"/>
            <a:r>
              <a:rPr lang="cs-CZ" dirty="0"/>
              <a:t>máme tendenci organizovat podněty do souvislých linií, při protínajících se nebo přerušovaných obrysů</a:t>
            </a:r>
          </a:p>
        </p:txBody>
      </p:sp>
      <p:pic>
        <p:nvPicPr>
          <p:cNvPr id="3074" name="Picture 2" descr="krivky.png (284×16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46" y="1138239"/>
            <a:ext cx="4355773" cy="24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61160" y="3838418"/>
            <a:ext cx="82753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1" dirty="0"/>
              <a:t>subjektivní kontura </a:t>
            </a:r>
            <a:r>
              <a:rPr lang="cs-CZ" sz="2000" dirty="0"/>
              <a:t>– mysl je schopna doplnit obrysy, které zde ve skutečnosti nejsou</a:t>
            </a:r>
          </a:p>
          <a:p>
            <a:endParaRPr lang="cs-CZ" dirty="0"/>
          </a:p>
        </p:txBody>
      </p:sp>
      <p:pic>
        <p:nvPicPr>
          <p:cNvPr id="3076" name="Picture 4" descr="220px-Kanizsa_triangle.svg.png (220×23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969" y="4017964"/>
            <a:ext cx="2533650" cy="27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8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8590" y="350521"/>
            <a:ext cx="10018713" cy="2011679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cs-CZ" b="1" dirty="0"/>
              <a:t>zákon podobnosti </a:t>
            </a:r>
          </a:p>
          <a:p>
            <a:pPr lvl="1"/>
            <a:r>
              <a:rPr lang="cs-CZ" dirty="0"/>
              <a:t>máme tendenci přiřazovat k sobě podobné objekty a vnímat je jako celky</a:t>
            </a:r>
          </a:p>
        </p:txBody>
      </p:sp>
      <p:pic>
        <p:nvPicPr>
          <p:cNvPr id="4098" name="Picture 2" descr="440px-Gestalt_similarity.svg.png (440×44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313" y="1816734"/>
            <a:ext cx="5041265" cy="50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5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533401"/>
            <a:ext cx="10018713" cy="1737359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cs-CZ" b="1" dirty="0"/>
              <a:t>zákon společného osudu</a:t>
            </a:r>
          </a:p>
          <a:p>
            <a:pPr lvl="1"/>
            <a:r>
              <a:rPr lang="cs-CZ" dirty="0"/>
              <a:t>vnímáme jako figuru podněty, které se současně mění či pohybují ve stejném směru</a:t>
            </a:r>
          </a:p>
        </p:txBody>
      </p:sp>
      <p:pic>
        <p:nvPicPr>
          <p:cNvPr id="5122" name="Picture 2" descr="WIEOcIF.jpg (1600×99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66" y="2270760"/>
            <a:ext cx="7010399" cy="436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46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2870" y="121921"/>
            <a:ext cx="10018713" cy="1828799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cs-CZ" b="1" dirty="0"/>
              <a:t>zákon uzavřenosti</a:t>
            </a:r>
          </a:p>
          <a:p>
            <a:pPr lvl="1"/>
            <a:r>
              <a:rPr lang="cs-CZ" dirty="0"/>
              <a:t>vnímáme jako celek to, co je ohraničeno uzavřenými konturami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272879" y="2225040"/>
            <a:ext cx="86854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900" dirty="0">
                <a:latin typeface="Corbel (Základní text)"/>
              </a:rPr>
              <a:t>[ ] [ ] [ ]</a:t>
            </a:r>
          </a:p>
        </p:txBody>
      </p:sp>
    </p:spTree>
    <p:extLst>
      <p:ext uri="{BB962C8B-B14F-4D97-AF65-F5344CB8AC3E}">
        <p14:creationId xmlns:p14="http://schemas.microsoft.com/office/powerpoint/2010/main" val="59113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Prostorové vidění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Svět dopadá jako obraz na naši sítnici, která je dvojrozměrná. Mozek ale zpracovává  pouze nervové impulsy. Ty obsahují informace (vodítka), které nám pomáhají vnímat vzdálenost, tedy třetí rozměr.</a:t>
            </a:r>
          </a:p>
          <a:p>
            <a:r>
              <a:rPr lang="cs-CZ" b="1" dirty="0"/>
              <a:t>Monokulární vodítka</a:t>
            </a:r>
          </a:p>
          <a:p>
            <a:r>
              <a:rPr lang="cs-CZ" b="1" dirty="0"/>
              <a:t>Binokulární vodítka</a:t>
            </a:r>
          </a:p>
        </p:txBody>
      </p:sp>
    </p:spTree>
    <p:extLst>
      <p:ext uri="{BB962C8B-B14F-4D97-AF65-F5344CB8AC3E}">
        <p14:creationId xmlns:p14="http://schemas.microsoft.com/office/powerpoint/2010/main" val="315420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Monokulární vodítka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mohou být zprostředkován pouze jedním okem</a:t>
            </a:r>
          </a:p>
          <a:p>
            <a:r>
              <a:rPr lang="cs-CZ" dirty="0"/>
              <a:t>říká se jim také malířská vodítka, protože se používají k vytvoření iluze trojrozměrného prostoru</a:t>
            </a:r>
          </a:p>
        </p:txBody>
      </p:sp>
    </p:spTree>
    <p:extLst>
      <p:ext uri="{BB962C8B-B14F-4D97-AF65-F5344CB8AC3E}">
        <p14:creationId xmlns:p14="http://schemas.microsoft.com/office/powerpoint/2010/main" val="209391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657" y="509673"/>
            <a:ext cx="10018713" cy="612648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b="1" dirty="0" err="1"/>
              <a:t>Interpozice</a:t>
            </a:r>
            <a:r>
              <a:rPr lang="cs-CZ" b="1" dirty="0"/>
              <a:t> </a:t>
            </a:r>
            <a:r>
              <a:rPr lang="cs-CZ" dirty="0"/>
              <a:t> - překrývání objektů v percepčním poli, blízké objekty brání ve výhledu vzdálenějším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Lineární perspektiva</a:t>
            </a:r>
            <a:r>
              <a:rPr lang="cs-CZ" dirty="0"/>
              <a:t> – přibližování dvou rovnoběžných linií ve větší vzdálenosti – železniční koleje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Atmosférická perspektiva </a:t>
            </a:r>
            <a:r>
              <a:rPr lang="cs-CZ" dirty="0"/>
              <a:t>– vzdálené objekty vidíme méně jasně, kvůli částečkám smogu, prachu v ovzduší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Relativní velikost – </a:t>
            </a:r>
            <a:r>
              <a:rPr lang="cs-CZ" dirty="0"/>
              <a:t>menší objekt vnímáme jako vzdálenější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Relativní výška</a:t>
            </a:r>
            <a:r>
              <a:rPr lang="cs-CZ" dirty="0"/>
              <a:t> – objekt, který je výše vnímáme jako vzdálenější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Gradient, spád struktury </a:t>
            </a:r>
            <a:r>
              <a:rPr lang="cs-CZ" dirty="0"/>
              <a:t>– vnímání členitosti povrchu, řidiče se orientuje podle rychle se blížící závoře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Pohybová paralaxa</a:t>
            </a:r>
            <a:r>
              <a:rPr lang="cs-CZ" dirty="0"/>
              <a:t> – bližší předměty se pohybují rychleji než ty vzdálené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62580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98A5D-EA18-3241-B500-838DA58E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171EEE-A540-9E4D-BC2C-D186230B6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78312A-37D4-224F-8D4F-4CCCC6E96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974" y="231494"/>
            <a:ext cx="6970064" cy="63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99D99C-6E37-9749-A3FA-51A567A8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Smyslové vnímání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816B55-3F48-6A48-B2ED-42616B211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zrak</a:t>
            </a:r>
          </a:p>
          <a:p>
            <a:r>
              <a:rPr lang="cs-CZ" dirty="0"/>
              <a:t>čich</a:t>
            </a:r>
          </a:p>
          <a:p>
            <a:r>
              <a:rPr lang="cs-CZ" dirty="0"/>
              <a:t>chuť</a:t>
            </a:r>
          </a:p>
          <a:p>
            <a:r>
              <a:rPr lang="cs-CZ" dirty="0"/>
              <a:t>hmat</a:t>
            </a:r>
          </a:p>
          <a:p>
            <a:r>
              <a:rPr lang="cs-CZ" dirty="0"/>
              <a:t>sluch</a:t>
            </a:r>
          </a:p>
        </p:txBody>
      </p:sp>
    </p:spTree>
    <p:extLst>
      <p:ext uri="{BB962C8B-B14F-4D97-AF65-F5344CB8AC3E}">
        <p14:creationId xmlns:p14="http://schemas.microsoft.com/office/powerpoint/2010/main" val="1353196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Binokulární vodítka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získáváme je pomocí obou očí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Binokulární divergence – </a:t>
            </a:r>
            <a:r>
              <a:rPr lang="cs-CZ" dirty="0"/>
              <a:t>díváme-li se na blízký předmět naše oči se stáčejí víc, než u objektu vzdálenějšího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Binokulární disparita – </a:t>
            </a:r>
            <a:r>
              <a:rPr lang="cs-CZ" dirty="0"/>
              <a:t>schopnost prostorového vidění, každé oko snímá obraz z jiného úhlu, proto máme pocit vidění hloubky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30583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appit.com/img/pics/72541766dchad_s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372" y="259080"/>
            <a:ext cx="5140188" cy="60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78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Percepční iluze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Zkreslené vjemy, jsou výsledkem vnitřních nervových a psychických procesů. Vznikají zcela bezděčně a nezávisle na naší vůli.</a:t>
            </a:r>
          </a:p>
          <a:p>
            <a:r>
              <a:rPr lang="cs-CZ" dirty="0"/>
              <a:t>optické klamy – vznikají díky nedokonalosti oka</a:t>
            </a:r>
          </a:p>
        </p:txBody>
      </p:sp>
    </p:spTree>
    <p:extLst>
      <p:ext uri="{BB962C8B-B14F-4D97-AF65-F5344CB8AC3E}">
        <p14:creationId xmlns:p14="http://schemas.microsoft.com/office/powerpoint/2010/main" val="2041313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43390" y="167639"/>
            <a:ext cx="10018713" cy="6690361"/>
          </a:xfrm>
        </p:spPr>
        <p:txBody>
          <a:bodyPr/>
          <a:lstStyle/>
          <a:p>
            <a:r>
              <a:rPr lang="cs-CZ" dirty="0"/>
              <a:t>Muller-</a:t>
            </a:r>
            <a:r>
              <a:rPr lang="cs-CZ" dirty="0" err="1"/>
              <a:t>Lyerova</a:t>
            </a:r>
            <a:r>
              <a:rPr lang="cs-CZ" dirty="0"/>
              <a:t> iluze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Heringova</a:t>
            </a:r>
            <a:r>
              <a:rPr lang="cs-CZ" dirty="0"/>
              <a:t> figura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50" name="Picture 6" descr="muller-lyer.jpg (300×23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15" y="305435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ovnobezky.png (205×23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652" y="2835276"/>
            <a:ext cx="3019108" cy="39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9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Optické klamy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http://www.michaelbach.de/ot/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13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výsledek vnímání je </a:t>
            </a:r>
            <a:r>
              <a:rPr lang="cs-CZ" b="1" dirty="0"/>
              <a:t>vjem – </a:t>
            </a:r>
            <a:r>
              <a:rPr lang="cs-CZ" dirty="0"/>
              <a:t>celkové psychické obrazy objektů existující mimo naši mysl a působící na naše smysly</a:t>
            </a:r>
          </a:p>
          <a:p>
            <a:r>
              <a:rPr lang="cs-CZ" dirty="0"/>
              <a:t>vjemem myslíme celistvost objektu</a:t>
            </a:r>
          </a:p>
          <a:p>
            <a:r>
              <a:rPr lang="cs-CZ" dirty="0"/>
              <a:t>jak byste popsali jablko?</a:t>
            </a:r>
          </a:p>
          <a:p>
            <a:r>
              <a:rPr lang="cs-CZ" dirty="0"/>
              <a:t>jablko má různé vlastnosti - barva, tuhost, tvar, vůně, teplota, chuť, povrch</a:t>
            </a:r>
          </a:p>
          <a:p>
            <a:r>
              <a:rPr lang="cs-CZ" dirty="0"/>
              <a:t>vjem se skládá z </a:t>
            </a:r>
            <a:r>
              <a:rPr lang="cs-CZ" b="1" dirty="0"/>
              <a:t>počitků</a:t>
            </a:r>
          </a:p>
          <a:p>
            <a:r>
              <a:rPr lang="cs-CZ" b="1" dirty="0"/>
              <a:t>čití</a:t>
            </a:r>
            <a:r>
              <a:rPr lang="cs-CZ" dirty="0"/>
              <a:t> – poznávací proces, jehož výsledkem je počitek = zahrnuje pouze jednu vlastnost objektu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87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Senzorická deprivace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Vnímání je důležitá biologická potřeba, kdy cílem je příjem informací z vnějšího světa. </a:t>
            </a:r>
          </a:p>
          <a:p>
            <a:r>
              <a:rPr lang="cs-CZ" dirty="0"/>
              <a:t>Umožňuje adaptaci organismu.</a:t>
            </a:r>
          </a:p>
          <a:p>
            <a:r>
              <a:rPr lang="cs-CZ" dirty="0"/>
              <a:t>Co kdybychom u jedince omezili veškerý senzorický příjem?</a:t>
            </a:r>
          </a:p>
        </p:txBody>
      </p:sp>
    </p:spTree>
    <p:extLst>
      <p:ext uri="{BB962C8B-B14F-4D97-AF65-F5344CB8AC3E}">
        <p14:creationId xmlns:p14="http://schemas.microsoft.com/office/powerpoint/2010/main" val="13728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smyslu se vjemy (i počitky) rozdělují na zrakové, sluchové, chuťové, hmatové a čichové</a:t>
            </a:r>
          </a:p>
          <a:p>
            <a:r>
              <a:rPr lang="cs-CZ" dirty="0"/>
              <a:t>každý jedinec má citlivost nastavenou jinak (např. zvuk motoru) a je dána kulturním a sociálním prostředím</a:t>
            </a:r>
          </a:p>
          <a:p>
            <a:r>
              <a:rPr lang="cs-CZ" i="1" dirty="0"/>
              <a:t>podprahové vjemy, syndrom fantomového údu</a:t>
            </a:r>
          </a:p>
          <a:p>
            <a:r>
              <a:rPr lang="cs-CZ" dirty="0"/>
              <a:t>poruchy vnímání (zrak je nepoškozen): </a:t>
            </a:r>
            <a:r>
              <a:rPr lang="cs-CZ" i="1" dirty="0" err="1"/>
              <a:t>prosopagnózie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neroznání</a:t>
            </a:r>
            <a:r>
              <a:rPr lang="cs-CZ" dirty="0"/>
              <a:t> tváří), </a:t>
            </a:r>
            <a:r>
              <a:rPr lang="cs-CZ" i="1" dirty="0"/>
              <a:t>vizuální agnózie (</a:t>
            </a:r>
            <a:r>
              <a:rPr lang="cs-CZ" dirty="0"/>
              <a:t>neschopnost a nedovednost zrakem poznat a pojmenovat předměty, obličeje, objekty)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6180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1981200"/>
            <a:ext cx="10018713" cy="469391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existují 2 teorie:</a:t>
            </a:r>
          </a:p>
          <a:p>
            <a:endParaRPr lang="cs-CZ" dirty="0"/>
          </a:p>
          <a:p>
            <a:r>
              <a:rPr lang="cs-CZ" b="1" dirty="0"/>
              <a:t>Konstruktivní percepce</a:t>
            </a:r>
          </a:p>
          <a:p>
            <a:pPr lvl="1"/>
            <a:r>
              <a:rPr lang="cs-CZ" dirty="0"/>
              <a:t>vnímání je ovlivněno jak senzorickými informacemi, tak dřívějšími zkušenostmi (učením) a dalšími kognitivními procesy, např. myšlením. </a:t>
            </a:r>
          </a:p>
          <a:p>
            <a:pPr lvl="1"/>
            <a:r>
              <a:rPr lang="cs-CZ" dirty="0"/>
              <a:t>vnímání = aktivní proces, kde senzorická informace vstupuje do interakce s osobními hypotézami, očekáváními, poznatky z paměti…</a:t>
            </a:r>
          </a:p>
          <a:p>
            <a:pPr lvl="1"/>
            <a:r>
              <a:rPr lang="cs-CZ" dirty="0"/>
              <a:t>vjem tak nemusí být přesným odrazem reality</a:t>
            </a:r>
          </a:p>
          <a:p>
            <a:pPr lvl="1"/>
            <a:r>
              <a:rPr lang="cs-CZ" dirty="0"/>
              <a:t>vliv očekávání, emocí, motivace na percepci</a:t>
            </a:r>
          </a:p>
          <a:p>
            <a:pPr lvl="1"/>
            <a:r>
              <a:rPr lang="cs-CZ" dirty="0"/>
              <a:t>G. </a:t>
            </a:r>
            <a:r>
              <a:rPr lang="cs-CZ" dirty="0" err="1"/>
              <a:t>Berkeley</a:t>
            </a:r>
            <a:r>
              <a:rPr lang="cs-CZ" dirty="0"/>
              <a:t>, H. </a:t>
            </a:r>
            <a:r>
              <a:rPr lang="cs-CZ" dirty="0" err="1"/>
              <a:t>Helmholtz</a:t>
            </a:r>
            <a:r>
              <a:rPr lang="cs-CZ" dirty="0"/>
              <a:t>, I. Rock</a:t>
            </a:r>
          </a:p>
          <a:p>
            <a:r>
              <a:rPr lang="cs-CZ" b="1" dirty="0"/>
              <a:t>Přímá percepce</a:t>
            </a:r>
          </a:p>
          <a:p>
            <a:pPr lvl="1"/>
            <a:r>
              <a:rPr lang="cs-CZ" dirty="0"/>
              <a:t>většina informací, které potřebujeme pro přesné vnímání, je součástí podnětů a je pro naše smysly přímo dostupná</a:t>
            </a:r>
          </a:p>
          <a:p>
            <a:pPr lvl="1"/>
            <a:r>
              <a:rPr lang="cs-CZ" dirty="0"/>
              <a:t>např. údaje o vzdálenosti čerpáme z tzv. </a:t>
            </a:r>
            <a:r>
              <a:rPr lang="cs-CZ" b="1" dirty="0"/>
              <a:t>gradientu</a:t>
            </a:r>
            <a:r>
              <a:rPr lang="cs-CZ" dirty="0"/>
              <a:t> – postupné změny velikosti objektů ve vizuální scenérii (vzdálené elementy jsou blíže u sebe při pohledu z blízka)</a:t>
            </a:r>
          </a:p>
          <a:p>
            <a:pPr lvl="1"/>
            <a:r>
              <a:rPr lang="cs-CZ" dirty="0"/>
              <a:t>J. </a:t>
            </a:r>
            <a:r>
              <a:rPr lang="cs-CZ" dirty="0" err="1"/>
              <a:t>Gibson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8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percepčního pole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poč. 20. století </a:t>
            </a:r>
            <a:r>
              <a:rPr lang="cs-CZ" b="1" dirty="0" err="1"/>
              <a:t>gestaltisté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gestalt</a:t>
            </a:r>
            <a:r>
              <a:rPr lang="cs-CZ" dirty="0"/>
              <a:t> = tvar) tvrdili, že člověk má tendenci seskupovat vnímané podněty do určitých celků, tvarů</a:t>
            </a:r>
          </a:p>
          <a:p>
            <a:r>
              <a:rPr lang="cs-CZ" dirty="0"/>
              <a:t>sestavili </a:t>
            </a:r>
            <a:r>
              <a:rPr lang="cs-CZ" b="1" dirty="0"/>
              <a:t>tvarové zákony</a:t>
            </a:r>
            <a:r>
              <a:rPr lang="cs-CZ" dirty="0"/>
              <a:t>, které se vyskytují u všech smyslů, ale nejlépe je popíšeme zrakovým vnímáním</a:t>
            </a:r>
          </a:p>
        </p:txBody>
      </p:sp>
    </p:spTree>
    <p:extLst>
      <p:ext uri="{BB962C8B-B14F-4D97-AF65-F5344CB8AC3E}">
        <p14:creationId xmlns:p14="http://schemas.microsoft.com/office/powerpoint/2010/main" val="29189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Zákony organizace percepčního pole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vlastnost vnímání je </a:t>
            </a:r>
            <a:r>
              <a:rPr lang="cs-CZ" b="1" dirty="0"/>
              <a:t>centrace</a:t>
            </a:r>
            <a:r>
              <a:rPr lang="cs-CZ" dirty="0"/>
              <a:t> – zaměřujeme se na určitou část ve zrakovém poli, které říkáme </a:t>
            </a:r>
            <a:r>
              <a:rPr lang="cs-CZ" b="1" dirty="0"/>
              <a:t>figura </a:t>
            </a:r>
            <a:r>
              <a:rPr lang="cs-CZ" dirty="0"/>
              <a:t>to ostatní je pro nás </a:t>
            </a:r>
            <a:r>
              <a:rPr lang="cs-CZ" b="1" dirty="0"/>
              <a:t>pozadí</a:t>
            </a:r>
            <a:r>
              <a:rPr lang="cs-CZ" dirty="0"/>
              <a:t> a vidíme jej mlhavě a nevýrazně</a:t>
            </a:r>
          </a:p>
          <a:p>
            <a:r>
              <a:rPr lang="cs-CZ" dirty="0"/>
              <a:t>socha na náměstí, sólo houslí v orchestru</a:t>
            </a:r>
          </a:p>
          <a:p>
            <a:r>
              <a:rPr lang="cs-CZ" dirty="0"/>
              <a:t>poprvé tento vztah figury a pozadí popsal </a:t>
            </a:r>
            <a:r>
              <a:rPr lang="cs-CZ" b="1" dirty="0"/>
              <a:t>Edgar </a:t>
            </a:r>
            <a:r>
              <a:rPr lang="cs-CZ" b="1" dirty="0" err="1"/>
              <a:t>Rubin</a:t>
            </a:r>
            <a:endParaRPr lang="cs-CZ" b="1" dirty="0"/>
          </a:p>
          <a:p>
            <a:r>
              <a:rPr lang="cs-CZ" b="1" dirty="0"/>
              <a:t>reverzibilní figury</a:t>
            </a:r>
            <a:r>
              <a:rPr lang="cs-CZ" dirty="0"/>
              <a:t> – mění se zde pravidelně pozadí a figura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664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50520"/>
            <a:ext cx="10018713" cy="716281"/>
          </a:xfrm>
        </p:spPr>
        <p:txBody>
          <a:bodyPr>
            <a:normAutofit fontScale="90000"/>
          </a:bodyPr>
          <a:lstStyle/>
          <a:p>
            <a:r>
              <a:rPr lang="cs-CZ" sz="4900" dirty="0"/>
              <a:t>Reverzibilní figury</a:t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 descr="vaza-xichty.png (364×326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1" y="2104283"/>
            <a:ext cx="4980808" cy="446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ostka.png (162×17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81" y="2107606"/>
            <a:ext cx="4247743" cy="44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25040" y="1214549"/>
            <a:ext cx="958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Kde v praxi nebo v přírodě se pracuje s figurou a pozadím?</a:t>
            </a:r>
          </a:p>
        </p:txBody>
      </p:sp>
    </p:spTree>
    <p:extLst>
      <p:ext uri="{BB962C8B-B14F-4D97-AF65-F5344CB8AC3E}">
        <p14:creationId xmlns:p14="http://schemas.microsoft.com/office/powerpoint/2010/main" val="32695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893</Words>
  <Application>Microsoft Macintosh PowerPoint</Application>
  <PresentationFormat>Širokoúhlá obrazovka</PresentationFormat>
  <Paragraphs>99</Paragraphs>
  <Slides>24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Corbel (Základní text)</vt:lpstr>
      <vt:lpstr>Motiv Office</vt:lpstr>
      <vt:lpstr>Vnímání (perception)</vt:lpstr>
      <vt:lpstr>Smyslové vnímání</vt:lpstr>
      <vt:lpstr>Vjem</vt:lpstr>
      <vt:lpstr>Senzorická deprivace</vt:lpstr>
      <vt:lpstr>Vnímání</vt:lpstr>
      <vt:lpstr>Teorie vnímání</vt:lpstr>
      <vt:lpstr>Organizace percepčního pole</vt:lpstr>
      <vt:lpstr>Zákony organizace percepčního pole</vt:lpstr>
      <vt:lpstr>Reverzibilní figury </vt:lpstr>
      <vt:lpstr>Tvarové zákony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Prostorové vidění</vt:lpstr>
      <vt:lpstr>Monokulární vodítka</vt:lpstr>
      <vt:lpstr>Prezentace aplikace PowerPoint</vt:lpstr>
      <vt:lpstr>Prezentace aplikace PowerPoint</vt:lpstr>
      <vt:lpstr>Binokulární vodítka</vt:lpstr>
      <vt:lpstr>Prezentace aplikace PowerPoint</vt:lpstr>
      <vt:lpstr>Percepční iluze</vt:lpstr>
      <vt:lpstr>Prezentace aplikace PowerPoint</vt:lpstr>
      <vt:lpstr>Optické klamy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Kremserová</dc:creator>
  <cp:lastModifiedBy>Pavla Kremserová</cp:lastModifiedBy>
  <cp:revision>6</cp:revision>
  <dcterms:created xsi:type="dcterms:W3CDTF">2018-11-10T12:48:13Z</dcterms:created>
  <dcterms:modified xsi:type="dcterms:W3CDTF">2018-11-12T09:59:45Z</dcterms:modified>
</cp:coreProperties>
</file>