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88" d="100"/>
          <a:sy n="88" d="100"/>
        </p:scale>
        <p:origin x="26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75D25-636D-422C-8558-FE96A6B0A842}" type="datetimeFigureOut">
              <a:rPr lang="cs-CZ" smtClean="0"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C777-7060-4C48-AB84-8ED56A1310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1059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75D25-636D-422C-8558-FE96A6B0A842}" type="datetimeFigureOut">
              <a:rPr lang="cs-CZ" smtClean="0"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C777-7060-4C48-AB84-8ED56A1310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0271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75D25-636D-422C-8558-FE96A6B0A842}" type="datetimeFigureOut">
              <a:rPr lang="cs-CZ" smtClean="0"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C777-7060-4C48-AB84-8ED56A1310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2915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75D25-636D-422C-8558-FE96A6B0A842}" type="datetimeFigureOut">
              <a:rPr lang="cs-CZ" smtClean="0"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C777-7060-4C48-AB84-8ED56A1310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8601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75D25-636D-422C-8558-FE96A6B0A842}" type="datetimeFigureOut">
              <a:rPr lang="cs-CZ" smtClean="0"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C777-7060-4C48-AB84-8ED56A1310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1928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75D25-636D-422C-8558-FE96A6B0A842}" type="datetimeFigureOut">
              <a:rPr lang="cs-CZ" smtClean="0"/>
              <a:t>18.09.2018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C777-7060-4C48-AB84-8ED56A1310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7261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75D25-636D-422C-8558-FE96A6B0A842}" type="datetimeFigureOut">
              <a:rPr lang="cs-CZ" smtClean="0"/>
              <a:t>18.09.2018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C777-7060-4C48-AB84-8ED56A1310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9135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75D25-636D-422C-8558-FE96A6B0A842}" type="datetimeFigureOut">
              <a:rPr lang="cs-CZ" smtClean="0"/>
              <a:t>18.09.2018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C777-7060-4C48-AB84-8ED56A1310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4648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75D25-636D-422C-8558-FE96A6B0A842}" type="datetimeFigureOut">
              <a:rPr lang="cs-CZ" smtClean="0"/>
              <a:t>18.09.2018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C777-7060-4C48-AB84-8ED56A1310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1081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75D25-636D-422C-8558-FE96A6B0A842}" type="datetimeFigureOut">
              <a:rPr lang="cs-CZ" smtClean="0"/>
              <a:t>18.09.2018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C777-7060-4C48-AB84-8ED56A1310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5970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75D25-636D-422C-8558-FE96A6B0A842}" type="datetimeFigureOut">
              <a:rPr lang="cs-CZ" smtClean="0"/>
              <a:t>18.09.2018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C777-7060-4C48-AB84-8ED56A1310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7380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475D25-636D-422C-8558-FE96A6B0A842}" type="datetimeFigureOut">
              <a:rPr lang="cs-CZ" smtClean="0"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EC777-7060-4C48-AB84-8ED56A1310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0113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Základní pojmy z interkulturní psychologie</a:t>
            </a: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17781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Kulturní relativismus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14994"/>
            <a:ext cx="10515600" cy="4861969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Průcha: „…Každou </a:t>
            </a:r>
            <a:r>
              <a:rPr lang="cs-CZ" b="1" dirty="0" smtClean="0"/>
              <a:t>specifickou kulturu </a:t>
            </a:r>
            <a:r>
              <a:rPr lang="cs-CZ" dirty="0" smtClean="0"/>
              <a:t>lze vnímat jako systém forem chování, hodnot a norem, </a:t>
            </a:r>
            <a:r>
              <a:rPr lang="cs-CZ" b="1" dirty="0" smtClean="0"/>
              <a:t>charakteristický pro danou společnost</a:t>
            </a:r>
            <a:r>
              <a:rPr lang="cs-CZ" dirty="0" smtClean="0"/>
              <a:t>, obecně přijímaný a napodobovaný, vstupuje do procesu socializace, reprodukuje se v kulturních výtvorech a stabilizuje se ve zvycích a obyčejích </a:t>
            </a:r>
            <a:r>
              <a:rPr lang="cs-CZ" b="1" dirty="0" smtClean="0"/>
              <a:t>dané skupiny</a:t>
            </a:r>
            <a:r>
              <a:rPr lang="cs-CZ" dirty="0" smtClean="0"/>
              <a:t>…“</a:t>
            </a:r>
          </a:p>
          <a:p>
            <a:r>
              <a:rPr lang="cs-CZ" dirty="0" smtClean="0"/>
              <a:t>Teoreticko</a:t>
            </a:r>
            <a:r>
              <a:rPr lang="cs-CZ" dirty="0"/>
              <a:t>-</a:t>
            </a:r>
            <a:r>
              <a:rPr lang="cs-CZ" dirty="0" smtClean="0"/>
              <a:t>metodologický přístup ke studiu takovýchto kulturních specifik, předpokládající, že pochopení je možné pouze v kontextu vlastních hodnot, norem a idejí.</a:t>
            </a:r>
          </a:p>
          <a:p>
            <a:r>
              <a:rPr lang="cs-CZ" dirty="0" smtClean="0"/>
              <a:t>Opozice k doktríně </a:t>
            </a:r>
            <a:r>
              <a:rPr lang="cs-CZ" dirty="0" err="1" smtClean="0"/>
              <a:t>evropocentrismu</a:t>
            </a:r>
            <a:r>
              <a:rPr lang="cs-CZ" dirty="0" smtClean="0"/>
              <a:t> počátku 20. století</a:t>
            </a:r>
          </a:p>
          <a:p>
            <a:r>
              <a:rPr lang="cs-CZ" dirty="0" smtClean="0"/>
              <a:t>Ochota připustit existenci více vzájemně si rovnocenných kultur, tzn. hodnotových a normativních systémů</a:t>
            </a:r>
          </a:p>
          <a:p>
            <a:r>
              <a:rPr lang="cs-CZ" dirty="0" smtClean="0"/>
              <a:t>Nikoliv nihilistická devalvace kulturních hodnot – </a:t>
            </a:r>
            <a:r>
              <a:rPr lang="cs-CZ" dirty="0" err="1" smtClean="0"/>
              <a:t>filozoficko</a:t>
            </a:r>
            <a:r>
              <a:rPr lang="cs-CZ" dirty="0" smtClean="0"/>
              <a:t> etický problém, zapojení </a:t>
            </a:r>
            <a:r>
              <a:rPr lang="cs-CZ" dirty="0" err="1" smtClean="0"/>
              <a:t>metakognice</a:t>
            </a:r>
            <a:r>
              <a:rPr lang="cs-CZ" dirty="0" smtClean="0"/>
              <a:t> a uvědomění si vlastního východiska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9423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Konvergence a divergence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Kulturní konvergence – sbližování a nárůst podobnosti kulturních prvků a projevů ve vzájemně izolovaných a původně odlišných systémech (příklad)</a:t>
            </a:r>
          </a:p>
          <a:p>
            <a:r>
              <a:rPr lang="cs-CZ" dirty="0" smtClean="0"/>
              <a:t>Kulturní divergence – rozrůzňování a diverzita kulturních prvků včetně nového uvědomění si identity (příklad)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02676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Multikulturalismus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Historicky 60. léta 20. století USA a Kanada</a:t>
            </a:r>
          </a:p>
          <a:p>
            <a:r>
              <a:rPr lang="cs-CZ" dirty="0" smtClean="0"/>
              <a:t>Spíše idea či víra – lidé s různými kořeny mohou žít pospolu a učit se porozumět obraznosti druhých, vzájemná komunikace a soužití přes hranice rasy, jazyka, rodu, věku… bez předsudků a iluzí je nejen možná, ale i přínosná </a:t>
            </a:r>
          </a:p>
          <a:p>
            <a:r>
              <a:rPr lang="cs-CZ" dirty="0" smtClean="0"/>
              <a:t>Politické zabarvení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5080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Výsledné stavy kulturního kontaktu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Akomodace – vnější přizpůsobení</a:t>
            </a:r>
          </a:p>
          <a:p>
            <a:pPr lvl="1"/>
            <a:r>
              <a:rPr lang="cs-CZ" dirty="0" smtClean="0"/>
              <a:t>Členové menšiny si uvědomují existenci jiných hodnot a norem chování, než vyznávají a užívají, navenek je respektují, ale vnitřně je nepřijímají, neztotožňují se s nimi</a:t>
            </a:r>
          </a:p>
          <a:p>
            <a:pPr lvl="1"/>
            <a:r>
              <a:rPr lang="cs-CZ" dirty="0" smtClean="0"/>
              <a:t>Potenciální konfliktní situace</a:t>
            </a:r>
          </a:p>
          <a:p>
            <a:r>
              <a:rPr lang="cs-CZ" dirty="0" smtClean="0"/>
              <a:t>Asimilace</a:t>
            </a:r>
          </a:p>
          <a:p>
            <a:pPr lvl="1"/>
            <a:r>
              <a:rPr lang="cs-CZ" dirty="0" smtClean="0"/>
              <a:t>Postupné včleňování jednoho etnika/skupiny do druhé, znaky původní kultury se postupně ztrácejí (teoreticky částečně oboustranné)</a:t>
            </a:r>
          </a:p>
          <a:p>
            <a:pPr lvl="1"/>
            <a:r>
              <a:rPr lang="cs-CZ" dirty="0" smtClean="0"/>
              <a:t>Vynucená x dobrovolná</a:t>
            </a:r>
          </a:p>
          <a:p>
            <a:r>
              <a:rPr lang="cs-CZ" dirty="0" smtClean="0"/>
              <a:t>Amalgamace</a:t>
            </a:r>
          </a:p>
          <a:p>
            <a:pPr lvl="1"/>
            <a:r>
              <a:rPr lang="cs-CZ" dirty="0" smtClean="0"/>
              <a:t>Úplné promíchání menšinového a většinového obyvatelstva v podstatě bez možného rozpoznání – skrze manželské svazky a společné potomky – ideální stav (ve smyslu ideálního typu)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6434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Výsledné stavy kulturního kontaktu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Segregace</a:t>
            </a:r>
          </a:p>
          <a:p>
            <a:pPr lvl="1"/>
            <a:r>
              <a:rPr lang="cs-CZ" dirty="0"/>
              <a:t>Izolace většiny a menšiny</a:t>
            </a:r>
          </a:p>
          <a:p>
            <a:pPr lvl="1"/>
            <a:r>
              <a:rPr lang="cs-CZ" dirty="0"/>
              <a:t>Nespolupráce</a:t>
            </a:r>
          </a:p>
          <a:p>
            <a:pPr lvl="1"/>
            <a:r>
              <a:rPr lang="cs-CZ" dirty="0"/>
              <a:t>Záměrné vyhýbání se kontaktům</a:t>
            </a:r>
          </a:p>
          <a:p>
            <a:pPr lvl="1"/>
            <a:r>
              <a:rPr lang="cs-CZ" dirty="0"/>
              <a:t>Oddělená existence</a:t>
            </a:r>
          </a:p>
          <a:p>
            <a:pPr lvl="1"/>
            <a:r>
              <a:rPr lang="cs-CZ" dirty="0"/>
              <a:t>Obvykle doprovázeno přesvědčením o méněcennosti </a:t>
            </a:r>
            <a:r>
              <a:rPr lang="cs-CZ" dirty="0" smtClean="0"/>
              <a:t>menšiny</a:t>
            </a:r>
          </a:p>
          <a:p>
            <a:pPr lvl="1"/>
            <a:r>
              <a:rPr lang="cs-CZ" dirty="0" smtClean="0"/>
              <a:t>Apartheid v </a:t>
            </a:r>
            <a:r>
              <a:rPr lang="cs-CZ" dirty="0" err="1" smtClean="0"/>
              <a:t>JARu</a:t>
            </a:r>
            <a:r>
              <a:rPr lang="cs-CZ" dirty="0" smtClean="0"/>
              <a:t> – kdo je ale menšina (černoši 80 %, běloši 9 %, míšenci 9 %)</a:t>
            </a:r>
            <a:endParaRPr lang="cs-CZ" dirty="0"/>
          </a:p>
          <a:p>
            <a:r>
              <a:rPr lang="cs-CZ" dirty="0" smtClean="0"/>
              <a:t>Separace</a:t>
            </a:r>
          </a:p>
          <a:p>
            <a:pPr lvl="1"/>
            <a:r>
              <a:rPr lang="cs-CZ" dirty="0" smtClean="0"/>
              <a:t>Rozhodnutí na základě nedominantní skupiny</a:t>
            </a:r>
          </a:p>
          <a:p>
            <a:pPr marL="457200" lvl="1" indent="0">
              <a:buNone/>
            </a:pPr>
            <a:endParaRPr lang="cs-CZ" dirty="0" smtClean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4002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Kontaktní událost/kulturní kontakt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Setkání dvou kultur s vlastní dějinnou narací</a:t>
            </a:r>
          </a:p>
          <a:p>
            <a:r>
              <a:rPr lang="cs-CZ" dirty="0" smtClean="0"/>
              <a:t>Kdo je ten druhý?</a:t>
            </a:r>
          </a:p>
          <a:p>
            <a:r>
              <a:rPr lang="cs-CZ" dirty="0" smtClean="0"/>
              <a:t>Minulost - Kolumbus</a:t>
            </a:r>
          </a:p>
          <a:p>
            <a:r>
              <a:rPr lang="cs-CZ" dirty="0" smtClean="0"/>
              <a:t>Současnost – na mikroúrovni kmeny na hranicích </a:t>
            </a:r>
            <a:r>
              <a:rPr lang="cs-CZ" dirty="0"/>
              <a:t>B</a:t>
            </a:r>
            <a:r>
              <a:rPr lang="cs-CZ" dirty="0" smtClean="0"/>
              <a:t>razílie a Peru</a:t>
            </a:r>
          </a:p>
          <a:p>
            <a:r>
              <a:rPr lang="cs-CZ" dirty="0" smtClean="0"/>
              <a:t>Budoucnost - meziplanetární kontakty</a:t>
            </a:r>
          </a:p>
          <a:p>
            <a:r>
              <a:rPr lang="cs-CZ" dirty="0" smtClean="0"/>
              <a:t>Má minimálně dva svědky a dvě rovnocenné interpretace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50902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Imigrace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97000"/>
            <a:ext cx="10515600" cy="4779963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Aktuální politický kontext</a:t>
            </a:r>
          </a:p>
          <a:p>
            <a:r>
              <a:rPr lang="cs-CZ" dirty="0" smtClean="0"/>
              <a:t>Téma se v sociálních vědách objevuje v 19. století – popis imigrantských kultur, mapování života v ghettech</a:t>
            </a:r>
          </a:p>
          <a:p>
            <a:r>
              <a:rPr lang="cs-CZ" dirty="0"/>
              <a:t>U</a:t>
            </a:r>
            <a:r>
              <a:rPr lang="cs-CZ" dirty="0" smtClean="0"/>
              <a:t>rbanizace a uspořádávání měst</a:t>
            </a:r>
          </a:p>
          <a:p>
            <a:r>
              <a:rPr lang="cs-CZ" dirty="0" smtClean="0"/>
              <a:t>Paradox – problémy druhé či třetí generace</a:t>
            </a:r>
          </a:p>
          <a:p>
            <a:r>
              <a:rPr lang="cs-CZ" dirty="0" smtClean="0"/>
              <a:t>Výrazný nárůst </a:t>
            </a:r>
            <a:r>
              <a:rPr lang="cs-CZ" dirty="0"/>
              <a:t>p</a:t>
            </a:r>
            <a:r>
              <a:rPr lang="cs-CZ" dirty="0" smtClean="0"/>
              <a:t>ublikací – více v oblasti sociologie, pedagogiky, až poté psychologie</a:t>
            </a:r>
          </a:p>
          <a:p>
            <a:r>
              <a:rPr lang="cs-CZ" dirty="0" err="1" smtClean="0"/>
              <a:t>Feuerstein</a:t>
            </a:r>
            <a:r>
              <a:rPr lang="cs-CZ" dirty="0" smtClean="0"/>
              <a:t> – zdůraznění problémů identity</a:t>
            </a:r>
          </a:p>
          <a:p>
            <a:r>
              <a:rPr lang="cs-CZ" dirty="0" smtClean="0"/>
              <a:t>Imigrace a diverzita – rozdíl Evropy a USA</a:t>
            </a:r>
          </a:p>
          <a:p>
            <a:r>
              <a:rPr lang="cs-CZ" dirty="0" smtClean="0"/>
              <a:t>Intenzita odlišnosti – „třetí svět“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8142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Akulturace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Kulturní změny, k nimž dochází vlivem kulturního kontaktu</a:t>
            </a:r>
          </a:p>
          <a:p>
            <a:r>
              <a:rPr lang="cs-CZ" dirty="0" smtClean="0"/>
              <a:t>Zkušenost jednotlivců či skupiny, kteří jsou konfrontováni se změnami ve svém kulturním prostředí</a:t>
            </a:r>
          </a:p>
          <a:p>
            <a:r>
              <a:rPr lang="cs-CZ" dirty="0" smtClean="0"/>
              <a:t>Skupiny/jednotlivci z různých kultur vstupují do stálého bezprostředního kontaktu, který vede ke změnám v původních kulturních vzorech jedné nebo obou skupin (</a:t>
            </a:r>
            <a:r>
              <a:rPr lang="cs-CZ" dirty="0" err="1" smtClean="0"/>
              <a:t>Redfield</a:t>
            </a:r>
            <a:r>
              <a:rPr lang="cs-CZ" dirty="0" smtClean="0"/>
              <a:t>, 1935)</a:t>
            </a:r>
          </a:p>
          <a:p>
            <a:r>
              <a:rPr lang="cs-CZ" dirty="0" smtClean="0"/>
              <a:t>Difuze kulturních prvků</a:t>
            </a:r>
          </a:p>
          <a:p>
            <a:r>
              <a:rPr lang="cs-CZ" dirty="0" smtClean="0"/>
              <a:t>Původní (první) x kontaktní kultura</a:t>
            </a:r>
          </a:p>
          <a:p>
            <a:r>
              <a:rPr lang="cs-CZ" dirty="0" smtClean="0"/>
              <a:t>Kulturní šok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017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J. W. </a:t>
            </a:r>
            <a:r>
              <a:rPr lang="cs-CZ" dirty="0" err="1" smtClean="0"/>
              <a:t>Berry</a:t>
            </a:r>
            <a:r>
              <a:rPr lang="cs-CZ" dirty="0" smtClean="0"/>
              <a:t> – akulturační strategie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 základě přisuzované hodnoty</a:t>
            </a:r>
          </a:p>
          <a:p>
            <a:pPr lvl="1"/>
            <a:r>
              <a:rPr lang="cs-CZ" dirty="0" smtClean="0"/>
              <a:t>Asimilace</a:t>
            </a:r>
          </a:p>
          <a:p>
            <a:pPr lvl="1"/>
            <a:r>
              <a:rPr lang="cs-CZ" dirty="0" smtClean="0"/>
              <a:t>Separace</a:t>
            </a:r>
          </a:p>
          <a:p>
            <a:pPr lvl="1"/>
            <a:r>
              <a:rPr lang="cs-CZ" dirty="0" smtClean="0"/>
              <a:t>Marginalizace</a:t>
            </a:r>
          </a:p>
          <a:p>
            <a:pPr lvl="1"/>
            <a:r>
              <a:rPr lang="cs-CZ" dirty="0"/>
              <a:t>I</a:t>
            </a:r>
            <a:r>
              <a:rPr lang="cs-CZ" dirty="0" smtClean="0"/>
              <a:t>ntegrace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18119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Fáze akulturace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Konfrontace kultur – poznání kladů a záporů</a:t>
            </a:r>
          </a:p>
          <a:p>
            <a:r>
              <a:rPr lang="cs-CZ" dirty="0" smtClean="0"/>
              <a:t>Akceptování některých kulturních obsahů, jejich selekce</a:t>
            </a:r>
          </a:p>
          <a:p>
            <a:r>
              <a:rPr lang="cs-CZ" dirty="0" smtClean="0"/>
              <a:t>Přijetí do vlastního kulturního systému</a:t>
            </a:r>
          </a:p>
          <a:p>
            <a:r>
              <a:rPr lang="cs-CZ" dirty="0" smtClean="0"/>
              <a:t>Modifikace x eliminace</a:t>
            </a:r>
          </a:p>
          <a:p>
            <a:r>
              <a:rPr lang="cs-CZ" dirty="0" smtClean="0"/>
              <a:t>Akulturační reakce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04642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Enkulturace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58900"/>
            <a:ext cx="10515600" cy="5054600"/>
          </a:xfrm>
        </p:spPr>
        <p:txBody>
          <a:bodyPr/>
          <a:lstStyle/>
          <a:p>
            <a:r>
              <a:rPr lang="cs-CZ" dirty="0" smtClean="0"/>
              <a:t>Formální i neformální přejímání kulturních norem a zkušeností v průběhu ontogeneze</a:t>
            </a:r>
          </a:p>
          <a:p>
            <a:r>
              <a:rPr lang="cs-CZ" dirty="0" smtClean="0"/>
              <a:t>Proces adaptace jedince na určitou kulturu</a:t>
            </a:r>
          </a:p>
          <a:p>
            <a:r>
              <a:rPr lang="cs-CZ" dirty="0" smtClean="0"/>
              <a:t>Vrůstání jedince do kultury ve formě učení</a:t>
            </a:r>
          </a:p>
          <a:p>
            <a:r>
              <a:rPr lang="cs-CZ" dirty="0" smtClean="0"/>
              <a:t>Jazyková úroveň je markantní</a:t>
            </a:r>
          </a:p>
          <a:p>
            <a:r>
              <a:rPr lang="cs-CZ" dirty="0" smtClean="0"/>
              <a:t>Vytváření kulturní identity (citlivé období?, konfúzní identita), vědomí příslušnosti, přijímaná očekávání</a:t>
            </a:r>
          </a:p>
          <a:p>
            <a:r>
              <a:rPr lang="cs-CZ" dirty="0" smtClean="0"/>
              <a:t>Vliv kultury na psychické poruchy</a:t>
            </a:r>
          </a:p>
          <a:p>
            <a:pPr lvl="1"/>
            <a:r>
              <a:rPr lang="cs-CZ" dirty="0" smtClean="0"/>
              <a:t>Japonsko </a:t>
            </a:r>
            <a:r>
              <a:rPr lang="cs-CZ" dirty="0" err="1" smtClean="0"/>
              <a:t>taijin</a:t>
            </a:r>
            <a:r>
              <a:rPr lang="cs-CZ" dirty="0" smtClean="0"/>
              <a:t> </a:t>
            </a:r>
            <a:r>
              <a:rPr lang="cs-CZ" dirty="0" err="1" smtClean="0"/>
              <a:t>kyofusho</a:t>
            </a:r>
            <a:endParaRPr lang="cs-CZ" dirty="0" smtClean="0"/>
          </a:p>
          <a:p>
            <a:pPr lvl="1"/>
            <a:r>
              <a:rPr lang="cs-CZ" dirty="0" smtClean="0"/>
              <a:t>Východní Asie lata</a:t>
            </a:r>
          </a:p>
          <a:p>
            <a:pPr lvl="1"/>
            <a:r>
              <a:rPr lang="cs-CZ" dirty="0" smtClean="0"/>
              <a:t>Švédsko, Austrálie – syndrom </a:t>
            </a:r>
            <a:r>
              <a:rPr lang="cs-CZ" dirty="0" smtClean="0"/>
              <a:t>rezignace, rezignované děti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31423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Kulturní etnocentrismus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Sklon k preferování vlastního způsobu života před všemi ostatními</a:t>
            </a:r>
          </a:p>
          <a:p>
            <a:r>
              <a:rPr lang="cs-CZ" dirty="0" smtClean="0"/>
              <a:t>Poměřování všeho cizího prostřednictvím norem a hodnot vlastního společenství</a:t>
            </a:r>
          </a:p>
          <a:p>
            <a:r>
              <a:rPr lang="cs-CZ" dirty="0" smtClean="0"/>
              <a:t>Za správné, užitečné, pravdivé jsou považovány pouze hodnoty, normy a ideje sociální skupiny, s níž se jedinec identifikuje (kritéria velmi široká)</a:t>
            </a:r>
          </a:p>
          <a:p>
            <a:r>
              <a:rPr lang="cs-CZ" dirty="0" smtClean="0"/>
              <a:t>Příčina chybných interpretací, při studiu určité kultury je potřeba se orientovat podle jejích vlastních významů a hodnot</a:t>
            </a:r>
          </a:p>
          <a:p>
            <a:r>
              <a:rPr lang="cs-CZ" dirty="0" smtClean="0"/>
              <a:t>Sociální vědy se snaží etnocentrismus omezit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3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etnocentrismu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etnocentrismus</a:t>
            </a:r>
          </a:p>
          <a:p>
            <a:r>
              <a:rPr lang="cs-CZ" dirty="0" smtClean="0"/>
              <a:t>Umírněný etnocentrismus</a:t>
            </a:r>
          </a:p>
          <a:p>
            <a:r>
              <a:rPr lang="cs-CZ" dirty="0" smtClean="0"/>
              <a:t>Agresivní etnocentrismus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35440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707</Words>
  <Application>Microsoft Office PowerPoint</Application>
  <PresentationFormat>Širokoúhlá obrazovka</PresentationFormat>
  <Paragraphs>88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Motiv Office</vt:lpstr>
      <vt:lpstr>Základní pojmy z interkulturní psychologie</vt:lpstr>
      <vt:lpstr>Kontaktní událost/kulturní kontakt</vt:lpstr>
      <vt:lpstr>Imigrace</vt:lpstr>
      <vt:lpstr>Akulturace</vt:lpstr>
      <vt:lpstr>J. W. Berry – akulturační strategie</vt:lpstr>
      <vt:lpstr>Fáze akulturace</vt:lpstr>
      <vt:lpstr>Enkulturace</vt:lpstr>
      <vt:lpstr>Kulturní etnocentrismus</vt:lpstr>
      <vt:lpstr>Druhy etnocentrismu</vt:lpstr>
      <vt:lpstr>Kulturní relativismus</vt:lpstr>
      <vt:lpstr>Konvergence a divergence</vt:lpstr>
      <vt:lpstr>Multikulturalismus</vt:lpstr>
      <vt:lpstr>Výsledné stavy kulturního kontaktu</vt:lpstr>
      <vt:lpstr>Výsledné stavy kulturního kontaktu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Základní pojmy z interkulturní psychologie</dc:title>
  <dc:creator>Denglerova</dc:creator>
  <cp:lastModifiedBy>Hewlett-Packard Company</cp:lastModifiedBy>
  <cp:revision>15</cp:revision>
  <dcterms:created xsi:type="dcterms:W3CDTF">2018-09-18T13:02:56Z</dcterms:created>
  <dcterms:modified xsi:type="dcterms:W3CDTF">2018-09-18T19:33:08Z</dcterms:modified>
</cp:coreProperties>
</file>