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9D2C19-E2D1-4F00-AB51-C1E63EBB5D97}" type="datetimeFigureOut">
              <a:rPr lang="cs-CZ" smtClean="0"/>
              <a:t>21. 10. 2018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22D8B-A78A-40E2-8B3B-DACB3B2959E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2D8B-A78A-40E2-8B3B-DACB3B2959E7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2D8B-A78A-40E2-8B3B-DACB3B2959E7}" type="slidenum">
              <a:rPr lang="cs-CZ" smtClean="0"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2D8B-A78A-40E2-8B3B-DACB3B2959E7}" type="slidenum">
              <a:rPr lang="cs-CZ" smtClean="0"/>
              <a:t>12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21. 10. 2018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21. 10. 2018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21. 10. 2018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21. 10. 2018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21. 10. 2018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21. 10. 2018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21. 10. 2018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21. 10. 2018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21. 10. 2018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21. 10. 2018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21. 10. 2018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21. 10. 2018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Dynamická diagnostika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Materiály k samostudiu</a:t>
            </a:r>
            <a:endParaRPr lang="cs-CZ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Popis instrumentů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Program FIE (</a:t>
            </a:r>
            <a:r>
              <a:rPr lang="cs-CZ" dirty="0" err="1" smtClean="0"/>
              <a:t>Feuersteinovo</a:t>
            </a:r>
            <a:r>
              <a:rPr lang="cs-CZ" dirty="0" smtClean="0"/>
              <a:t> instrumentální obohacování) je rozdělen do 14 instrumentů, kde každý instrument je zaměřen na určité kognitivní funkce. </a:t>
            </a:r>
          </a:p>
          <a:p>
            <a:r>
              <a:rPr lang="cs-CZ" dirty="0" smtClean="0"/>
              <a:t>Pojem „instrument“ můžeme označit jako prostředek, který má určitý dopad na naše dovednosti.</a:t>
            </a:r>
          </a:p>
          <a:p>
            <a:r>
              <a:rPr lang="cs-CZ" dirty="0" smtClean="0"/>
              <a:t>Jde o PRACOVNÍ SEŠIT, nástroj k tomu, abychom „spravili“ kognitivní funkce.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Mezi nejzákladnější instrumenty patří </a:t>
            </a:r>
            <a:r>
              <a:rPr lang="cs-CZ" i="1" dirty="0" smtClean="0"/>
              <a:t>Uspořádání bodů</a:t>
            </a:r>
            <a:r>
              <a:rPr lang="cs-CZ" dirty="0" smtClean="0"/>
              <a:t>.</a:t>
            </a:r>
          </a:p>
          <a:p>
            <a:r>
              <a:rPr lang="cs-CZ" dirty="0" smtClean="0"/>
              <a:t>Uspořádání bodů byla původně metoda zaměřená na technické obory a zaměstnání, poněvadž vyžaduje prostorové dovednosti. </a:t>
            </a:r>
          </a:p>
          <a:p>
            <a:r>
              <a:rPr lang="cs-CZ" dirty="0" smtClean="0"/>
              <a:t>Je obvykle prvním instrumentem, který se v programu FIE provádí.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cs-CZ" dirty="0" smtClean="0"/>
              <a:t>Cílem je uspořádání bodů do vzorového obrazce podle pravidel. 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algn="ctr"/>
            <a:r>
              <a:rPr lang="cs-CZ" dirty="0" smtClean="0"/>
              <a:t>1. každý bod lze použít jenom jednou</a:t>
            </a:r>
          </a:p>
          <a:p>
            <a:pPr algn="ctr"/>
            <a:r>
              <a:rPr lang="cs-CZ" dirty="0" smtClean="0"/>
              <a:t>2. obrazce musí být stejné v tvaru a velikosti se vzorovým obrazcem</a:t>
            </a:r>
          </a:p>
          <a:p>
            <a:pPr algn="ctr"/>
            <a:r>
              <a:rPr lang="cs-CZ" dirty="0" smtClean="0"/>
              <a:t>3. velikost a tvar zůstávají, ale mění se poloha obrazců </a:t>
            </a:r>
          </a:p>
          <a:p>
            <a:pPr algn="ctr"/>
            <a:r>
              <a:rPr lang="cs-CZ" dirty="0" smtClean="0"/>
              <a:t>4. nikdy neotáčej listem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Využití metody v českém prostředí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Feuersteinova</a:t>
            </a:r>
            <a:r>
              <a:rPr lang="cs-CZ" dirty="0" smtClean="0"/>
              <a:t> metoda instrumentálního obohacení (FIE) vznikla roku 1975. O té doby prošla několika změnami, ta poslední proběhla v roce 1995. V dnešní době se s tímto programem pracuje v 70 zemích všech kontinentů. Po celém světě jsou zakládána školící centra. </a:t>
            </a:r>
          </a:p>
          <a:p>
            <a:r>
              <a:rPr lang="cs-CZ" dirty="0" smtClean="0"/>
              <a:t>Jedním z nich je také centrum </a:t>
            </a:r>
            <a:r>
              <a:rPr lang="cs-CZ" dirty="0" err="1" smtClean="0"/>
              <a:t>Cogito</a:t>
            </a:r>
            <a:r>
              <a:rPr lang="cs-CZ" dirty="0" smtClean="0"/>
              <a:t>, které založila na podzim roku 2009 </a:t>
            </a:r>
            <a:r>
              <a:rPr lang="cs-CZ" b="1" dirty="0" smtClean="0"/>
              <a:t>doc. PhDr. Věra Pokorná </a:t>
            </a:r>
            <a:r>
              <a:rPr lang="cs-CZ" dirty="0" smtClean="0"/>
              <a:t>(1939 - 2016), přední česká odbornice v oblasti psychologie a speciální pedagogiky.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2002234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70C0"/>
                </a:solidFill>
              </a:rPr>
              <a:t>DYNAMICKÁ DIAGNOSTIKA </a:t>
            </a:r>
            <a:br>
              <a:rPr lang="cs-CZ" sz="3600" b="1" dirty="0" smtClean="0">
                <a:solidFill>
                  <a:srgbClr val="0070C0"/>
                </a:solidFill>
              </a:rPr>
            </a:br>
            <a:r>
              <a:rPr lang="cs-CZ" sz="3600" b="1" dirty="0" smtClean="0">
                <a:solidFill>
                  <a:srgbClr val="0070C0"/>
                </a:solidFill>
              </a:rPr>
              <a:t>v kontextu R. </a:t>
            </a:r>
            <a:r>
              <a:rPr lang="cs-CZ" sz="3600" b="1" dirty="0" err="1" smtClean="0">
                <a:solidFill>
                  <a:srgbClr val="0070C0"/>
                </a:solidFill>
              </a:rPr>
              <a:t>Feuersteina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417646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cs-CZ" b="1" dirty="0" smtClean="0"/>
              <a:t>Možné přístupy k </a:t>
            </a:r>
            <a:r>
              <a:rPr lang="cs-CZ" b="1" dirty="0" smtClean="0"/>
              <a:t>vyučování</a:t>
            </a:r>
          </a:p>
          <a:p>
            <a:pPr algn="ctr">
              <a:buNone/>
            </a:pPr>
            <a:endParaRPr lang="cs-CZ" b="1" dirty="0" smtClean="0"/>
          </a:p>
          <a:p>
            <a:r>
              <a:rPr lang="cs-CZ" dirty="0" smtClean="0"/>
              <a:t>1. Hlavním </a:t>
            </a:r>
            <a:r>
              <a:rPr lang="cs-CZ" dirty="0" smtClean="0"/>
              <a:t>cílem vyučování je, aby žáci získali co </a:t>
            </a:r>
            <a:r>
              <a:rPr lang="cs-CZ" dirty="0" smtClean="0"/>
              <a:t>nejvíce </a:t>
            </a:r>
            <a:r>
              <a:rPr lang="cs-CZ" dirty="0" smtClean="0"/>
              <a:t>vědomostí a dovedností. </a:t>
            </a:r>
            <a:r>
              <a:rPr lang="cs-CZ" dirty="0" smtClean="0"/>
              <a:t>Žákům </a:t>
            </a:r>
            <a:r>
              <a:rPr lang="cs-CZ" dirty="0" smtClean="0"/>
              <a:t>je předkládáno učivo, které se musí učit. Jejich výkon se hodnotí  známkami.  Nebezpečí je, že nevíme, čeho si žák všimnul a jak úloze porozuměl.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cs-CZ" dirty="0" smtClean="0"/>
              <a:t>2. </a:t>
            </a:r>
            <a:r>
              <a:rPr lang="cs-CZ" dirty="0" smtClean="0"/>
              <a:t>Další přístup se zaobírá tím, aby se žáci naučili vyhledávat informace, jak je zpracovat a organizovat. Tento postoj k vyučování uvažuje o procesu učení – jak rozvíjet myšlenkové pochody jednotlivce, aby uměl se získanými informacemi správně pracovat. Sem patří i kognitivní přístup (R. </a:t>
            </a:r>
            <a:r>
              <a:rPr lang="cs-CZ" dirty="0" err="1" smtClean="0"/>
              <a:t>Feuerstein</a:t>
            </a:r>
            <a:r>
              <a:rPr lang="cs-CZ" dirty="0" smtClean="0"/>
              <a:t>).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>
              <a:buNone/>
            </a:pPr>
            <a:r>
              <a:rPr lang="cs-CZ" sz="4000" b="1" dirty="0" smtClean="0"/>
              <a:t>KOGNITIVNÍ </a:t>
            </a:r>
            <a:r>
              <a:rPr lang="cs-CZ" sz="4000" b="1" dirty="0" smtClean="0"/>
              <a:t>PŘÍSTUP</a:t>
            </a:r>
          </a:p>
          <a:p>
            <a:pPr>
              <a:buNone/>
            </a:pPr>
            <a:r>
              <a:rPr lang="cs-CZ" dirty="0" smtClean="0"/>
              <a:t>    Metoda</a:t>
            </a:r>
            <a:r>
              <a:rPr lang="cs-CZ" dirty="0" smtClean="0"/>
              <a:t>, která se zaměřuje na proces učení a následnou aplikaci naučených poznatků na obsah učiva.</a:t>
            </a:r>
          </a:p>
          <a:p>
            <a:pPr>
              <a:buNone/>
            </a:pPr>
            <a:r>
              <a:rPr lang="cs-CZ" sz="4000" b="1" dirty="0" smtClean="0"/>
              <a:t>KOGNITIVNÍ FUNKCE</a:t>
            </a:r>
          </a:p>
          <a:p>
            <a:pPr>
              <a:buNone/>
            </a:pPr>
            <a:r>
              <a:rPr lang="cs-CZ" b="1" dirty="0" smtClean="0"/>
              <a:t>    </a:t>
            </a:r>
            <a:r>
              <a:rPr lang="cs-CZ" dirty="0" smtClean="0"/>
              <a:t>Funkce poznávací, jsou nezbytnou součástí myšlení a následného vyřešení problému.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Instrumentální obohacování </a:t>
            </a:r>
            <a:r>
              <a:rPr lang="cs-CZ" b="1" dirty="0" smtClean="0">
                <a:solidFill>
                  <a:schemeClr val="accent1"/>
                </a:solidFill>
              </a:rPr>
              <a:t/>
            </a:r>
            <a:br>
              <a:rPr lang="cs-CZ" b="1" dirty="0" smtClean="0">
                <a:solidFill>
                  <a:schemeClr val="accent1"/>
                </a:solidFill>
              </a:rPr>
            </a:br>
            <a:r>
              <a:rPr lang="cs-CZ" b="1" dirty="0" smtClean="0">
                <a:solidFill>
                  <a:schemeClr val="accent1"/>
                </a:solidFill>
              </a:rPr>
              <a:t>dle </a:t>
            </a:r>
            <a:r>
              <a:rPr lang="cs-CZ" b="1" dirty="0" smtClean="0">
                <a:solidFill>
                  <a:schemeClr val="accent1"/>
                </a:solidFill>
              </a:rPr>
              <a:t>R. </a:t>
            </a:r>
            <a:r>
              <a:rPr lang="cs-CZ" b="1" dirty="0" err="1" smtClean="0">
                <a:solidFill>
                  <a:schemeClr val="accent1"/>
                </a:solidFill>
              </a:rPr>
              <a:t>Feuersteina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63888" y="1844824"/>
            <a:ext cx="5256584" cy="4824536"/>
          </a:xfrm>
        </p:spPr>
        <p:txBody>
          <a:bodyPr>
            <a:normAutofit fontScale="55000" lnSpcReduction="20000"/>
          </a:bodyPr>
          <a:lstStyle/>
          <a:p>
            <a:r>
              <a:rPr lang="cs-CZ" dirty="0" err="1" smtClean="0"/>
              <a:t>Reuven</a:t>
            </a:r>
            <a:r>
              <a:rPr lang="cs-CZ" dirty="0" smtClean="0"/>
              <a:t> </a:t>
            </a:r>
            <a:r>
              <a:rPr lang="cs-CZ" dirty="0" err="1" smtClean="0"/>
              <a:t>Feuerstein</a:t>
            </a:r>
            <a:r>
              <a:rPr lang="cs-CZ" dirty="0" smtClean="0"/>
              <a:t> se narodil v Rumunsku roku 1921 v chudé židovské rodině. Měl dalších osm sourozenců a jeho otec byl profesorem </a:t>
            </a:r>
            <a:r>
              <a:rPr lang="cs-CZ" dirty="0" err="1" smtClean="0"/>
              <a:t>judaistiky</a:t>
            </a:r>
            <a:r>
              <a:rPr lang="cs-CZ" dirty="0" smtClean="0"/>
              <a:t>. Vystudoval učitelství a pedagogiku na univerzitě v Bukurešti. Následně emigroval do Palestiny, dnešního Izraele, a pokračoval ve studiu psychologie a pracoval s dětmi zasaženými holocaustem. Pomáhal jim začleňovat se do nové společnosti. V tomto období začal poprvé rozvíjet myšlenku o modifikovatelnosti jedince. Dlouhodobě zkoumal, jak se může jedinec měnit a začal se věnovat potřebám znevýhodněných skupin, jako například migrantů a uprchlíků. </a:t>
            </a:r>
          </a:p>
          <a:p>
            <a:r>
              <a:rPr lang="cs-CZ" dirty="0" smtClean="0"/>
              <a:t>V letech 1646-1949 odjel do Švýcarska, kde navštěvoval přednášky významných osobností, jako byl např. Karl </a:t>
            </a:r>
            <a:r>
              <a:rPr lang="cs-CZ" dirty="0" err="1" smtClean="0"/>
              <a:t>Jaspers</a:t>
            </a:r>
            <a:r>
              <a:rPr lang="cs-CZ" dirty="0" smtClean="0"/>
              <a:t> nebo </a:t>
            </a:r>
            <a:r>
              <a:rPr lang="cs-CZ" dirty="0" err="1" smtClean="0"/>
              <a:t>Carl</a:t>
            </a:r>
            <a:r>
              <a:rPr lang="cs-CZ" dirty="0" smtClean="0"/>
              <a:t> Gustav Jung. Působil také ve funkci ředitele psychologické služby pro mládež, kteří se rozhodli emigrovat do Izraele. Dále se snažil rozvíjet myšlenku zaměřenou na kognitivní flexibilitu. </a:t>
            </a:r>
          </a:p>
          <a:p>
            <a:endParaRPr lang="cs-CZ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988840"/>
            <a:ext cx="2907589" cy="4371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Došel k názoru, že předávání informací dětem závisí na zprostředkování. Z počátku aplikoval svou metodu a nástroje na děti s Downovým syndromem, později ji rozšířil na lidi zasažené mrtvicí, mozkovou obrnou, trpící demencí, autismem aj.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Jeho institut Center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Enhancement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Learning</a:t>
            </a:r>
            <a:r>
              <a:rPr lang="cs-CZ" dirty="0" smtClean="0"/>
              <a:t> </a:t>
            </a:r>
            <a:r>
              <a:rPr lang="cs-CZ" dirty="0" err="1" smtClean="0"/>
              <a:t>Potential</a:t>
            </a:r>
            <a:r>
              <a:rPr lang="cs-CZ" dirty="0" smtClean="0"/>
              <a:t> (ICELP, Mezinárodní centrum pro zvýšení učebních schopností) v Jeruzalémě nejen spolupracuje s lidmi z celého světa, ale také školí terapeuty a školitele metody v mezinárodním prostředí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err="1" smtClean="0"/>
              <a:t>Reuven</a:t>
            </a:r>
            <a:r>
              <a:rPr lang="cs-CZ" dirty="0" smtClean="0"/>
              <a:t> </a:t>
            </a:r>
            <a:r>
              <a:rPr lang="cs-CZ" dirty="0" err="1" smtClean="0"/>
              <a:t>Feuerstein</a:t>
            </a:r>
            <a:r>
              <a:rPr lang="cs-CZ" dirty="0" smtClean="0"/>
              <a:t> byl oceněn roku 1992, kdy mu byla udělena Cena Izraele za oblast sociálních věd. Dále byl nominován na Nobelovu cenu míru v roce 2012. Zemřel 29. dubna 2014 v Jeruzalémě. 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METODA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Feuerstein</a:t>
            </a:r>
            <a:r>
              <a:rPr lang="cs-CZ" dirty="0" smtClean="0"/>
              <a:t> vytvořil metodu, která je založena na rozvoji umění učit se. </a:t>
            </a:r>
          </a:p>
          <a:p>
            <a:r>
              <a:rPr lang="cs-CZ" dirty="0" smtClean="0"/>
              <a:t>Lze říci, že obsahem </a:t>
            </a:r>
            <a:r>
              <a:rPr lang="cs-CZ" dirty="0" err="1" smtClean="0"/>
              <a:t>Feuersteinova</a:t>
            </a:r>
            <a:r>
              <a:rPr lang="cs-CZ" dirty="0" smtClean="0"/>
              <a:t> instrumentálního obohacování (FIE) je „naučit se učit se“. </a:t>
            </a:r>
          </a:p>
          <a:p>
            <a:r>
              <a:rPr lang="cs-CZ" dirty="0" smtClean="0"/>
              <a:t>Hlavním cílem Instrumentálního obohacení je snaha zvýšit modifikovatelnost organismu, rozšiřovat mentální schopnosti člověka, aby byl schopen se v nové situaci rychle a správně orientovat.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268760"/>
            <a:ext cx="7643192" cy="4353347"/>
          </a:xfrm>
        </p:spPr>
        <p:txBody>
          <a:bodyPr/>
          <a:lstStyle/>
          <a:p>
            <a:r>
              <a:rPr lang="cs-CZ" dirty="0" smtClean="0"/>
              <a:t>Dynamická diagnostika dle </a:t>
            </a:r>
            <a:r>
              <a:rPr lang="cs-CZ" dirty="0" err="1" smtClean="0"/>
              <a:t>Feuersteina</a:t>
            </a:r>
            <a:r>
              <a:rPr lang="cs-CZ" dirty="0" smtClean="0"/>
              <a:t> je určena už pro děti od 3 let.</a:t>
            </a:r>
          </a:p>
          <a:p>
            <a:r>
              <a:rPr lang="cs-CZ" dirty="0" smtClean="0"/>
              <a:t>NEVÝHODA: VELKÁ ČASOVÁ NÁROČNOST (</a:t>
            </a:r>
            <a:r>
              <a:rPr lang="cs-CZ" dirty="0" smtClean="0"/>
              <a:t>doporučená </a:t>
            </a:r>
            <a:r>
              <a:rPr lang="cs-CZ" dirty="0" smtClean="0"/>
              <a:t>délka DD 3dny po 4 hodinách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VÍRA V POTENCIÁL DÍTĚTE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735</Words>
  <Application>Microsoft Office PowerPoint</Application>
  <PresentationFormat>Předvádění na obrazovce (4:3)</PresentationFormat>
  <Paragraphs>44</Paragraphs>
  <Slides>13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Dynamická diagnostika</vt:lpstr>
      <vt:lpstr>DYNAMICKÁ DIAGNOSTIKA  v kontextu R. Feuersteina</vt:lpstr>
      <vt:lpstr>Snímek 3</vt:lpstr>
      <vt:lpstr>Snímek 4</vt:lpstr>
      <vt:lpstr>Instrumentální obohacování  dle R. Feuersteina</vt:lpstr>
      <vt:lpstr>Snímek 6</vt:lpstr>
      <vt:lpstr>Snímek 7</vt:lpstr>
      <vt:lpstr>METODA</vt:lpstr>
      <vt:lpstr>Snímek 9</vt:lpstr>
      <vt:lpstr>Popis instrumentů</vt:lpstr>
      <vt:lpstr>Snímek 11</vt:lpstr>
      <vt:lpstr>Snímek 12</vt:lpstr>
      <vt:lpstr>Využití metody v českém prostředí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Dynamická diagnostika</dc:title>
  <dc:creator>Jana</dc:creator>
  <cp:lastModifiedBy>Jana</cp:lastModifiedBy>
  <cp:revision>1</cp:revision>
  <dcterms:created xsi:type="dcterms:W3CDTF">2018-10-21T12:55:58Z</dcterms:created>
  <dcterms:modified xsi:type="dcterms:W3CDTF">2018-10-21T13:13:36Z</dcterms:modified>
</cp:coreProperties>
</file>