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296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FFC772-8423-4359-909D-ECA7F745AC73}" type="datetimeFigureOut">
              <a:rPr lang="cs-CZ" smtClean="0"/>
              <a:t>16. 11. 2018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18ACAF1-7E0D-432F-A6AD-4F3C455E0AF1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ACAF1-7E0D-432F-A6AD-4F3C455E0AF1}" type="slidenum">
              <a:rPr lang="cs-CZ" smtClean="0"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ACAF1-7E0D-432F-A6AD-4F3C455E0AF1}" type="slidenum">
              <a:rPr lang="cs-CZ" smtClean="0"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ACAF1-7E0D-432F-A6AD-4F3C455E0AF1}" type="slidenum">
              <a:rPr lang="cs-CZ" smtClean="0"/>
              <a:t>7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ACAF1-7E0D-432F-A6AD-4F3C455E0AF1}" type="slidenum">
              <a:rPr lang="cs-CZ" smtClean="0"/>
              <a:t>9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ACAF1-7E0D-432F-A6AD-4F3C455E0AF1}" type="slidenum">
              <a:rPr lang="cs-CZ" smtClean="0"/>
              <a:t>10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ACAF1-7E0D-432F-A6AD-4F3C455E0AF1}" type="slidenum">
              <a:rPr lang="cs-CZ" smtClean="0"/>
              <a:t>14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ACAF1-7E0D-432F-A6AD-4F3C455E0AF1}" type="slidenum">
              <a:rPr lang="cs-CZ" smtClean="0"/>
              <a:t>15</a:t>
            </a:fld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18ACAF1-7E0D-432F-A6AD-4F3C455E0AF1}" type="slidenum">
              <a:rPr lang="cs-CZ" smtClean="0"/>
              <a:t>16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16. 11. 2018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16. 11. 2018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16. 11. 2018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16. 11. 2018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16. 11. 2018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A2481B-5154-415F-B752-558547769AA3}" type="datetimeFigureOut">
              <a:rPr lang="cs-CZ" smtClean="0"/>
              <a:pPr/>
              <a:t>16. 11. 2018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2481B-5154-415F-B752-558547769AA3}" type="datetimeFigureOut">
              <a:rPr lang="cs-CZ" smtClean="0"/>
              <a:pPr/>
              <a:t>16. 11. 2018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264769-77EF-4CD0-90DE-F7D7F2D423C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cs-CZ" altLang="cs-CZ" sz="3600" b="1" dirty="0" smtClean="0">
                <a:solidFill>
                  <a:srgbClr val="FF0000"/>
                </a:solidFill>
              </a:rPr>
              <a:t>DIAGNOSTIKA PROFESNÍ ORIENATCE;</a:t>
            </a:r>
            <a:br>
              <a:rPr lang="cs-CZ" altLang="cs-CZ" sz="3600" b="1" dirty="0" smtClean="0">
                <a:solidFill>
                  <a:srgbClr val="FF0000"/>
                </a:solidFill>
              </a:rPr>
            </a:br>
            <a:r>
              <a:rPr lang="cs-CZ" altLang="cs-CZ" sz="3600" b="1" dirty="0" smtClean="0">
                <a:solidFill>
                  <a:srgbClr val="FF0000"/>
                </a:solidFill>
              </a:rPr>
              <a:t>PLÁN PEDAGOGICKÉ PODPORY,</a:t>
            </a:r>
            <a:br>
              <a:rPr lang="cs-CZ" altLang="cs-CZ" sz="3600" b="1" dirty="0" smtClean="0">
                <a:solidFill>
                  <a:srgbClr val="FF0000"/>
                </a:solidFill>
              </a:rPr>
            </a:br>
            <a:r>
              <a:rPr lang="cs-CZ" altLang="cs-CZ" sz="3600" b="1" dirty="0" smtClean="0">
                <a:solidFill>
                  <a:srgbClr val="FF0000"/>
                </a:solidFill>
              </a:rPr>
              <a:t>INDIVIDUÁLNÍ VZDĚLÁVACÍ PLÁN</a:t>
            </a:r>
            <a:endParaRPr lang="cs-CZ" sz="3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cs-CZ" altLang="cs-CZ" dirty="0" smtClean="0"/>
              <a:t>Ředitel školy ve spolupráci se SPC případně PPP zabezpečí zpracování IVP pro každého žáka se zdravotním postižením, a to k termínu jeho nástupu do kmenové školy. </a:t>
            </a:r>
            <a:endParaRPr lang="cs-CZ" altLang="cs-CZ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smtClean="0">
                <a:solidFill>
                  <a:srgbClr val="FF0000"/>
                </a:solidFill>
              </a:rPr>
              <a:t>Diagnostika profesní orientace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Je to jeden z nejdůležitějších úkolů diagnostického procesu. </a:t>
            </a:r>
            <a:endParaRPr lang="cs-CZ" altLang="cs-CZ" dirty="0" smtClean="0"/>
          </a:p>
          <a:p>
            <a:endParaRPr lang="cs-CZ" altLang="cs-CZ" dirty="0" smtClean="0"/>
          </a:p>
          <a:p>
            <a:r>
              <a:rPr lang="cs-CZ" altLang="cs-CZ" dirty="0" smtClean="0"/>
              <a:t>Diagnostika </a:t>
            </a:r>
            <a:r>
              <a:rPr lang="cs-CZ" altLang="cs-CZ" dirty="0" smtClean="0"/>
              <a:t>profesní orientace je </a:t>
            </a:r>
            <a:r>
              <a:rPr lang="cs-CZ" altLang="cs-CZ" b="1" dirty="0" smtClean="0"/>
              <a:t>završena zvolením studijního zaměření, učebního oboru, nebo orientaci na některou jednodušší činnost.</a:t>
            </a:r>
            <a:endParaRPr lang="cs-CZ" alt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Již v průběhu školní docházky je třeba žáka cíleně připravovat na budoucí volbu povolání</a:t>
            </a:r>
            <a:r>
              <a:rPr lang="cs-CZ" altLang="cs-CZ" dirty="0" smtClean="0"/>
              <a:t>.</a:t>
            </a:r>
          </a:p>
          <a:p>
            <a:pPr>
              <a:buNone/>
            </a:pPr>
            <a:endParaRPr lang="cs-CZ" altLang="cs-CZ" dirty="0" smtClean="0"/>
          </a:p>
          <a:p>
            <a:r>
              <a:rPr lang="cs-CZ" altLang="cs-CZ" dirty="0" smtClean="0"/>
              <a:t>Důležitou roli zde může hrát pedagog, jehož pomoc vychází z dlouhodobé znalosti žáka a jeho rodiny.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77281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altLang="cs-CZ" b="1" dirty="0" smtClean="0">
                <a:solidFill>
                  <a:srgbClr val="FF0000"/>
                </a:solidFill>
              </a:rPr>
              <a:t>Diagnostika profesní orientace z pohledu nejčastějších zdravotních postižení</a:t>
            </a:r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smtClean="0">
                <a:solidFill>
                  <a:srgbClr val="FF0000"/>
                </a:solidFill>
              </a:rPr>
              <a:t>Tělesné postižení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Zvolit takový obor, aby byl </a:t>
            </a:r>
            <a:r>
              <a:rPr lang="cs-CZ" altLang="cs-CZ" b="1" dirty="0" smtClean="0"/>
              <a:t>perspektivní</a:t>
            </a:r>
            <a:r>
              <a:rPr lang="cs-CZ" altLang="cs-CZ" dirty="0" smtClean="0"/>
              <a:t> a hlavně </a:t>
            </a:r>
            <a:r>
              <a:rPr lang="cs-CZ" altLang="cs-CZ" b="1" dirty="0" smtClean="0"/>
              <a:t>pohybově zvládnutelný.</a:t>
            </a:r>
          </a:p>
          <a:p>
            <a:r>
              <a:rPr lang="cs-CZ" altLang="cs-CZ" dirty="0" smtClean="0"/>
              <a:t>Výběr je jednodušší je-li žák na přiměřené inteligenční </a:t>
            </a:r>
            <a:r>
              <a:rPr lang="cs-CZ" altLang="cs-CZ" dirty="0" smtClean="0"/>
              <a:t>úrovni.</a:t>
            </a:r>
          </a:p>
          <a:p>
            <a:r>
              <a:rPr lang="cs-CZ" altLang="cs-CZ" b="1" dirty="0" smtClean="0"/>
              <a:t>Pro vyšetření inteligence </a:t>
            </a:r>
            <a:r>
              <a:rPr lang="cs-CZ" altLang="cs-CZ" dirty="0" smtClean="0"/>
              <a:t>se využívá</a:t>
            </a:r>
            <a:r>
              <a:rPr lang="cs-CZ" altLang="cs-CZ" b="1" dirty="0" smtClean="0"/>
              <a:t> </a:t>
            </a:r>
            <a:r>
              <a:rPr lang="cs-CZ" altLang="cs-CZ" b="1" dirty="0" err="1" smtClean="0"/>
              <a:t>Wechslerův</a:t>
            </a:r>
            <a:r>
              <a:rPr lang="cs-CZ" altLang="cs-CZ" b="1" dirty="0" smtClean="0"/>
              <a:t> test inteligence</a:t>
            </a:r>
            <a:endParaRPr lang="cs-CZ" altLang="cs-CZ" dirty="0" smtClean="0"/>
          </a:p>
          <a:p>
            <a:r>
              <a:rPr lang="cs-CZ" altLang="cs-CZ" dirty="0" smtClean="0"/>
              <a:t>K orientačnímu vyšetření inteligence jsou vhodné </a:t>
            </a:r>
            <a:r>
              <a:rPr lang="cs-CZ" altLang="cs-CZ" b="1" dirty="0" err="1" smtClean="0"/>
              <a:t>Ravenovy</a:t>
            </a:r>
            <a:r>
              <a:rPr lang="cs-CZ" altLang="cs-CZ" b="1" dirty="0" smtClean="0"/>
              <a:t> progresivní matice</a:t>
            </a:r>
            <a:endParaRPr lang="cs-CZ" alt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smtClean="0">
                <a:solidFill>
                  <a:srgbClr val="FF0000"/>
                </a:solidFill>
              </a:rPr>
              <a:t>Zrakové postižení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V praxi se dá dobře využít verbální část </a:t>
            </a:r>
            <a:r>
              <a:rPr lang="cs-CZ" altLang="cs-CZ" b="1" dirty="0" err="1" smtClean="0"/>
              <a:t>Wechslerova</a:t>
            </a:r>
            <a:r>
              <a:rPr lang="cs-CZ" altLang="cs-CZ" b="1" dirty="0" smtClean="0"/>
              <a:t> inteligenčního </a:t>
            </a:r>
            <a:r>
              <a:rPr lang="cs-CZ" altLang="cs-CZ" b="1" dirty="0" smtClean="0"/>
              <a:t>testu</a:t>
            </a:r>
          </a:p>
          <a:p>
            <a:pPr>
              <a:buNone/>
            </a:pPr>
            <a:endParaRPr lang="cs-CZ" altLang="cs-CZ" dirty="0" smtClean="0"/>
          </a:p>
          <a:p>
            <a:r>
              <a:rPr lang="cs-CZ" altLang="cs-CZ" dirty="0" smtClean="0"/>
              <a:t>Doplňkové využití nonverbálních metod např. </a:t>
            </a:r>
            <a:r>
              <a:rPr lang="cs-CZ" altLang="cs-CZ" b="1" dirty="0" err="1" smtClean="0"/>
              <a:t>Ravenovy</a:t>
            </a:r>
            <a:r>
              <a:rPr lang="cs-CZ" altLang="cs-CZ" b="1" dirty="0" smtClean="0"/>
              <a:t> progresivní matice,</a:t>
            </a:r>
            <a:r>
              <a:rPr lang="cs-CZ" altLang="cs-CZ" dirty="0" smtClean="0"/>
              <a:t> závisí to na závažnosti zrakového postižení.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smtClean="0">
                <a:solidFill>
                  <a:srgbClr val="FF0000"/>
                </a:solidFill>
              </a:rPr>
              <a:t>Sluchové postižení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dirty="0" smtClean="0"/>
              <a:t>Pro orientační vyšetření inteligence použijeme </a:t>
            </a:r>
            <a:r>
              <a:rPr lang="cs-CZ" altLang="cs-CZ" b="1" dirty="0" err="1" smtClean="0"/>
              <a:t>Ravenovy</a:t>
            </a:r>
            <a:r>
              <a:rPr lang="cs-CZ" altLang="cs-CZ" b="1" dirty="0" smtClean="0"/>
              <a:t> progresivní matice.</a:t>
            </a:r>
            <a:endParaRPr lang="cs-CZ" altLang="cs-CZ" dirty="0" smtClean="0"/>
          </a:p>
          <a:p>
            <a:r>
              <a:rPr lang="cs-CZ" altLang="cs-CZ" dirty="0" smtClean="0"/>
              <a:t>Za účelem získání profilu schopností administrujeme </a:t>
            </a:r>
            <a:r>
              <a:rPr lang="cs-CZ" altLang="cs-CZ" dirty="0" err="1" smtClean="0"/>
              <a:t>nestandartním</a:t>
            </a:r>
            <a:r>
              <a:rPr lang="cs-CZ" altLang="cs-CZ" dirty="0" smtClean="0"/>
              <a:t> způsobem nonverbální část </a:t>
            </a:r>
            <a:r>
              <a:rPr lang="cs-CZ" altLang="cs-CZ" b="1" dirty="0" err="1" smtClean="0"/>
              <a:t>Wechslerova</a:t>
            </a:r>
            <a:r>
              <a:rPr lang="cs-CZ" altLang="cs-CZ" b="1" dirty="0" smtClean="0"/>
              <a:t> inteligenčního testu</a:t>
            </a:r>
            <a:r>
              <a:rPr lang="cs-CZ" altLang="cs-CZ" b="1" dirty="0" smtClean="0"/>
              <a:t>.</a:t>
            </a:r>
          </a:p>
          <a:p>
            <a:r>
              <a:rPr lang="cs-CZ" altLang="cs-CZ" dirty="0" smtClean="0"/>
              <a:t>Další možnosti pro vyšetření osobnosti dítěte jsou </a:t>
            </a:r>
            <a:r>
              <a:rPr lang="cs-CZ" altLang="cs-CZ" b="1" dirty="0" smtClean="0"/>
              <a:t>projektivní kresebné </a:t>
            </a:r>
            <a:r>
              <a:rPr lang="cs-CZ" altLang="cs-CZ" b="1" dirty="0" smtClean="0"/>
              <a:t>techniky</a:t>
            </a:r>
          </a:p>
          <a:p>
            <a:r>
              <a:rPr lang="cs-CZ" altLang="cs-CZ" dirty="0" smtClean="0"/>
              <a:t>Při vyšetření je většinou potřeba </a:t>
            </a:r>
            <a:r>
              <a:rPr lang="cs-CZ" altLang="cs-CZ" u="sng" dirty="0" smtClean="0"/>
              <a:t>tlumočník.</a:t>
            </a:r>
            <a:endParaRPr lang="cs-CZ" altLang="cs-CZ" dirty="0" smtClean="0"/>
          </a:p>
          <a:p>
            <a:endParaRPr lang="cs-CZ" alt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796950"/>
          </a:xfrm>
        </p:spPr>
        <p:txBody>
          <a:bodyPr>
            <a:normAutofit fontScale="90000"/>
          </a:bodyPr>
          <a:lstStyle/>
          <a:p>
            <a:r>
              <a:rPr lang="cs-CZ" altLang="cs-CZ" b="1" dirty="0" smtClean="0">
                <a:solidFill>
                  <a:srgbClr val="FF0000"/>
                </a:solidFill>
              </a:rPr>
              <a:t>Mentální postižení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altLang="cs-CZ" dirty="0" smtClean="0"/>
              <a:t>Diagnostika vychází z příčin a hloubky mentálního postižení. </a:t>
            </a:r>
          </a:p>
          <a:p>
            <a:r>
              <a:rPr lang="cs-CZ" altLang="cs-CZ" dirty="0" smtClean="0"/>
              <a:t>Důležité je znát schopnosti, míru nezávislosti a schopnost adaptovat se na požadavky prostředí.</a:t>
            </a:r>
          </a:p>
          <a:p>
            <a:r>
              <a:rPr lang="cs-CZ" altLang="cs-CZ" dirty="0" smtClean="0"/>
              <a:t>Využití diagnostických metod se řídí mentálními možnostmi klienta (např. </a:t>
            </a:r>
            <a:r>
              <a:rPr lang="cs-CZ" altLang="cs-CZ" b="1" dirty="0" err="1" smtClean="0"/>
              <a:t>Stanford</a:t>
            </a:r>
            <a:r>
              <a:rPr lang="cs-CZ" altLang="cs-CZ" b="1" dirty="0" smtClean="0"/>
              <a:t>-</a:t>
            </a:r>
            <a:r>
              <a:rPr lang="cs-CZ" altLang="cs-CZ" b="1" dirty="0" err="1" smtClean="0"/>
              <a:t>Binetův</a:t>
            </a:r>
            <a:r>
              <a:rPr lang="cs-CZ" altLang="cs-CZ" b="1" dirty="0" smtClean="0"/>
              <a:t> </a:t>
            </a:r>
            <a:r>
              <a:rPr lang="cs-CZ" altLang="cs-CZ" b="1" dirty="0" smtClean="0"/>
              <a:t>test, </a:t>
            </a:r>
            <a:r>
              <a:rPr lang="cs-CZ" altLang="cs-CZ" b="1" dirty="0" err="1" smtClean="0"/>
              <a:t>Wechslerův</a:t>
            </a:r>
            <a:r>
              <a:rPr lang="cs-CZ" altLang="cs-CZ" b="1" dirty="0" smtClean="0"/>
              <a:t> inteligenční test, </a:t>
            </a:r>
            <a:r>
              <a:rPr lang="cs-CZ" altLang="cs-CZ" b="1" dirty="0" err="1" smtClean="0"/>
              <a:t>Ravenovy</a:t>
            </a:r>
            <a:r>
              <a:rPr lang="cs-CZ" altLang="cs-CZ" b="1" dirty="0" smtClean="0"/>
              <a:t> progresivní matice)</a:t>
            </a:r>
            <a:r>
              <a:rPr lang="cs-CZ" altLang="cs-CZ" dirty="0" smtClean="0"/>
              <a:t> znovu je nutné tyto testy přizpůsobit jedinci.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smtClean="0">
                <a:solidFill>
                  <a:srgbClr val="FF0000"/>
                </a:solidFill>
              </a:rPr>
              <a:t>Rekvalifikace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 smtClean="0"/>
              <a:t>do oblasti diagnostiky profesní orientace patří také diagnostika za účelem </a:t>
            </a:r>
            <a:r>
              <a:rPr lang="cs-CZ" altLang="cs-CZ" b="1" dirty="0" smtClean="0"/>
              <a:t>rekvalifikace u získaných postižení v produktivním věku. </a:t>
            </a:r>
            <a:endParaRPr lang="cs-CZ" altLang="cs-CZ" b="1" dirty="0" smtClean="0"/>
          </a:p>
          <a:p>
            <a:pPr>
              <a:buNone/>
            </a:pPr>
            <a:endParaRPr lang="cs-CZ" altLang="cs-CZ" b="1" dirty="0" smtClean="0"/>
          </a:p>
          <a:p>
            <a:r>
              <a:rPr lang="cs-CZ" altLang="cs-CZ" dirty="0" smtClean="0"/>
              <a:t>Zde se zaměřujeme na zachované schopnosti, dovednosti, osobnostní charakteristiky. Na základě závěrů pak navrhnout nejvhodnější profesní zařazení.</a:t>
            </a:r>
          </a:p>
          <a:p>
            <a:endParaRPr lang="cs-CZ" alt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Plán pedagogické podpory</a:t>
            </a:r>
            <a:r>
              <a:rPr lang="cs-CZ" dirty="0" smtClean="0">
                <a:solidFill>
                  <a:srgbClr val="FF0000"/>
                </a:solidFill>
              </a:rPr>
              <a:t> (PLPP)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zpracovává základní škola pro žáka, nepostačuje-li samotné zohlednění individuálních vzdělávacích potřeb </a:t>
            </a:r>
            <a:r>
              <a:rPr lang="cs-CZ" dirty="0" smtClean="0"/>
              <a:t>žáka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s PLPP je seznámen zákonný zástupce žáka a všichni učitelé; osoby, které se s plánem seznámily, plán podepisují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/>
          <a:lstStyle/>
          <a:p>
            <a:r>
              <a:rPr lang="cs-CZ" dirty="0" smtClean="0"/>
              <a:t>PLPP obsahuje popis obtíží žáka, stanovení cílů podpory a způsobů vyhodnocování naplňování </a:t>
            </a:r>
            <a:r>
              <a:rPr lang="cs-CZ" dirty="0" smtClean="0"/>
              <a:t>plánu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základní škola průběžně PLPP </a:t>
            </a:r>
            <a:r>
              <a:rPr lang="cs-CZ" dirty="0" smtClean="0"/>
              <a:t>aktualizuje</a:t>
            </a:r>
          </a:p>
          <a:p>
            <a:endParaRPr lang="cs-CZ" dirty="0" smtClean="0"/>
          </a:p>
          <a:p>
            <a:r>
              <a:rPr lang="cs-CZ" dirty="0" smtClean="0"/>
              <a:t>PLPP </a:t>
            </a:r>
            <a:r>
              <a:rPr lang="cs-CZ" dirty="0" smtClean="0"/>
              <a:t>vyhodnocuje nejpozději po 3 měsících od zahájení poskytování podpůrného opatření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solidFill>
                  <a:srgbClr val="FF0000"/>
                </a:solidFill>
              </a:rPr>
              <a:t>Individuální vzdělávací plán</a:t>
            </a:r>
            <a:r>
              <a:rPr lang="cs-CZ" dirty="0" smtClean="0">
                <a:solidFill>
                  <a:srgbClr val="FF0000"/>
                </a:solidFill>
              </a:rPr>
              <a:t> (IVP)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zpracovává škola pro žáka od druhého stupně podpůrných opatření a to na základě doporučení školského poradenského zařízení (ŠPZ) a žádosti zletilého žáka nebo zákonného </a:t>
            </a:r>
            <a:r>
              <a:rPr lang="cs-CZ" dirty="0" smtClean="0"/>
              <a:t>zástupce</a:t>
            </a:r>
          </a:p>
          <a:p>
            <a:pPr>
              <a:buNone/>
            </a:pPr>
            <a:endParaRPr lang="cs-CZ" dirty="0" smtClean="0"/>
          </a:p>
          <a:p>
            <a:r>
              <a:rPr lang="cs-CZ" dirty="0" smtClean="0"/>
              <a:t>IVP vychází ze školního vzdělávacího programu (ŠVP)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r>
              <a:rPr lang="cs-CZ" altLang="cs-CZ" dirty="0" smtClean="0"/>
              <a:t>Je pracovní materiál sloužící všem, kteří se podílejí na výchově, vzdělávání integrovaného žáka. </a:t>
            </a:r>
            <a:endParaRPr lang="cs-CZ" altLang="cs-CZ" dirty="0" smtClean="0"/>
          </a:p>
          <a:p>
            <a:pPr>
              <a:buNone/>
            </a:pPr>
            <a:endParaRPr lang="cs-CZ" altLang="cs-CZ" dirty="0" smtClean="0"/>
          </a:p>
          <a:p>
            <a:r>
              <a:rPr lang="cs-CZ" altLang="cs-CZ" dirty="0" smtClean="0"/>
              <a:t>Vzniká na základě spolupráce mezi učitelem, pracovníkem provádějícím reedukaci, vedením školy, žákem a jeho rodinou, pracovníkem pedagogicko-psychologického centra či SPC.</a:t>
            </a:r>
            <a:endParaRPr lang="cs-CZ" altLang="cs-CZ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smtClean="0">
                <a:solidFill>
                  <a:srgbClr val="FF0000"/>
                </a:solidFill>
              </a:rPr>
              <a:t>VÝHODY IVP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cs-CZ" altLang="cs-CZ" dirty="0" smtClean="0"/>
              <a:t>Respektování schopností a tempa </a:t>
            </a:r>
            <a:r>
              <a:rPr lang="cs-CZ" altLang="cs-CZ" dirty="0" smtClean="0"/>
              <a:t>žáka</a:t>
            </a:r>
          </a:p>
          <a:p>
            <a:pPr algn="ctr"/>
            <a:endParaRPr lang="cs-CZ" altLang="cs-CZ" dirty="0" smtClean="0"/>
          </a:p>
          <a:p>
            <a:pPr algn="ctr"/>
            <a:r>
              <a:rPr lang="cs-CZ" altLang="cs-CZ" dirty="0" smtClean="0"/>
              <a:t>Umožňuje průběžnou modifikaci </a:t>
            </a:r>
            <a:r>
              <a:rPr lang="cs-CZ" altLang="cs-CZ" dirty="0" smtClean="0"/>
              <a:t>učiva</a:t>
            </a:r>
          </a:p>
          <a:p>
            <a:pPr algn="ctr"/>
            <a:endParaRPr lang="cs-CZ" altLang="cs-CZ" dirty="0" smtClean="0"/>
          </a:p>
          <a:p>
            <a:pPr algn="ctr"/>
            <a:r>
              <a:rPr lang="cs-CZ" altLang="cs-CZ" dirty="0" smtClean="0"/>
              <a:t>Aktivní zapojení </a:t>
            </a:r>
            <a:r>
              <a:rPr lang="cs-CZ" altLang="cs-CZ" dirty="0" smtClean="0"/>
              <a:t>rodičů</a:t>
            </a:r>
          </a:p>
          <a:p>
            <a:pPr algn="ctr"/>
            <a:endParaRPr lang="cs-CZ" altLang="cs-CZ" dirty="0" smtClean="0"/>
          </a:p>
          <a:p>
            <a:pPr algn="ctr"/>
            <a:r>
              <a:rPr lang="cs-CZ" altLang="cs-CZ" dirty="0" smtClean="0"/>
              <a:t>Aktivita žáka</a:t>
            </a:r>
          </a:p>
          <a:p>
            <a:endParaRPr lang="cs-CZ" alt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b="1" dirty="0" smtClean="0">
                <a:solidFill>
                  <a:srgbClr val="FF0000"/>
                </a:solidFill>
              </a:rPr>
              <a:t>PRINCIPY TVORBY IVP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altLang="cs-CZ" b="1" dirty="0" smtClean="0"/>
              <a:t>Východiskem je diagnostika z odborného </a:t>
            </a:r>
            <a:r>
              <a:rPr lang="cs-CZ" altLang="cs-CZ" b="1" dirty="0" smtClean="0"/>
              <a:t>pracoviště</a:t>
            </a:r>
          </a:p>
          <a:p>
            <a:endParaRPr lang="cs-CZ" altLang="cs-CZ" dirty="0" smtClean="0"/>
          </a:p>
          <a:p>
            <a:r>
              <a:rPr lang="cs-CZ" altLang="cs-CZ" b="1" dirty="0" smtClean="0"/>
              <a:t>Pedagogická diagnostika učitele</a:t>
            </a:r>
            <a:r>
              <a:rPr lang="cs-CZ" altLang="cs-CZ" dirty="0" smtClean="0"/>
              <a:t> (učitel se opírá kromě dg z pracoviště také o své dg poznatky a zkušenosti</a:t>
            </a:r>
            <a:r>
              <a:rPr lang="cs-CZ" altLang="cs-CZ" dirty="0" smtClean="0"/>
              <a:t>)</a:t>
            </a:r>
          </a:p>
          <a:p>
            <a:endParaRPr lang="cs-CZ" altLang="cs-CZ" dirty="0" smtClean="0"/>
          </a:p>
          <a:p>
            <a:r>
              <a:rPr lang="cs-CZ" altLang="cs-CZ" b="1" dirty="0" smtClean="0"/>
              <a:t>Respektování </a:t>
            </a:r>
            <a:r>
              <a:rPr lang="cs-CZ" altLang="cs-CZ" b="1" dirty="0" smtClean="0"/>
              <a:t>závěrů z diskuse s žákem a jeho rodiči</a:t>
            </a:r>
            <a:endParaRPr lang="cs-CZ" altLang="cs-CZ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b="1" dirty="0" smtClean="0"/>
              <a:t>IVP se vypracovává pro předměty, které jsou výrazně ovlivněny postižením </a:t>
            </a:r>
            <a:r>
              <a:rPr lang="cs-CZ" altLang="cs-CZ" dirty="0" smtClean="0"/>
              <a:t>(nejčastěji ČJ, matematika, fyzika</a:t>
            </a:r>
            <a:r>
              <a:rPr lang="cs-CZ" altLang="cs-CZ" dirty="0" smtClean="0"/>
              <a:t>)</a:t>
            </a:r>
          </a:p>
          <a:p>
            <a:endParaRPr lang="cs-CZ" altLang="cs-CZ" b="1" dirty="0" smtClean="0"/>
          </a:p>
          <a:p>
            <a:r>
              <a:rPr lang="cs-CZ" altLang="cs-CZ" b="1" dirty="0" smtClean="0"/>
              <a:t>IVP </a:t>
            </a:r>
            <a:r>
              <a:rPr lang="cs-CZ" altLang="cs-CZ" b="1" dirty="0" smtClean="0"/>
              <a:t>vypracovává vyučující daného předmětu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92696"/>
            <a:ext cx="8229600" cy="724942"/>
          </a:xfrm>
        </p:spPr>
        <p:txBody>
          <a:bodyPr>
            <a:normAutofit fontScale="90000"/>
          </a:bodyPr>
          <a:lstStyle/>
          <a:p>
            <a:r>
              <a:rPr lang="cs-CZ" altLang="cs-CZ" b="1" dirty="0" smtClean="0"/>
              <a:t>Při vypracovávání IVP jsou sledovány:</a:t>
            </a:r>
            <a:r>
              <a:rPr lang="cs-CZ" altLang="cs-CZ" dirty="0" smtClean="0"/>
              <a:t/>
            </a:r>
            <a:br>
              <a:rPr lang="cs-CZ" altLang="cs-CZ" dirty="0" smtClean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altLang="cs-CZ" u="sng" dirty="0" smtClean="0"/>
              <a:t>Vzdálené cíle</a:t>
            </a:r>
            <a:r>
              <a:rPr lang="cs-CZ" altLang="cs-CZ" dirty="0" smtClean="0"/>
              <a:t> – přechod na druhý stupeň ZŠ, maturitní zkouška apod</a:t>
            </a:r>
            <a:r>
              <a:rPr lang="cs-CZ" altLang="cs-CZ" dirty="0" smtClean="0"/>
              <a:t>.</a:t>
            </a:r>
          </a:p>
          <a:p>
            <a:pPr lvl="1"/>
            <a:endParaRPr lang="cs-CZ" altLang="cs-CZ" dirty="0" smtClean="0"/>
          </a:p>
          <a:p>
            <a:pPr lvl="1"/>
            <a:r>
              <a:rPr lang="cs-CZ" altLang="cs-CZ" u="sng" dirty="0" smtClean="0"/>
              <a:t>Dlouhodobé cíle </a:t>
            </a:r>
            <a:r>
              <a:rPr lang="cs-CZ" altLang="cs-CZ" dirty="0" smtClean="0"/>
              <a:t>– rozhodování co by měl žák zvládnout v daném ročníku (je to rozhodnutí učitele, ne PPP či SPC</a:t>
            </a:r>
            <a:r>
              <a:rPr lang="cs-CZ" altLang="cs-CZ" dirty="0" smtClean="0"/>
              <a:t>)</a:t>
            </a:r>
          </a:p>
          <a:p>
            <a:pPr lvl="1"/>
            <a:endParaRPr lang="cs-CZ" altLang="cs-CZ" dirty="0" smtClean="0"/>
          </a:p>
          <a:p>
            <a:pPr lvl="1"/>
            <a:r>
              <a:rPr lang="cs-CZ" altLang="cs-CZ" u="sng" dirty="0" smtClean="0"/>
              <a:t>Krátkodobé cíle </a:t>
            </a:r>
            <a:r>
              <a:rPr lang="cs-CZ" altLang="cs-CZ" dirty="0" smtClean="0"/>
              <a:t>– co by měl žák zvládnout v nejbližší době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Bohatý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364</Words>
  <Application>Microsoft Office PowerPoint</Application>
  <PresentationFormat>Předvádění na obrazovce (4:3)</PresentationFormat>
  <Paragraphs>79</Paragraphs>
  <Slides>18</Slides>
  <Notes>8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Motiv sady Office</vt:lpstr>
      <vt:lpstr>DIAGNOSTIKA PROFESNÍ ORIENATCE; PLÁN PEDAGOGICKÉ PODPORY, INDIVIDUÁLNÍ VZDĚLÁVACÍ PLÁN</vt:lpstr>
      <vt:lpstr>Plán pedagogické podpory (PLPP)</vt:lpstr>
      <vt:lpstr>Snímek 3</vt:lpstr>
      <vt:lpstr>Individuální vzdělávací plán (IVP)</vt:lpstr>
      <vt:lpstr>Snímek 5</vt:lpstr>
      <vt:lpstr>VÝHODY IVP</vt:lpstr>
      <vt:lpstr>PRINCIPY TVORBY IVP</vt:lpstr>
      <vt:lpstr>Snímek 8</vt:lpstr>
      <vt:lpstr>Při vypracovávání IVP jsou sledovány: </vt:lpstr>
      <vt:lpstr>Snímek 10</vt:lpstr>
      <vt:lpstr>Diagnostika profesní orientace</vt:lpstr>
      <vt:lpstr>Snímek 12</vt:lpstr>
      <vt:lpstr>Diagnostika profesní orientace z pohledu nejčastějších zdravotních postižení</vt:lpstr>
      <vt:lpstr>Tělesné postižení</vt:lpstr>
      <vt:lpstr>Zrakové postižení</vt:lpstr>
      <vt:lpstr>Sluchové postižení</vt:lpstr>
      <vt:lpstr>Mentální postižení </vt:lpstr>
      <vt:lpstr>Rekvalifikace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DIAGNOSTIKA PROFESNÍ ORIENATCE; PLÁN PEDAGOGICKÉ PODPORY, INDIVIDUÁLNÍ VZDĚLÁVACÍ PLÁN</dc:title>
  <dc:creator>Jana</dc:creator>
  <cp:lastModifiedBy>Jana</cp:lastModifiedBy>
  <cp:revision>2</cp:revision>
  <dcterms:created xsi:type="dcterms:W3CDTF">2018-11-16T15:08:10Z</dcterms:created>
  <dcterms:modified xsi:type="dcterms:W3CDTF">2018-11-16T16:17:32Z</dcterms:modified>
</cp:coreProperties>
</file>