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sldIdLst>
    <p:sldId id="256" r:id="rId2"/>
    <p:sldId id="289" r:id="rId3"/>
    <p:sldId id="260" r:id="rId4"/>
    <p:sldId id="286" r:id="rId5"/>
    <p:sldId id="287" r:id="rId6"/>
    <p:sldId id="288" r:id="rId7"/>
    <p:sldId id="305" r:id="rId8"/>
    <p:sldId id="297" r:id="rId9"/>
    <p:sldId id="298" r:id="rId10"/>
    <p:sldId id="299" r:id="rId11"/>
    <p:sldId id="295" r:id="rId12"/>
    <p:sldId id="263" r:id="rId13"/>
    <p:sldId id="264" r:id="rId14"/>
    <p:sldId id="304" r:id="rId15"/>
    <p:sldId id="302" r:id="rId16"/>
    <p:sldId id="303" r:id="rId17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EF9A2-D0F2-A44C-835A-F29AE5612BAD}" type="slidenum"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Click to edit Master text styles</a:t>
            </a:r>
          </a:p>
          <a:p>
            <a:pPr lvl="1"/>
            <a:r>
              <a:rPr lang="cs-CZ" dirty="0"/>
              <a:t>Second level</a:t>
            </a:r>
          </a:p>
          <a:p>
            <a:pPr lvl="2"/>
            <a:r>
              <a:rPr lang="cs-CZ" dirty="0"/>
              <a:t>Third level</a:t>
            </a:r>
          </a:p>
          <a:p>
            <a:pPr lvl="3"/>
            <a:r>
              <a:rPr lang="cs-CZ" dirty="0"/>
              <a:t>Fourth level</a:t>
            </a:r>
          </a:p>
          <a:p>
            <a:pPr lvl="4"/>
            <a:r>
              <a:rPr lang="cs-CZ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66FDA73-D07E-E849-98D1-9D74E985EEF0}" type="datetimeFigureOut">
              <a:t>29.10.2018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E1EF9A2-D0F2-A44C-835A-F29AE5612BAD}" type="slidenum"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l1V2_BmWJ4" TargetMode="External"/><Relationship Id="rId2" Type="http://schemas.openxmlformats.org/officeDocument/2006/relationships/hyperlink" Target="http://otranscribe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52" y="1616407"/>
            <a:ext cx="8915400" cy="1307098"/>
          </a:xfrm>
        </p:spPr>
        <p:txBody>
          <a:bodyPr>
            <a:normAutofit/>
          </a:bodyPr>
          <a:lstStyle/>
          <a:p>
            <a:r>
              <a:rPr lang="en-US" dirty="0" err="1"/>
              <a:t>Semin</a:t>
            </a:r>
            <a:r>
              <a:rPr lang="cs-CZ" dirty="0" err="1"/>
              <a:t>ář</a:t>
            </a:r>
            <a:r>
              <a:rPr lang="cs-CZ" dirty="0"/>
              <a:t> </a:t>
            </a:r>
            <a:r>
              <a:rPr lang="en-US" dirty="0"/>
              <a:t>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3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správného vedení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Informujte informanta</a:t>
            </a:r>
            <a:r>
              <a:rPr lang="en-GB" dirty="0"/>
              <a:t>/</a:t>
            </a:r>
            <a:r>
              <a:rPr lang="cs-CZ" dirty="0"/>
              <a:t>ku o cíli rozhovoru (např. je součástí bakalářské práce nebo výzkumu XY)  </a:t>
            </a:r>
          </a:p>
          <a:p>
            <a:r>
              <a:rPr lang="cs-CZ" dirty="0"/>
              <a:t>Nechte informanta</a:t>
            </a:r>
            <a:r>
              <a:rPr lang="en-GB" dirty="0"/>
              <a:t>/</a:t>
            </a:r>
            <a:r>
              <a:rPr lang="cs-CZ" dirty="0"/>
              <a:t>ku podepsat informovaný souhlas ještě před začátkem rozhovoru</a:t>
            </a:r>
          </a:p>
          <a:p>
            <a:r>
              <a:rPr lang="cs-CZ" dirty="0"/>
              <a:t>Dobře zvažte pořadí otázek – začněte zahřívacími (</a:t>
            </a:r>
            <a:r>
              <a:rPr lang="cs-CZ" dirty="0" err="1"/>
              <a:t>ice</a:t>
            </a:r>
            <a:r>
              <a:rPr lang="cs-CZ" dirty="0"/>
              <a:t> </a:t>
            </a:r>
            <a:r>
              <a:rPr lang="cs-CZ" dirty="0" err="1"/>
              <a:t>breakery</a:t>
            </a:r>
            <a:r>
              <a:rPr lang="cs-CZ" dirty="0"/>
              <a:t>), osobní otázky klaďte až později, demografické (např. otázky na věk, rodinný či socioekonomický status) nechte až na konec </a:t>
            </a:r>
          </a:p>
          <a:p>
            <a:r>
              <a:rPr lang="cs-CZ" dirty="0"/>
              <a:t>Všímejte si neverbální komunikace </a:t>
            </a:r>
          </a:p>
          <a:p>
            <a:r>
              <a:rPr lang="cs-CZ" dirty="0"/>
              <a:t>Usilujte o pozitivní atmosféru – ujistěte informanta</a:t>
            </a:r>
            <a:r>
              <a:rPr lang="en-GB" dirty="0"/>
              <a:t>/</a:t>
            </a:r>
            <a:r>
              <a:rPr lang="cs-CZ" dirty="0"/>
              <a:t>ku o tom, že jste se toho hodně dozvěděli a že je to pro vás přínosné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749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183" y="1442434"/>
            <a:ext cx="8555665" cy="5415566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/>
              <a:t>Samotný výzkumník je součástí výzkumného nástroje – promítají se jeho zkušenosti, schopnost navázat vztah s respondentem, atd. Velká pozornost se věnuje výcviku výzkumníka.</a:t>
            </a:r>
          </a:p>
          <a:p>
            <a:endParaRPr lang="cs-CZ" sz="900" dirty="0"/>
          </a:p>
          <a:p>
            <a:pPr lvl="1"/>
            <a:r>
              <a:rPr lang="cs-CZ" sz="1400" b="1" u="sng" dirty="0"/>
              <a:t>Informovaný</a:t>
            </a:r>
            <a:r>
              <a:rPr lang="cs-CZ" sz="1400" u="sng" dirty="0"/>
              <a:t> (</a:t>
            </a:r>
            <a:r>
              <a:rPr lang="cs-CZ" sz="1400" u="sng" dirty="0" err="1"/>
              <a:t>knowledgeable</a:t>
            </a:r>
            <a:r>
              <a:rPr lang="cs-CZ" sz="1400" u="sng" dirty="0"/>
              <a:t>)</a:t>
            </a:r>
            <a:r>
              <a:rPr lang="cs-CZ" sz="1400" dirty="0"/>
              <a:t>: seznámený se zacílením rozhovoru, s problémem</a:t>
            </a:r>
          </a:p>
          <a:p>
            <a:pPr lvl="1"/>
            <a:r>
              <a:rPr lang="cs-CZ" sz="1400" u="sng" dirty="0"/>
              <a:t>Uspořádaný (</a:t>
            </a:r>
            <a:r>
              <a:rPr lang="cs-CZ" sz="1400" u="sng" dirty="0" err="1"/>
              <a:t>structuring</a:t>
            </a:r>
            <a:r>
              <a:rPr lang="cs-CZ" sz="1400" u="sng" dirty="0"/>
              <a:t>) </a:t>
            </a:r>
            <a:r>
              <a:rPr lang="cs-CZ" sz="1400" dirty="0"/>
              <a:t>: dokáže sdělit účel či smysl rozhovoru, případně odpovídat na otázky </a:t>
            </a:r>
          </a:p>
          <a:p>
            <a:pPr lvl="1"/>
            <a:r>
              <a:rPr lang="cs-CZ" sz="1400" b="1" u="sng" dirty="0"/>
              <a:t>Jasně se vyjadřující </a:t>
            </a:r>
            <a:r>
              <a:rPr lang="cs-CZ" sz="1400" u="sng" dirty="0"/>
              <a:t>(</a:t>
            </a:r>
            <a:r>
              <a:rPr lang="cs-CZ" sz="1400" u="sng" dirty="0" err="1"/>
              <a:t>clear</a:t>
            </a:r>
            <a:r>
              <a:rPr lang="cs-CZ" sz="1400" u="sng" dirty="0"/>
              <a:t>)</a:t>
            </a:r>
            <a:r>
              <a:rPr lang="cs-CZ" sz="1400" dirty="0"/>
              <a:t>: ptá se  pomocí krátkých, jednoduchých otázek</a:t>
            </a:r>
          </a:p>
          <a:p>
            <a:pPr lvl="1"/>
            <a:r>
              <a:rPr lang="cs-CZ" sz="1400" b="1" u="sng" dirty="0"/>
              <a:t>Jemný, vlídný </a:t>
            </a:r>
            <a:r>
              <a:rPr lang="cs-CZ" sz="1400" u="sng" dirty="0"/>
              <a:t>(</a:t>
            </a:r>
            <a:r>
              <a:rPr lang="cs-CZ" sz="1400" u="sng" dirty="0" err="1"/>
              <a:t>gentle</a:t>
            </a:r>
            <a:r>
              <a:rPr lang="cs-CZ" sz="1400" u="sng" dirty="0"/>
              <a:t>)</a:t>
            </a:r>
            <a:r>
              <a:rPr lang="cs-CZ" sz="1400" dirty="0"/>
              <a:t>: nechává respondenta dokončit větu, dává mu dostatek času, toleruje pauzy</a:t>
            </a:r>
          </a:p>
          <a:p>
            <a:pPr lvl="1"/>
            <a:r>
              <a:rPr lang="cs-CZ" sz="1400" u="sng" dirty="0"/>
              <a:t>Citlivý (sensitive)</a:t>
            </a:r>
            <a:r>
              <a:rPr lang="cs-CZ" sz="1400" dirty="0"/>
              <a:t>: pozorně naslouchá, co je mu sdělováno a jak, je empatický</a:t>
            </a:r>
          </a:p>
          <a:p>
            <a:pPr lvl="1"/>
            <a:r>
              <a:rPr lang="cs-CZ" sz="1400" u="sng" dirty="0"/>
              <a:t>Otevřený (open)</a:t>
            </a:r>
            <a:r>
              <a:rPr lang="cs-CZ" sz="1400" dirty="0"/>
              <a:t>: reaguje na to, co je důležité při rozhovoru, je flexibilní</a:t>
            </a:r>
          </a:p>
          <a:p>
            <a:pPr lvl="1"/>
            <a:r>
              <a:rPr lang="cs-CZ" sz="1400" u="sng" dirty="0"/>
              <a:t>Schopný rozhovor „uřídit“ ( </a:t>
            </a:r>
            <a:r>
              <a:rPr lang="cs-CZ" sz="1400" u="sng" dirty="0" err="1"/>
              <a:t>steering</a:t>
            </a:r>
            <a:r>
              <a:rPr lang="cs-CZ" sz="1400" u="sng" dirty="0"/>
              <a:t>)</a:t>
            </a:r>
            <a:r>
              <a:rPr lang="cs-CZ" sz="1400" dirty="0"/>
              <a:t>: ví, co chce zjistit</a:t>
            </a:r>
          </a:p>
          <a:p>
            <a:pPr lvl="1"/>
            <a:r>
              <a:rPr lang="cs-CZ" sz="1400" b="1" u="sng" dirty="0"/>
              <a:t>Kritický</a:t>
            </a:r>
            <a:r>
              <a:rPr lang="cs-CZ" sz="1400" u="sng" dirty="0"/>
              <a:t> (</a:t>
            </a:r>
            <a:r>
              <a:rPr lang="cs-CZ" sz="1400" u="sng" dirty="0" err="1"/>
              <a:t>critical</a:t>
            </a:r>
            <a:r>
              <a:rPr lang="cs-CZ" sz="1400" u="sng" dirty="0"/>
              <a:t>)</a:t>
            </a:r>
            <a:r>
              <a:rPr lang="cs-CZ" sz="1400" dirty="0"/>
              <a:t>: je si vědom možných  inkonsistencí při výpovědích respondenta</a:t>
            </a:r>
          </a:p>
          <a:p>
            <a:pPr lvl="1"/>
            <a:r>
              <a:rPr lang="cs-CZ" sz="1400" u="sng" dirty="0"/>
              <a:t>„Pamatuje si“ (</a:t>
            </a:r>
            <a:r>
              <a:rPr lang="cs-CZ" sz="1400" u="sng" dirty="0" err="1"/>
              <a:t>remembering</a:t>
            </a:r>
            <a:r>
              <a:rPr lang="cs-CZ" sz="1400" u="sng" dirty="0"/>
              <a:t>)</a:t>
            </a:r>
            <a:r>
              <a:rPr lang="cs-CZ" sz="1400" dirty="0"/>
              <a:t>: jednotlivé části rozhovoru si dokáže dát do vzájemných vztahů, je si vědom, toho, že spolu souvisí</a:t>
            </a:r>
          </a:p>
          <a:p>
            <a:pPr lvl="1"/>
            <a:r>
              <a:rPr lang="cs-CZ" sz="1400" u="sng" dirty="0"/>
              <a:t>Dokáže „interpretovat“ (</a:t>
            </a:r>
            <a:r>
              <a:rPr lang="cs-CZ" sz="1400" u="sng" dirty="0" err="1"/>
              <a:t>interpreting</a:t>
            </a:r>
            <a:r>
              <a:rPr lang="cs-CZ" sz="1400" u="sng" dirty="0"/>
              <a:t>)</a:t>
            </a:r>
            <a:r>
              <a:rPr lang="cs-CZ" sz="1400" dirty="0"/>
              <a:t>: v průběhu rozhovoru si dokáže vyjasnit a rozšířit významy respondentových tvrzení, ale bez toho, aby mu svou interpretaci podsouval</a:t>
            </a:r>
          </a:p>
          <a:p>
            <a:pPr lvl="1"/>
            <a:r>
              <a:rPr lang="cs-CZ" sz="1400" u="sng" dirty="0"/>
              <a:t>Rozvážný a vyvážený (</a:t>
            </a:r>
            <a:r>
              <a:rPr lang="cs-CZ" sz="1400" u="sng" dirty="0" err="1"/>
              <a:t>balanced</a:t>
            </a:r>
            <a:r>
              <a:rPr lang="cs-CZ" sz="1400" u="sng" dirty="0"/>
              <a:t>):</a:t>
            </a:r>
            <a:r>
              <a:rPr lang="cs-CZ" sz="1400" dirty="0"/>
              <a:t> nemluví příliš mnoho, aby se respondent nestal pasivním, a nemluví málo, aby respondent nezískal dojem, že mluví „špatně“</a:t>
            </a:r>
          </a:p>
          <a:p>
            <a:pPr lvl="1"/>
            <a:r>
              <a:rPr lang="cs-CZ" sz="1400" b="1" u="sng" dirty="0"/>
              <a:t>Eticky senzitivní </a:t>
            </a:r>
            <a:r>
              <a:rPr lang="cs-CZ" sz="1400" u="sng" dirty="0"/>
              <a:t>(</a:t>
            </a:r>
            <a:r>
              <a:rPr lang="cs-CZ" sz="1400" u="sng" dirty="0" err="1"/>
              <a:t>ethically</a:t>
            </a:r>
            <a:r>
              <a:rPr lang="cs-CZ" sz="1400" u="sng" dirty="0"/>
              <a:t> sensitive):</a:t>
            </a:r>
            <a:r>
              <a:rPr lang="cs-CZ" sz="1400" dirty="0"/>
              <a:t> je si vědom etické dimenze, informuje důsledně o cílech výzkumu a ubezpečí respondenta, že získané informace nebudou nijak zneužity</a:t>
            </a:r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CD89E86-AFD9-4C9C-905F-D9576C9C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00050"/>
            <a:ext cx="8913813" cy="914400"/>
          </a:xfrm>
        </p:spPr>
        <p:txBody>
          <a:bodyPr>
            <a:normAutofit fontScale="90000"/>
          </a:bodyPr>
          <a:lstStyle/>
          <a:p>
            <a:r>
              <a:rPr lang="cs-CZ" dirty="0"/>
              <a:t>Principy správného vedení rozhovoru</a:t>
            </a:r>
          </a:p>
        </p:txBody>
      </p:sp>
    </p:spTree>
    <p:extLst>
      <p:ext uri="{BB962C8B-B14F-4D97-AF65-F5344CB8AC3E}">
        <p14:creationId xmlns:p14="http://schemas.microsoft.com/office/powerpoint/2010/main" val="1617626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EAF9-C008-4B47-848D-15A320220C32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893175" cy="1143000"/>
          </a:xfrm>
        </p:spPr>
        <p:txBody>
          <a:bodyPr>
            <a:noAutofit/>
          </a:bodyPr>
          <a:lstStyle/>
          <a:p>
            <a:r>
              <a:rPr lang="cs-CZ" altLang="cs-CZ" sz="2800" dirty="0"/>
              <a:t>Jak udržovat </a:t>
            </a:r>
            <a:br>
              <a:rPr lang="cs-CZ" altLang="cs-CZ" sz="2800" dirty="0"/>
            </a:br>
            <a:r>
              <a:rPr lang="cs-CZ" altLang="cs-CZ" sz="2800" dirty="0"/>
              <a:t>plynulý a adekvátní průběh interview?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501332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dirty="0"/>
              <a:t>Krátké výrazy vyjadřující porozumění a zájem</a:t>
            </a:r>
          </a:p>
          <a:p>
            <a:pPr lvl="2">
              <a:lnSpc>
                <a:spcPct val="80000"/>
              </a:lnSpc>
            </a:pPr>
            <a:r>
              <a:rPr lang="cs-CZ" altLang="cs-CZ" sz="1600" b="1" i="1" dirty="0">
                <a:solidFill>
                  <a:srgbClr val="000808"/>
                </a:solidFill>
              </a:rPr>
              <a:t>Aha, rozumím.</a:t>
            </a:r>
          </a:p>
          <a:p>
            <a:pPr lvl="2">
              <a:lnSpc>
                <a:spcPct val="80000"/>
              </a:lnSpc>
            </a:pPr>
            <a:endParaRPr lang="cs-CZ" altLang="cs-CZ" sz="1600" b="1" i="1" dirty="0">
              <a:solidFill>
                <a:srgbClr val="000808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dirty="0"/>
              <a:t>Krátké vyčkávací pauzy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Pozitivní efekt mají 2-3 sekundové pauzy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Delší mají negativní efekt</a:t>
            </a:r>
          </a:p>
          <a:p>
            <a:pPr lvl="2"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dirty="0"/>
              <a:t>Neutrálně laděné žádosti o dodatečné informace</a:t>
            </a:r>
          </a:p>
          <a:p>
            <a:pPr lvl="2">
              <a:lnSpc>
                <a:spcPct val="80000"/>
              </a:lnSpc>
            </a:pPr>
            <a:r>
              <a:rPr lang="cs-CZ" altLang="cs-CZ" sz="1600" b="1" i="1" dirty="0">
                <a:solidFill>
                  <a:srgbClr val="000808"/>
                </a:solidFill>
              </a:rPr>
              <a:t>Jak to myslíte?</a:t>
            </a:r>
          </a:p>
          <a:p>
            <a:pPr lvl="2">
              <a:lnSpc>
                <a:spcPct val="80000"/>
              </a:lnSpc>
            </a:pPr>
            <a:r>
              <a:rPr lang="cs-CZ" altLang="cs-CZ" sz="1600" b="1" i="1" dirty="0">
                <a:solidFill>
                  <a:srgbClr val="000808"/>
                </a:solidFill>
              </a:rPr>
              <a:t>Rád bych věděl o vašem názoru více.</a:t>
            </a:r>
          </a:p>
          <a:p>
            <a:pPr lvl="2">
              <a:lnSpc>
                <a:spcPct val="80000"/>
              </a:lnSpc>
            </a:pPr>
            <a:r>
              <a:rPr lang="cs-CZ" altLang="cs-CZ" sz="1600" b="1" i="1" dirty="0">
                <a:solidFill>
                  <a:srgbClr val="000808"/>
                </a:solidFill>
              </a:rPr>
              <a:t>Ještě něco jiného?</a:t>
            </a:r>
          </a:p>
        </p:txBody>
      </p:sp>
    </p:spTree>
    <p:extLst>
      <p:ext uri="{BB962C8B-B14F-4D97-AF65-F5344CB8AC3E}">
        <p14:creationId xmlns:p14="http://schemas.microsoft.com/office/powerpoint/2010/main" val="2980361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BEB29-8DAF-4F79-9243-F0E06A85703A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893175" cy="1143000"/>
          </a:xfrm>
        </p:spPr>
        <p:txBody>
          <a:bodyPr>
            <a:noAutofit/>
          </a:bodyPr>
          <a:lstStyle/>
          <a:p>
            <a:r>
              <a:rPr lang="cs-CZ" altLang="cs-CZ" sz="2800" dirty="0"/>
              <a:t>Jak udržovat </a:t>
            </a:r>
            <a:br>
              <a:rPr lang="cs-CZ" altLang="cs-CZ" sz="2800" dirty="0"/>
            </a:br>
            <a:r>
              <a:rPr lang="cs-CZ" altLang="cs-CZ" sz="2800" dirty="0"/>
              <a:t>plynulý a adekvátní průběh interview?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50133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Echo – opakování respondentových slov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/>
              <a:t>Citlivé používání vyjadřuje pozornost a sympatie, působí povzbudivě</a:t>
            </a:r>
          </a:p>
          <a:p>
            <a:pPr lvl="2">
              <a:lnSpc>
                <a:spcPct val="90000"/>
              </a:lnSpc>
            </a:pPr>
            <a:r>
              <a:rPr lang="cs-CZ" altLang="cs-CZ" sz="1600" b="1" i="1" dirty="0">
                <a:solidFill>
                  <a:srgbClr val="000808"/>
                </a:solidFill>
              </a:rPr>
              <a:t>Se třídou zkouším nové věci a dost se mi daří. 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/>
              <a:t>Výzkumník:</a:t>
            </a:r>
            <a:r>
              <a:rPr lang="cs-CZ" altLang="cs-CZ" sz="1600" b="1" i="1" dirty="0">
                <a:solidFill>
                  <a:srgbClr val="000808"/>
                </a:solidFill>
              </a:rPr>
              <a:t> Takže se Vám práce daří?</a:t>
            </a:r>
          </a:p>
          <a:p>
            <a:pPr lvl="2">
              <a:lnSpc>
                <a:spcPct val="90000"/>
              </a:lnSpc>
            </a:pPr>
            <a:endParaRPr lang="cs-CZ" altLang="cs-CZ" sz="1600" b="1" i="1" dirty="0">
              <a:solidFill>
                <a:srgbClr val="000808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dirty="0"/>
              <a:t>Shrnutí, reflexe respondentových výrazů,</a:t>
            </a:r>
          </a:p>
          <a:p>
            <a:pPr lvl="2">
              <a:lnSpc>
                <a:spcPct val="90000"/>
              </a:lnSpc>
            </a:pPr>
            <a:r>
              <a:rPr lang="cs-CZ" altLang="cs-CZ" sz="1600" dirty="0"/>
              <a:t>uvádění příkladů, které ukazují, že výzkumník chápe pocity respondenta</a:t>
            </a:r>
          </a:p>
          <a:p>
            <a:pPr lvl="2">
              <a:lnSpc>
                <a:spcPct val="90000"/>
              </a:lnSpc>
            </a:pPr>
            <a:r>
              <a:rPr lang="cs-CZ" altLang="cs-CZ" sz="1600" b="1" i="1" dirty="0">
                <a:solidFill>
                  <a:srgbClr val="000808"/>
                </a:solidFill>
              </a:rPr>
              <a:t>Myslíte tím, že…?</a:t>
            </a:r>
          </a:p>
          <a:p>
            <a:pPr lvl="2">
              <a:lnSpc>
                <a:spcPct val="90000"/>
              </a:lnSpc>
            </a:pPr>
            <a:endParaRPr lang="cs-CZ" altLang="cs-CZ" sz="1600" b="1" i="1" dirty="0">
              <a:solidFill>
                <a:srgbClr val="000808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dirty="0"/>
              <a:t>Žádosti o dodatečné informace</a:t>
            </a:r>
          </a:p>
          <a:p>
            <a:pPr lvl="2">
              <a:lnSpc>
                <a:spcPct val="90000"/>
              </a:lnSpc>
            </a:pPr>
            <a:r>
              <a:rPr lang="cs-CZ" altLang="cs-CZ" sz="1600" b="1" i="1" dirty="0">
                <a:solidFill>
                  <a:srgbClr val="000808"/>
                </a:solidFill>
              </a:rPr>
              <a:t>Proč si myslíte, že to tak je?</a:t>
            </a:r>
          </a:p>
          <a:p>
            <a:pPr lvl="2">
              <a:lnSpc>
                <a:spcPct val="90000"/>
              </a:lnSpc>
            </a:pPr>
            <a:r>
              <a:rPr lang="cs-CZ" altLang="cs-CZ" sz="1600" b="1" i="1" dirty="0">
                <a:solidFill>
                  <a:srgbClr val="000808"/>
                </a:solidFill>
              </a:rPr>
              <a:t>Pokračovalo to pak ještě nějak?</a:t>
            </a:r>
          </a:p>
          <a:p>
            <a:pPr marL="685800" lvl="2" indent="0">
              <a:lnSpc>
                <a:spcPct val="90000"/>
              </a:lnSpc>
              <a:buNone/>
            </a:pPr>
            <a:endParaRPr lang="cs-CZ" altLang="cs-CZ" sz="1600" b="1" i="1" dirty="0">
              <a:solidFill>
                <a:srgbClr val="00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2239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 - prakticky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cs-CZ" dirty="0"/>
              <a:t>Motivace ke studiu na pedagogické fakultě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Zkušenosti studentů učitelství s praxí ve výuce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Duševní hygiena v práci učitele</a:t>
            </a:r>
          </a:p>
          <a:p>
            <a:pPr marL="385763" indent="-385763">
              <a:buFont typeface="+mj-lt"/>
              <a:buAutoNum type="arabicPeriod"/>
            </a:pPr>
            <a:endParaRPr lang="cs-CZ" dirty="0"/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Po proběhnutí rozhovoru reflexe a zpětná vazba</a:t>
            </a:r>
          </a:p>
          <a:p>
            <a:pPr marL="728663" lvl="1" indent="-385763">
              <a:buFont typeface="+mj-lt"/>
              <a:buAutoNum type="arabicPeriod"/>
            </a:pPr>
            <a:r>
              <a:rPr lang="cs-CZ" dirty="0"/>
              <a:t>Respondent – jak se cítil, co se mu během rozhovoru líbilo</a:t>
            </a:r>
          </a:p>
          <a:p>
            <a:pPr marL="728663" lvl="1" indent="-385763">
              <a:buFont typeface="+mj-lt"/>
              <a:buAutoNum type="arabicPeriod"/>
            </a:pPr>
            <a:r>
              <a:rPr lang="cs-CZ" dirty="0"/>
              <a:t>Tazatel – jak se cítil, co se povedlo, co dělalo potíže</a:t>
            </a:r>
          </a:p>
          <a:p>
            <a:pPr marL="728663" lvl="1" indent="-385763">
              <a:buFont typeface="+mj-lt"/>
              <a:buAutoNum type="arabicPeriod"/>
            </a:pPr>
            <a:r>
              <a:rPr lang="cs-CZ" dirty="0"/>
              <a:t>Pozorovatel – zpětná vazba pro obě role</a:t>
            </a:r>
          </a:p>
          <a:p>
            <a:pPr marL="685800" lvl="2" indent="0">
              <a:buNone/>
            </a:pPr>
            <a:r>
              <a:rPr lang="cs-CZ" b="1" dirty="0"/>
              <a:t>Podařilo se navodit správnou atmosféru</a:t>
            </a:r>
            <a:r>
              <a:rPr lang="cs-CZ" dirty="0"/>
              <a:t>? A čím? </a:t>
            </a:r>
            <a:r>
              <a:rPr lang="cs-CZ" b="1" dirty="0"/>
              <a:t>Neverbální komunikace </a:t>
            </a:r>
            <a:r>
              <a:rPr lang="cs-CZ" dirty="0"/>
              <a:t>(oční kontakt, náklon těla, příjemný výraz ve tváři, úsměv, pozice těla), </a:t>
            </a:r>
            <a:r>
              <a:rPr lang="cs-CZ" b="1" dirty="0"/>
              <a:t>verbální komunikace </a:t>
            </a:r>
            <a:r>
              <a:rPr lang="cs-CZ" dirty="0"/>
              <a:t>(nastavení situace, představení, všechny otázky položeny, prohloubení tématu doplňujícími otázkami?)</a:t>
            </a:r>
          </a:p>
        </p:txBody>
      </p:sp>
    </p:spTree>
    <p:extLst>
      <p:ext uri="{BB962C8B-B14F-4D97-AF65-F5344CB8AC3E}">
        <p14:creationId xmlns:p14="http://schemas.microsoft.com/office/powerpoint/2010/main" val="1056294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dál s rozhovorem?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Co nejdříve po rozhovoru zkontrolovat záznam a přepsat rozhovor (transkripce), tazatel má v paměti všechny okolnosti, za kterých se rozhovor odehrával, ty mohou být důležité i pro interpretaci</a:t>
            </a:r>
          </a:p>
          <a:p>
            <a:pPr lvl="0"/>
            <a:r>
              <a:rPr lang="cs-CZ" dirty="0"/>
              <a:t>Po transkripci (např. doslovná transkripce nebo souhrnný protokol) je s rozhovorem možné pracovat dále, existuje mnoho technik zpracování</a:t>
            </a:r>
          </a:p>
          <a:p>
            <a:pPr lvl="0"/>
            <a:r>
              <a:rPr lang="cs-CZ" dirty="0"/>
              <a:t>Základem technik zpracování je ale vždy snaha data zredukovat: najít důležité skutečnosti, vypustit opakující se výpovědi, konstruovat obecné výpovědi, vybrat ústřední poznatky, atd.</a:t>
            </a:r>
          </a:p>
          <a:p>
            <a:pPr lvl="0"/>
            <a:r>
              <a:rPr lang="cs-CZ" dirty="0"/>
              <a:t>Velmi zjednodušeně to znamená data klasifikovat, utřídit od kategorií, které se relevantně vztahují ke zkoumanému tématu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8698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Přepis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Rozhovor můžete přepisovat pomocí softwarových programů – např. f4transkript, </a:t>
            </a:r>
            <a:r>
              <a:rPr lang="cs-CZ" dirty="0">
                <a:hlinkClick r:id="rId2"/>
              </a:rPr>
              <a:t>http://otranscribe.com/</a:t>
            </a:r>
            <a:r>
              <a:rPr lang="cs-CZ" dirty="0"/>
              <a:t>, aj.</a:t>
            </a:r>
          </a:p>
          <a:p>
            <a:r>
              <a:rPr lang="cs-CZ" dirty="0"/>
              <a:t>Použijte přitom základní transkripční pravidla (ve studijních materiálech IS)</a:t>
            </a:r>
          </a:p>
          <a:p>
            <a:r>
              <a:rPr lang="cs-CZ" dirty="0"/>
              <a:t>Přepis si po sobě přečtěte a opravte překlepy a chyby</a:t>
            </a:r>
          </a:p>
          <a:p>
            <a:r>
              <a:rPr lang="cs-CZ" dirty="0"/>
              <a:t>Jedná se o časově náročnou činnost, vyhraďte si dost času</a:t>
            </a:r>
          </a:p>
          <a:p>
            <a:r>
              <a:rPr lang="cs-CZ" dirty="0"/>
              <a:t>Ukázka přepsaného rozhovoru Prepis_rozhovoru_ukázka.rtf</a:t>
            </a:r>
          </a:p>
          <a:p>
            <a:pPr lvl="1"/>
            <a:endParaRPr lang="cs-CZ" dirty="0">
              <a:hlinkClick r:id="rId3"/>
            </a:endParaRPr>
          </a:p>
          <a:p>
            <a:pPr lvl="1"/>
            <a:r>
              <a:rPr lang="cs-CZ" dirty="0">
                <a:hlinkClick r:id="rId3"/>
              </a:rPr>
              <a:t>https://www.youtube.com/watch?v=Ul1V2_BmWJ4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2025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 ÚKOLU 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4424" y="2186940"/>
            <a:ext cx="7610476" cy="4079389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Povinné součásti vypracovaného úkolu (rozsah cca 3 strany)</a:t>
            </a:r>
          </a:p>
          <a:p>
            <a:pPr marL="541338" indent="-358775">
              <a:buFont typeface="+mj-lt"/>
              <a:buAutoNum type="arabicPeriod"/>
            </a:pPr>
            <a:r>
              <a:rPr lang="cs-CZ" dirty="0"/>
              <a:t>Výzkumná otázka</a:t>
            </a:r>
          </a:p>
          <a:p>
            <a:pPr marL="541338" indent="-358775">
              <a:buFont typeface="+mj-lt"/>
              <a:buAutoNum type="arabicPeriod"/>
            </a:pPr>
            <a:r>
              <a:rPr lang="cs-CZ" dirty="0"/>
              <a:t>Teoretický úvod a východiska (citace dle APA!)</a:t>
            </a:r>
          </a:p>
          <a:p>
            <a:pPr marL="541338" indent="-358775">
              <a:buFont typeface="+mj-lt"/>
              <a:buAutoNum type="arabicPeriod"/>
            </a:pPr>
            <a:r>
              <a:rPr lang="cs-CZ" dirty="0"/>
              <a:t>Seznam otázek pro </a:t>
            </a:r>
            <a:r>
              <a:rPr lang="cs-CZ" dirty="0" err="1"/>
              <a:t>semistrukturované</a:t>
            </a:r>
            <a:r>
              <a:rPr lang="cs-CZ" dirty="0"/>
              <a:t> interview</a:t>
            </a:r>
          </a:p>
          <a:p>
            <a:pPr marL="541338" indent="-358775">
              <a:lnSpc>
                <a:spcPct val="120000"/>
              </a:lnSpc>
              <a:buFont typeface="+mj-lt"/>
              <a:buAutoNum type="arabicPeriod"/>
            </a:pPr>
            <a:r>
              <a:rPr lang="cs-CZ" dirty="0"/>
              <a:t>Přepis provedeného rozhovoru </a:t>
            </a:r>
            <a:r>
              <a:rPr lang="cs-CZ" u="sng" dirty="0"/>
              <a:t>dle transkripčních pravidel </a:t>
            </a:r>
            <a:r>
              <a:rPr lang="cs-CZ" dirty="0"/>
              <a:t>(alespoň 15min – bez seznamovacího úvodu, který neanalyzujeme)</a:t>
            </a:r>
          </a:p>
          <a:p>
            <a:pPr marL="541338" indent="-358775">
              <a:buFont typeface="+mj-lt"/>
              <a:buAutoNum type="arabicPeriod"/>
            </a:pPr>
            <a:r>
              <a:rPr lang="cs-CZ" dirty="0"/>
              <a:t>Kvalitativní analýza rozhovoru</a:t>
            </a:r>
          </a:p>
          <a:p>
            <a:pPr marL="541338" indent="-358775">
              <a:buFont typeface="+mj-lt"/>
              <a:buAutoNum type="arabicPeriod"/>
            </a:pPr>
            <a:r>
              <a:rPr lang="cs-CZ" dirty="0"/>
              <a:t>Seznam použité literatury</a:t>
            </a:r>
          </a:p>
          <a:p>
            <a:pPr>
              <a:lnSpc>
                <a:spcPct val="120000"/>
              </a:lnSpc>
            </a:pPr>
            <a:r>
              <a:rPr lang="cs-CZ" dirty="0"/>
              <a:t>Soubor nazvat </a:t>
            </a:r>
            <a:r>
              <a:rPr lang="cs-CZ" b="1" dirty="0"/>
              <a:t>ukol1_příjmení.docx</a:t>
            </a:r>
            <a:r>
              <a:rPr lang="cs-CZ" dirty="0"/>
              <a:t> (např. </a:t>
            </a:r>
            <a:r>
              <a:rPr lang="cs-CZ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ukol1_kveton.docx</a:t>
            </a:r>
            <a:r>
              <a:rPr lang="cs-CZ" i="1" dirty="0"/>
              <a:t>) </a:t>
            </a:r>
            <a:br>
              <a:rPr lang="cs-CZ" i="1" dirty="0"/>
            </a:br>
            <a:r>
              <a:rPr lang="cs-CZ" dirty="0"/>
              <a:t>ÚKOL ODEVZDEJTE V NEDĚLI </a:t>
            </a:r>
            <a:r>
              <a:rPr lang="cs-CZ"/>
              <a:t>PŘED </a:t>
            </a:r>
            <a:r>
              <a:rPr lang="cs-CZ" smtClean="0"/>
              <a:t>PÁTÝM</a:t>
            </a:r>
            <a:r>
              <a:rPr lang="cs-CZ" smtClean="0"/>
              <a:t> </a:t>
            </a:r>
            <a:r>
              <a:rPr lang="cs-CZ" dirty="0"/>
              <a:t>SEMINÁŘEM!</a:t>
            </a:r>
          </a:p>
          <a:p>
            <a:pPr marL="45720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249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B364FD-F9B6-4479-9710-C515B2957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Jak formulovat otázky </a:t>
            </a:r>
            <a:br>
              <a:rPr lang="cs-CZ" sz="2800" dirty="0"/>
            </a:br>
            <a:r>
              <a:rPr lang="cs-CZ" sz="2800" dirty="0"/>
              <a:t>ke kvalitativnímu rozhovoru?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481990-F7A8-46F9-B3D0-6AD6A62D8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449263" algn="l"/>
              </a:tabLst>
            </a:pPr>
            <a:r>
              <a:rPr lang="cs-CZ" sz="1500" u="sng" dirty="0"/>
              <a:t>Promyslete vhodnou úroveň abstraktnosti</a:t>
            </a:r>
            <a:r>
              <a:rPr lang="en-GB" sz="1500" u="sng" dirty="0"/>
              <a:t>/</a:t>
            </a:r>
            <a:r>
              <a:rPr lang="cs-CZ" sz="1500" u="sng" dirty="0"/>
              <a:t>konkrétnosti otázek:</a:t>
            </a:r>
          </a:p>
          <a:p>
            <a:pPr marL="0" indent="0">
              <a:buNone/>
              <a:tabLst>
                <a:tab pos="449263" algn="l"/>
              </a:tabLst>
            </a:pPr>
            <a:r>
              <a:rPr lang="cs-CZ" sz="1500" dirty="0"/>
              <a:t> </a:t>
            </a:r>
          </a:p>
          <a:p>
            <a:pPr marL="0" indent="0">
              <a:buNone/>
              <a:tabLst>
                <a:tab pos="449263" algn="l"/>
              </a:tabLst>
            </a:pPr>
            <a:r>
              <a:rPr lang="cs-CZ" sz="1500" dirty="0"/>
              <a:t>TÉMA</a:t>
            </a:r>
          </a:p>
          <a:p>
            <a:pPr marL="0" indent="0">
              <a:buNone/>
              <a:tabLst>
                <a:tab pos="449263" algn="l"/>
              </a:tabLst>
            </a:pPr>
            <a:r>
              <a:rPr lang="cs-CZ" sz="1500" dirty="0"/>
              <a:t>	OBECNÁ VÝZKUMNÁ OTÁZKA</a:t>
            </a:r>
          </a:p>
          <a:p>
            <a:pPr marL="0" indent="0">
              <a:buNone/>
              <a:tabLst>
                <a:tab pos="449263" algn="l"/>
                <a:tab pos="898525" algn="l"/>
              </a:tabLst>
            </a:pPr>
            <a:r>
              <a:rPr lang="cs-CZ" sz="1500" dirty="0"/>
              <a:t>			SPECIFICKÉ VÝZKUMNÉ OTÁZKY</a:t>
            </a:r>
          </a:p>
          <a:p>
            <a:pPr marL="0" indent="0">
              <a:buNone/>
              <a:tabLst>
                <a:tab pos="449263" algn="l"/>
              </a:tabLst>
            </a:pPr>
            <a:r>
              <a:rPr lang="cs-CZ" sz="1500" dirty="0"/>
              <a:t>			OTÁZKY DO ROZHOVORU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898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TÉMA</a:t>
            </a:r>
            <a:r>
              <a:rPr lang="cs-CZ" dirty="0"/>
              <a:t>: Mocenské vztahy ve výuce studentů učitelství</a:t>
            </a:r>
          </a:p>
          <a:p>
            <a:r>
              <a:rPr lang="cs-CZ" b="1" dirty="0"/>
              <a:t>HLAVNÍ VÝZKUMNÁ OTÁZKA</a:t>
            </a:r>
            <a:r>
              <a:rPr lang="cs-CZ" dirty="0"/>
              <a:t>: Jak studenti učitelství vnímají ustavování mocenského uspořádání ve třídě, kde realizují svou praxi? </a:t>
            </a:r>
          </a:p>
          <a:p>
            <a:endParaRPr lang="cs-CZ" dirty="0"/>
          </a:p>
          <a:p>
            <a:r>
              <a:rPr lang="cs-CZ" b="1" dirty="0"/>
              <a:t>SPECIFICKÁ VÝZKUMNÁ OTÁZKA 1</a:t>
            </a:r>
            <a:r>
              <a:rPr lang="cs-CZ" dirty="0"/>
              <a:t>: Jak studenti učitelství vnímají vstup do třídy, v níž realizují svou praxi?</a:t>
            </a:r>
          </a:p>
          <a:p>
            <a:pPr lvl="1"/>
            <a:r>
              <a:rPr lang="cs-CZ" dirty="0"/>
              <a:t>TO1 – Jak vypadala první hodina?</a:t>
            </a:r>
          </a:p>
          <a:p>
            <a:pPr lvl="1"/>
            <a:r>
              <a:rPr lang="cs-CZ" dirty="0"/>
              <a:t>TO2 – Jací jsou žáci v této třídě?</a:t>
            </a:r>
          </a:p>
          <a:p>
            <a:pPr lvl="1"/>
            <a:r>
              <a:rPr lang="cs-CZ" dirty="0"/>
              <a:t>TO3 – Stalo se během první hodiny něco, co Vás překvapilo?</a:t>
            </a:r>
          </a:p>
          <a:p>
            <a:pPr lvl="1"/>
            <a:r>
              <a:rPr lang="cs-CZ" dirty="0"/>
              <a:t>TO4 – Jak by se podle Vás měl učitel připravit na první den?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5326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SPECIFICKÁ VÝZKUMNÁ OTÁZKA 2</a:t>
            </a:r>
            <a:r>
              <a:rPr lang="cs-CZ" dirty="0"/>
              <a:t>: Jak studenti učitelství vnímají své působení při ustavování mocenského uspořádání ve třídě, v níž realizují svoji praxi?</a:t>
            </a:r>
          </a:p>
          <a:p>
            <a:endParaRPr lang="cs-CZ" dirty="0"/>
          </a:p>
          <a:p>
            <a:pPr lvl="1"/>
            <a:r>
              <a:rPr lang="cs-CZ" dirty="0"/>
              <a:t>TO1 – Jak žáky oslovujete?</a:t>
            </a:r>
          </a:p>
          <a:p>
            <a:pPr lvl="1"/>
            <a:r>
              <a:rPr lang="cs-CZ" dirty="0"/>
              <a:t>TO2 – Co děláte, když potřebujete získat pozornost žáků?</a:t>
            </a:r>
          </a:p>
          <a:p>
            <a:pPr lvl="1"/>
            <a:r>
              <a:rPr lang="cs-CZ" dirty="0"/>
              <a:t>TO3 – Máte nějaká pravidla, která chcete, aby žáci dodržovali?</a:t>
            </a:r>
          </a:p>
          <a:p>
            <a:pPr lvl="1"/>
            <a:r>
              <a:rPr lang="cs-CZ" dirty="0"/>
              <a:t>TO4 – Jak tato pravidla vznikala?</a:t>
            </a:r>
          </a:p>
          <a:p>
            <a:pPr lvl="1"/>
            <a:r>
              <a:rPr lang="cs-CZ" dirty="0"/>
              <a:t>TO5 – V jakých situacích je zásadní, aby o věcech rozhodl výhradně učitel?</a:t>
            </a:r>
          </a:p>
          <a:p>
            <a:pPr marL="3429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74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SPECIFICKÁ VÝZKUMNÁ OTÁZKA 3</a:t>
            </a:r>
            <a:r>
              <a:rPr lang="cs-CZ" dirty="0"/>
              <a:t>: Jak studenti učitelství vnímají postupy a strategie, jimiž do mocenského uspořádání vstupují jejich žáci?</a:t>
            </a:r>
          </a:p>
          <a:p>
            <a:endParaRPr lang="cs-CZ" dirty="0"/>
          </a:p>
          <a:p>
            <a:pPr lvl="1"/>
            <a:r>
              <a:rPr lang="cs-CZ" dirty="0"/>
              <a:t>TO1 – Mohou se žáci podílet na rozhodování o tom, jaké aktivity budete ve třídě dělat?</a:t>
            </a:r>
          </a:p>
          <a:p>
            <a:pPr lvl="1"/>
            <a:r>
              <a:rPr lang="cs-CZ" dirty="0"/>
              <a:t>TO2 – Máte ve třídě žáka, který chce mít konečné slovo? Jak s ním pracujete?</a:t>
            </a:r>
          </a:p>
          <a:p>
            <a:pPr lvl="1"/>
            <a:r>
              <a:rPr lang="cs-CZ" dirty="0"/>
              <a:t>TO3 – </a:t>
            </a:r>
            <a:r>
              <a:rPr lang="cs-CZ" i="1" dirty="0"/>
              <a:t>Stane se Vám, že žáci nedodrží pravidlo XX?</a:t>
            </a:r>
          </a:p>
          <a:p>
            <a:pPr lvl="3"/>
            <a:r>
              <a:rPr lang="cs-CZ" sz="1500" i="1" dirty="0"/>
              <a:t>Jak na to reagujete?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004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Rozhovor - 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Připravte strukturu rozhovoru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Motivace ke studiu na pedagogické fakultě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Zkušenosti studentů učitelství s výukovou praxí</a:t>
            </a:r>
          </a:p>
          <a:p>
            <a:pPr marL="385763" indent="-385763">
              <a:buFont typeface="+mj-lt"/>
              <a:buAutoNum type="arabicPeriod"/>
            </a:pPr>
            <a:r>
              <a:rPr lang="cs-CZ" dirty="0"/>
              <a:t>Duševní hygiena v práci učitele</a:t>
            </a:r>
          </a:p>
        </p:txBody>
      </p:sp>
    </p:spTree>
    <p:extLst>
      <p:ext uri="{BB962C8B-B14F-4D97-AF65-F5344CB8AC3E}">
        <p14:creationId xmlns:p14="http://schemas.microsoft.com/office/powerpoint/2010/main" val="2139367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Principy správného vedení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4424" y="2253804"/>
            <a:ext cx="7610476" cy="4012526"/>
          </a:xfrm>
        </p:spPr>
        <p:txBody>
          <a:bodyPr>
            <a:normAutofit/>
          </a:bodyPr>
          <a:lstStyle/>
          <a:p>
            <a:r>
              <a:rPr lang="cs-CZ" dirty="0"/>
              <a:t>Dobře zvolte místo, kde bude rozhovor probíhat – mělo by být klidné a příjemné pro vás i informanta</a:t>
            </a:r>
            <a:r>
              <a:rPr lang="en-GB" dirty="0"/>
              <a:t>/</a:t>
            </a:r>
            <a:r>
              <a:rPr lang="cs-CZ" dirty="0" err="1"/>
              <a:t>informantku</a:t>
            </a:r>
            <a:endParaRPr lang="cs-CZ" dirty="0"/>
          </a:p>
          <a:p>
            <a:r>
              <a:rPr lang="cs-CZ" dirty="0"/>
              <a:t>Vezměte si s sebou nahrávací zařízení (raději dvě, kdyby se jedno vybilo, nebo náhradní baterie)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Je třeba souhlasu respondenta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Může ovlivnit atmosféru interview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Přístroj dát mimo zorný úhel respondenta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Výhody: </a:t>
            </a:r>
          </a:p>
          <a:p>
            <a:pPr lvl="3">
              <a:lnSpc>
                <a:spcPct val="90000"/>
              </a:lnSpc>
            </a:pPr>
            <a:r>
              <a:rPr lang="cs-CZ" altLang="cs-CZ" dirty="0"/>
              <a:t>výzkumník se může plně věnovat kladení otázek</a:t>
            </a:r>
          </a:p>
          <a:p>
            <a:pPr lvl="3">
              <a:lnSpc>
                <a:spcPct val="90000"/>
              </a:lnSpc>
            </a:pPr>
            <a:r>
              <a:rPr lang="cs-CZ" altLang="cs-CZ" dirty="0"/>
              <a:t>Nahrávky může analyzovat více lidí  (vyšší reliabilita)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280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Informovaný souhlas (etika výzkumu)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rgbClr val="00B050"/>
                </a:solidFill>
              </a:rPr>
              <a:t>Připravte si informovaný souhlas ve dvou kopiích – jeden si vezmete a druhý necháte informantovi</a:t>
            </a:r>
            <a:r>
              <a:rPr lang="en-GB" dirty="0">
                <a:solidFill>
                  <a:srgbClr val="00B050"/>
                </a:solidFill>
              </a:rPr>
              <a:t>/</a:t>
            </a:r>
            <a:r>
              <a:rPr lang="cs-CZ" dirty="0" err="1">
                <a:solidFill>
                  <a:srgbClr val="00B050"/>
                </a:solidFill>
              </a:rPr>
              <a:t>informantce</a:t>
            </a:r>
            <a:r>
              <a:rPr lang="cs-CZ" dirty="0">
                <a:solidFill>
                  <a:srgbClr val="00B050"/>
                </a:solidFill>
              </a:rPr>
              <a:t>.</a:t>
            </a:r>
            <a:endParaRPr lang="cs-CZ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b="1" dirty="0"/>
              <a:t>INFORMOVNÝ SOUHLAS OBSAHUJE:</a:t>
            </a:r>
          </a:p>
          <a:p>
            <a:r>
              <a:rPr lang="cs-CZ" dirty="0"/>
              <a:t>krátkou informaci o výzkumu (cíle, kdo jej realizuje)</a:t>
            </a:r>
          </a:p>
          <a:p>
            <a:r>
              <a:rPr lang="cs-CZ" dirty="0"/>
              <a:t>ujištění o anonymitě rozhovoru</a:t>
            </a:r>
            <a:r>
              <a:rPr lang="en-GB" dirty="0"/>
              <a:t>/</a:t>
            </a:r>
            <a:r>
              <a:rPr lang="cs-CZ" dirty="0"/>
              <a:t>výzkumu</a:t>
            </a:r>
          </a:p>
          <a:p>
            <a:r>
              <a:rPr lang="cs-CZ" dirty="0"/>
              <a:t>informaci o důvěrném zacházení s daty (jak přesně budou data anonymizována a kde budou uložena?)</a:t>
            </a:r>
          </a:p>
          <a:p>
            <a:r>
              <a:rPr lang="cs-CZ" dirty="0"/>
              <a:t>informaci o dobrovolné účasti na výzkumu (informant</a:t>
            </a:r>
            <a:r>
              <a:rPr lang="en-GB" dirty="0"/>
              <a:t>/</a:t>
            </a:r>
            <a:r>
              <a:rPr lang="cs-CZ" dirty="0" err="1"/>
              <a:t>ka</a:t>
            </a:r>
            <a:r>
              <a:rPr lang="cs-CZ" dirty="0"/>
              <a:t> mohou kdykoliv účast na výzkumu odřeknout, a to i v průběhu výzkumu)</a:t>
            </a:r>
          </a:p>
          <a:p>
            <a:r>
              <a:rPr lang="cs-CZ" dirty="0"/>
              <a:t>datum a podpis výzkumníka a informanta</a:t>
            </a:r>
            <a:r>
              <a:rPr lang="en-GB" dirty="0"/>
              <a:t>/</a:t>
            </a:r>
            <a:r>
              <a:rPr lang="cs-CZ" dirty="0" err="1"/>
              <a:t>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8291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Výzkumný projekt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Základní otázky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Struktura výzkumného projektu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Název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Východiska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Jak východiska zpracovat?&amp;quot;&quot;/&gt;&lt;property id=&quot;20307&quot; value=&quot;262&quot;/&gt;&lt;/object&gt;&lt;object type=&quot;3&quot; unique_id=&quot;10009&quot;&gt;&lt;property id=&quot;20148&quot; value=&quot;5&quot;/&gt;&lt;property id=&quot;20300&quot; value=&quot;Slide 7 - &amp;quot;Příklad mentální mapy&amp;quot;&quot;/&gt;&lt;property id=&quot;20307&quot; value=&quot;266&quot;/&gt;&lt;/object&gt;&lt;object type=&quot;3&quot; unique_id=&quot;10010&quot;&gt;&lt;property id=&quot;20148&quot; value=&quot;5&quot;/&gt;&lt;property id=&quot;20300&quot; value=&quot;Slide 8 - &amp;quot;Výzkumná otázka&amp;quot;&quot;/&gt;&lt;property id=&quot;20307&quot; value=&quot;264&quot;/&gt;&lt;/object&gt;&lt;object type=&quot;3&quot; unique_id=&quot;10011&quot;&gt;&lt;property id=&quot;20148&quot; value=&quot;5&quot;/&gt;&lt;property id=&quot;20300&quot; value=&quot;Slide 9 - &amp;quot;Hypotézy&amp;quot;&quot;/&gt;&lt;property id=&quot;20307&quot; value=&quot;268&quot;/&gt;&lt;/object&gt;&lt;object type=&quot;3&quot; unique_id=&quot;10012&quot;&gt;&lt;property id=&quot;20148&quot; value=&quot;5&quot;/&gt;&lt;property id=&quot;20300&quot; value=&quot;Slide 10 - &amp;quot;Metoda&amp;quot;&quot;/&gt;&lt;property id=&quot;20307&quot; value=&quot;267&quot;/&gt;&lt;/object&gt;&lt;object type=&quot;3&quot; unique_id=&quot;10013&quot;&gt;&lt;property id=&quot;20148&quot; value=&quot;5&quot;/&gt;&lt;property id=&quot;20300&quot; value=&quot;Slide 11 - &amp;quot;Sběr dat&amp;quot;&quot;/&gt;&lt;property id=&quot;20307&quot; value=&quot;269&quot;/&gt;&lt;/object&gt;&lt;object type=&quot;3&quot; unique_id=&quot;10014&quot;&gt;&lt;property id=&quot;20148&quot; value=&quot;5&quot;/&gt;&lt;property id=&quot;20300&quot; value=&quot;Slide 12 - &amp;quot;Zpracování dat&amp;quot;&quot;/&gt;&lt;property id=&quot;20307&quot; value=&quot;270&quot;/&gt;&lt;/object&gt;&lt;object type=&quot;3&quot; unique_id=&quot;10015&quot;&gt;&lt;property id=&quot;20148&quot; value=&quot;5&quot;/&gt;&lt;property id=&quot;20300&quot; value=&quot;Slide 13 - &amp;quot;Diskuse&amp;quot;&quot;/&gt;&lt;property id=&quot;20307&quot; value=&quot;271&quot;/&gt;&lt;/object&gt;&lt;object type=&quot;3&quot; unique_id=&quot;10016&quot;&gt;&lt;property id=&quot;20148&quot; value=&quot;5&quot;/&gt;&lt;property id=&quot;20300&quot; value=&quot;Slide 14 - &amp;quot;Etické aspekty výzkumu&amp;quot;&quot;/&gt;&lt;property id=&quot;20307&quot; value=&quot;263&quot;/&gt;&lt;/object&gt;&lt;object type=&quot;3&quot; unique_id=&quot;10017&quot;&gt;&lt;property id=&quot;20148&quot; value=&quot;5&quot;/&gt;&lt;property id=&quot;20300&quot; value=&quot;Slide 15 - &amp;quot;Seznam zdrojů&amp;quot;&quot;/&gt;&lt;property id=&quot;20307&quot; value=&quot;273&quot;/&gt;&lt;/object&gt;&lt;object type=&quot;3&quot; unique_id=&quot;10018&quot;&gt;&lt;property id=&quot;20148&quot; value=&quot;5&quot;/&gt;&lt;property id=&quot;20300&quot; value=&quot;Slide 16 - &amp;quot;Časté chyby v projektu&amp;quot;&quot;/&gt;&lt;property id=&quot;20307&quot; value=&quot;261&quot;/&gt;&lt;/object&gt;&lt;object type=&quot;3&quot; unique_id=&quot;10019&quot;&gt;&lt;property id=&quot;20148&quot; value=&quot;5&quot;/&gt;&lt;property id=&quot;20300&quot; value=&quot;Slide 17 - &amp;quot;Kritéria hodnocení&amp;quot;&quot;/&gt;&lt;property id=&quot;20307&quot; value=&quot;274&quot;/&gt;&lt;/object&gt;&lt;object type=&quot;3&quot; unique_id=&quot;10020&quot;&gt;&lt;property id=&quot;20148&quot; value=&quot;5&quot;/&gt;&lt;property id=&quot;20300&quot; value=&quot;Slide 18 - &amp;quot;Výzkumný projekt - požadavky&amp;quot;&quot;/&gt;&lt;property id=&quot;20307&quot; value=&quot;272&quot;/&gt;&lt;/object&gt;&lt;/object&gt;&lt;object type=&quot;8&quot; unique_id=&quot;1004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1101</TotalTime>
  <Words>958</Words>
  <Application>Microsoft Office PowerPoint</Application>
  <PresentationFormat>Předvádění na obrazovce (4:3)</PresentationFormat>
  <Paragraphs>134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9" baseType="lpstr">
      <vt:lpstr>Century Gothic</vt:lpstr>
      <vt:lpstr>Wingdings 2</vt:lpstr>
      <vt:lpstr>Perception</vt:lpstr>
      <vt:lpstr>Seminář 3</vt:lpstr>
      <vt:lpstr>ZADÁNÍ  ÚKOLU  1</vt:lpstr>
      <vt:lpstr>Jak formulovat otázky  ke kvalitativnímu rozhovoru?</vt:lpstr>
      <vt:lpstr>PŘÍKLAD</vt:lpstr>
      <vt:lpstr>Příklad - pokračování</vt:lpstr>
      <vt:lpstr>Příklad - pokračování</vt:lpstr>
      <vt:lpstr>Rozhovor - cvičení</vt:lpstr>
      <vt:lpstr>Principy správného vedení rozhovoru</vt:lpstr>
      <vt:lpstr>Informovaný souhlas (etika výzkumu)</vt:lpstr>
      <vt:lpstr>Principy správného vedení rozhovoru</vt:lpstr>
      <vt:lpstr>Principy správného vedení rozhovoru</vt:lpstr>
      <vt:lpstr>Jak udržovat  plynulý a adekvátní průběh interview?</vt:lpstr>
      <vt:lpstr>Jak udržovat  plynulý a adekvátní průběh interview?</vt:lpstr>
      <vt:lpstr>Rozhovor - prakticky</vt:lpstr>
      <vt:lpstr>Co dál s rozhovorem?</vt:lpstr>
      <vt:lpstr>Přepis rozhovoru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Výzkumný projekt</dc:title>
  <dc:creator>Helena Klimusová</dc:creator>
  <cp:lastModifiedBy>Petr Kveton</cp:lastModifiedBy>
  <cp:revision>123</cp:revision>
  <dcterms:created xsi:type="dcterms:W3CDTF">2012-12-02T21:55:30Z</dcterms:created>
  <dcterms:modified xsi:type="dcterms:W3CDTF">2018-10-29T15:48:52Z</dcterms:modified>
</cp:coreProperties>
</file>