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3"/>
  </p:notesMasterIdLst>
  <p:sldIdLst>
    <p:sldId id="301" r:id="rId2"/>
    <p:sldId id="355" r:id="rId3"/>
    <p:sldId id="356" r:id="rId4"/>
    <p:sldId id="357" r:id="rId5"/>
    <p:sldId id="302" r:id="rId6"/>
    <p:sldId id="303" r:id="rId7"/>
    <p:sldId id="304" r:id="rId8"/>
    <p:sldId id="305" r:id="rId9"/>
    <p:sldId id="306" r:id="rId10"/>
    <p:sldId id="353" r:id="rId11"/>
    <p:sldId id="307" r:id="rId12"/>
    <p:sldId id="308" r:id="rId13"/>
    <p:sldId id="309" r:id="rId14"/>
    <p:sldId id="351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24" r:id="rId24"/>
    <p:sldId id="325" r:id="rId25"/>
    <p:sldId id="326" r:id="rId26"/>
    <p:sldId id="367" r:id="rId27"/>
    <p:sldId id="327" r:id="rId28"/>
    <p:sldId id="328" r:id="rId29"/>
    <p:sldId id="354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8" r:id="rId56"/>
    <p:sldId id="369" r:id="rId57"/>
    <p:sldId id="370" r:id="rId58"/>
    <p:sldId id="371" r:id="rId59"/>
    <p:sldId id="372" r:id="rId60"/>
    <p:sldId id="373" r:id="rId61"/>
    <p:sldId id="345" r:id="rId62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110" d="100"/>
          <a:sy n="110" d="100"/>
        </p:scale>
        <p:origin x="43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E66400-AE73-4A96-A7E2-78E0394D3F0A}" type="slidenum">
              <a:rPr kumimoji="0" lang="cs-CZ" altLang="cs-CZ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0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944522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2865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26150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77244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76904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074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96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Teorie učení a jejich vliv na institucionální výuku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6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Historický přehled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98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Učení jako osobní zkušenost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7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968" dirty="0" smtClean="0">
                <a:latin typeface="Arial" charset="0"/>
              </a:rPr>
              <a:t>Cíle učení - Teoretické </a:t>
            </a:r>
            <a:r>
              <a:rPr lang="cs-CZ" sz="3968" dirty="0">
                <a:latin typeface="Arial" charset="0"/>
              </a:rPr>
              <a:t>a historické pozadí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646" dirty="0">
                <a:latin typeface="Arial" charset="0"/>
              </a:rPr>
              <a:t>ve 2. </a:t>
            </a:r>
            <a:r>
              <a:rPr lang="cs-CZ" sz="2646" dirty="0" err="1">
                <a:latin typeface="Arial" charset="0"/>
              </a:rPr>
              <a:t>pol</a:t>
            </a:r>
            <a:r>
              <a:rPr lang="cs-CZ" sz="2646" dirty="0">
                <a:latin typeface="Arial" charset="0"/>
              </a:rPr>
              <a:t>. 20. st. – cíle vzdělávání </a:t>
            </a:r>
            <a:r>
              <a:rPr lang="cs-CZ" sz="2646" dirty="0">
                <a:latin typeface="Arial" charset="0"/>
              </a:rPr>
              <a:t>chápány jako </a:t>
            </a:r>
            <a:r>
              <a:rPr lang="cs-CZ" sz="2646" dirty="0">
                <a:latin typeface="Arial" charset="0"/>
              </a:rPr>
              <a:t>očekávané výsledky učení dosažené </a:t>
            </a:r>
            <a:r>
              <a:rPr lang="cs-CZ" sz="2646" dirty="0">
                <a:latin typeface="Arial" charset="0"/>
              </a:rPr>
              <a:t>žáky, proto </a:t>
            </a:r>
            <a:r>
              <a:rPr lang="cs-CZ" sz="2646" dirty="0">
                <a:latin typeface="Arial" charset="0"/>
                <a:sym typeface="Symbol" pitchFamily="18" charset="2"/>
              </a:rPr>
              <a:t>požadavek </a:t>
            </a:r>
            <a:r>
              <a:rPr lang="cs-CZ" sz="2646" dirty="0">
                <a:latin typeface="Arial" charset="0"/>
                <a:sym typeface="Symbol" pitchFamily="18" charset="2"/>
              </a:rPr>
              <a:t>vymezovat cíle v podobě definovaných výkonů žáků;</a:t>
            </a:r>
          </a:p>
          <a:p>
            <a:pPr lvl="1"/>
            <a:r>
              <a:rPr lang="cs-CZ" sz="2346" dirty="0">
                <a:latin typeface="Arial" charset="0"/>
              </a:rPr>
              <a:t>taxonomie </a:t>
            </a:r>
            <a:r>
              <a:rPr lang="cs-CZ" sz="2346" b="1" dirty="0">
                <a:latin typeface="Arial" charset="0"/>
              </a:rPr>
              <a:t>kognitivních cílů </a:t>
            </a:r>
            <a:r>
              <a:rPr lang="cs-CZ" sz="2346" dirty="0">
                <a:latin typeface="Arial" charset="0"/>
              </a:rPr>
              <a:t>(</a:t>
            </a:r>
            <a:r>
              <a:rPr lang="cs-CZ" sz="2346" dirty="0" err="1">
                <a:latin typeface="Arial" charset="0"/>
              </a:rPr>
              <a:t>Bloom</a:t>
            </a:r>
            <a:r>
              <a:rPr lang="cs-CZ" sz="2346" dirty="0">
                <a:latin typeface="Arial" charset="0"/>
              </a:rPr>
              <a:t>, 1956),</a:t>
            </a:r>
          </a:p>
          <a:p>
            <a:pPr lvl="1"/>
            <a:r>
              <a:rPr lang="cs-CZ" sz="2346" dirty="0">
                <a:latin typeface="Arial" charset="0"/>
              </a:rPr>
              <a:t>taxonomie </a:t>
            </a:r>
            <a:r>
              <a:rPr lang="cs-CZ" sz="2346" b="1" dirty="0">
                <a:latin typeface="Arial" charset="0"/>
              </a:rPr>
              <a:t>cílů v afektivní oblasti </a:t>
            </a:r>
            <a:r>
              <a:rPr lang="cs-CZ" sz="2346" dirty="0">
                <a:latin typeface="Arial" charset="0"/>
              </a:rPr>
              <a:t>(</a:t>
            </a:r>
            <a:r>
              <a:rPr lang="cs-CZ" sz="2346" dirty="0" err="1">
                <a:latin typeface="Arial" charset="0"/>
              </a:rPr>
              <a:t>Krathwohl</a:t>
            </a:r>
            <a:r>
              <a:rPr lang="cs-CZ" sz="2346" dirty="0">
                <a:latin typeface="Arial" charset="0"/>
              </a:rPr>
              <a:t>, 1964),</a:t>
            </a:r>
          </a:p>
          <a:p>
            <a:pPr lvl="1"/>
            <a:r>
              <a:rPr lang="cs-CZ" sz="2346" dirty="0" smtClean="0">
                <a:latin typeface="Arial" charset="0"/>
              </a:rPr>
              <a:t>Taxonomie </a:t>
            </a:r>
            <a:r>
              <a:rPr lang="cs-CZ" sz="2346" b="1" dirty="0">
                <a:latin typeface="Arial" charset="0"/>
              </a:rPr>
              <a:t>cílů v oblasti psychomotorické </a:t>
            </a:r>
            <a:r>
              <a:rPr lang="cs-CZ" sz="2346" dirty="0">
                <a:latin typeface="Arial" charset="0"/>
              </a:rPr>
              <a:t>(např. </a:t>
            </a:r>
            <a:r>
              <a:rPr lang="cs-CZ" sz="2346" dirty="0">
                <a:latin typeface="Arial" charset="0"/>
              </a:rPr>
              <a:t>Dave, 1968).</a:t>
            </a:r>
          </a:p>
          <a:p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036721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 dirty="0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/>
              <a:t>snaha definovat takové charakteristiky obecného vzdělávání, které mají žákovi umožnit </a:t>
            </a:r>
            <a:r>
              <a:rPr lang="cs-CZ" sz="1543" b="1" dirty="0"/>
              <a:t>stát se všestranně kultivovaným člověkem</a:t>
            </a:r>
            <a:r>
              <a:rPr lang="cs-CZ" sz="1543" dirty="0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 dirty="0"/>
              <a:t>tradicionalistické</a:t>
            </a:r>
            <a:r>
              <a:rPr lang="cs-CZ" sz="1543" dirty="0"/>
              <a:t> a </a:t>
            </a:r>
            <a:r>
              <a:rPr lang="cs-CZ" sz="1543" b="1" dirty="0" err="1"/>
              <a:t>generalistické</a:t>
            </a:r>
            <a:r>
              <a:rPr lang="cs-CZ" sz="1543" b="1" dirty="0"/>
              <a:t>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/>
              <a:t>Henry, </a:t>
            </a:r>
            <a:r>
              <a:rPr lang="cs-CZ" sz="1543" dirty="0" err="1"/>
              <a:t>Lévy</a:t>
            </a:r>
            <a:r>
              <a:rPr lang="cs-CZ" sz="1543" dirty="0"/>
              <a:t>, </a:t>
            </a:r>
            <a:r>
              <a:rPr lang="cs-CZ" sz="1543" dirty="0" err="1"/>
              <a:t>Bloom</a:t>
            </a:r>
            <a:r>
              <a:rPr lang="cs-CZ" sz="1543" dirty="0"/>
              <a:t>... Konrad Paul </a:t>
            </a:r>
            <a:r>
              <a:rPr lang="cs-CZ" sz="1543" dirty="0" err="1"/>
              <a:t>Liessmann</a:t>
            </a:r>
            <a:endParaRPr lang="cs-CZ" sz="1543" dirty="0"/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 dirty="0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 dirty="0"/>
              <a:t>individualistické, „alternativní“, „dítě je králem“</a:t>
            </a:r>
            <a:r>
              <a:rPr lang="cs-CZ" sz="1543" dirty="0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 smtClean="0"/>
              <a:t>Ch. </a:t>
            </a:r>
            <a:r>
              <a:rPr lang="cs-CZ" sz="1543" dirty="0" err="1" smtClean="0"/>
              <a:t>Rogers</a:t>
            </a:r>
            <a:r>
              <a:rPr lang="cs-CZ" sz="1543" dirty="0"/>
              <a:t>… Ivan </a:t>
            </a:r>
            <a:r>
              <a:rPr lang="cs-CZ" sz="1543" dirty="0" err="1" smtClean="0"/>
              <a:t>Illich</a:t>
            </a:r>
            <a:r>
              <a:rPr lang="cs-CZ" sz="1543" dirty="0"/>
              <a:t>, Michael Apple </a:t>
            </a:r>
            <a:r>
              <a:rPr lang="cs-CZ" sz="1543" dirty="0" smtClean="0"/>
              <a:t>(kritika vzdělávacích postupů, politik a formálního vzdělávání )aj</a:t>
            </a:r>
            <a:r>
              <a:rPr lang="cs-CZ" sz="1543" dirty="0"/>
              <a:t>.</a:t>
            </a:r>
            <a:endParaRPr lang="cs-CZ" sz="1543" dirty="0" smtClean="0"/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 smtClean="0"/>
              <a:t>konkrétní </a:t>
            </a:r>
            <a:r>
              <a:rPr lang="cs-CZ" sz="1543" dirty="0"/>
              <a:t>příklad – např. škola </a:t>
            </a:r>
            <a:r>
              <a:rPr lang="cs-CZ" sz="1543" dirty="0" err="1"/>
              <a:t>Summerhill</a:t>
            </a:r>
            <a:r>
              <a:rPr lang="cs-CZ" sz="1543" dirty="0"/>
              <a:t>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 dirty="0" err="1"/>
              <a:t>srv</a:t>
            </a:r>
            <a:r>
              <a:rPr lang="cs-CZ" sz="1323" dirty="0"/>
              <a:t>. tzv. alternativní školství (</a:t>
            </a:r>
            <a:r>
              <a:rPr lang="cs-CZ" sz="1323" dirty="0" err="1"/>
              <a:t>Waldorf</a:t>
            </a:r>
            <a:r>
              <a:rPr lang="cs-CZ" sz="1323" dirty="0"/>
              <a:t>, </a:t>
            </a:r>
            <a:r>
              <a:rPr lang="cs-CZ" sz="1323" dirty="0" err="1"/>
              <a:t>Daltonský</a:t>
            </a:r>
            <a:r>
              <a:rPr lang="cs-CZ" sz="1323" dirty="0"/>
              <a:t> plán, </a:t>
            </a:r>
            <a:r>
              <a:rPr lang="cs-CZ" sz="1323" dirty="0" err="1"/>
              <a:t>Montessori</a:t>
            </a:r>
            <a:r>
              <a:rPr lang="cs-CZ" sz="1323" dirty="0"/>
              <a:t>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 dirty="0"/>
              <a:t>Kognitivně psychologické, technologické a </a:t>
            </a:r>
            <a:r>
              <a:rPr lang="cs-CZ" sz="1764" b="1" dirty="0" err="1"/>
              <a:t>sociokognitivní</a:t>
            </a:r>
            <a:r>
              <a:rPr lang="cs-CZ" sz="1764" b="1" dirty="0"/>
              <a:t>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 smtClean="0"/>
              <a:t>Teorie „středního dosahu“ - soustřeďují </a:t>
            </a:r>
            <a:r>
              <a:rPr lang="cs-CZ" sz="1543" dirty="0"/>
              <a:t>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 dirty="0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dirty="0"/>
              <a:t>Zájem o konkrétní charakteristiky žáka, struktury učení, procesy poznávání, techniky komunikace, ICT, média a sociální charakteristiky učení</a:t>
            </a:r>
          </a:p>
        </p:txBody>
      </p:sp>
      <p:pic>
        <p:nvPicPr>
          <p:cNvPr id="2054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36" y="1763924"/>
            <a:ext cx="96094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odÅ¡kolnÄnÃ­ spoleÄnos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36" y="3347789"/>
            <a:ext cx="952435" cy="14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zounek e-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36" y="5273306"/>
            <a:ext cx="914394" cy="14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Východiska současných přístupů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0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409"/>
              <a:t>Žákovská pojetí učení (Säljö, 1979)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smtClean="0"/>
              <a:t>„Co to znamená učit se?“ </a:t>
            </a:r>
            <a:r>
              <a:rPr lang="cs-CZ" altLang="cs-CZ" sz="2205"/>
              <a:t>(řazeno dle četnosti):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získávat stále více znalostí (kvantitativně)</a:t>
            </a:r>
          </a:p>
          <a:p>
            <a:pPr eaLnBrk="1" hangingPunct="1"/>
            <a:r>
              <a:rPr lang="cs-CZ" altLang="cs-CZ" smtClean="0"/>
              <a:t>učit se nazpaměť</a:t>
            </a:r>
          </a:p>
          <a:p>
            <a:pPr eaLnBrk="1" hangingPunct="1"/>
            <a:r>
              <a:rPr lang="cs-CZ" altLang="cs-CZ" smtClean="0"/>
              <a:t>získávat fakta, metody, které člověk může použít, až je bude potřebovat</a:t>
            </a:r>
          </a:p>
          <a:p>
            <a:pPr eaLnBrk="1" hangingPunct="1"/>
            <a:r>
              <a:rPr lang="cs-CZ" altLang="cs-CZ" smtClean="0"/>
              <a:t>objevovat (abstraktní) smysl</a:t>
            </a:r>
          </a:p>
          <a:p>
            <a:pPr eaLnBrk="1" hangingPunct="1"/>
            <a:r>
              <a:rPr lang="cs-CZ" altLang="cs-CZ" smtClean="0"/>
              <a:t>interpretovat naučené, aby člověk porozuměl světu</a:t>
            </a:r>
          </a:p>
        </p:txBody>
      </p:sp>
    </p:spTree>
    <p:extLst>
      <p:ext uri="{BB962C8B-B14F-4D97-AF65-F5344CB8AC3E}">
        <p14:creationId xmlns:p14="http://schemas.microsoft.com/office/powerpoint/2010/main" val="41319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70746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dirty="0" smtClean="0"/>
              <a:t>Postoje k učivu 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Kognitivní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složka</a:t>
            </a:r>
            <a:r>
              <a:rPr lang="cs-CZ" altLang="cs-CZ" dirty="0" smtClean="0"/>
              <a:t> </a:t>
            </a:r>
            <a:endParaRPr lang="en-GB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Afektivní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složka</a:t>
            </a:r>
            <a:endParaRPr lang="en-GB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Složka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konativní</a:t>
            </a:r>
            <a:endParaRPr lang="en-GB" altLang="cs-CZ" dirty="0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dirty="0"/>
              <a:t>V</a:t>
            </a:r>
            <a:r>
              <a:rPr lang="cs-CZ" altLang="cs-CZ" dirty="0" smtClean="0"/>
              <a:t> ČR výzkumy v 90. letech (</a:t>
            </a:r>
            <a:r>
              <a:rPr lang="cs-CZ" altLang="cs-CZ" dirty="0" err="1" smtClean="0"/>
              <a:t>Gavora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Ouhrabka</a:t>
            </a:r>
            <a:r>
              <a:rPr lang="cs-CZ" altLang="cs-CZ" dirty="0" smtClean="0"/>
              <a:t> aj.)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královský dvůr je </a:t>
            </a:r>
            <a:r>
              <a:rPr lang="cs-CZ" altLang="cs-CZ" i="1" dirty="0" err="1" smtClean="0"/>
              <a:t>takovej</a:t>
            </a:r>
            <a:r>
              <a:rPr lang="cs-CZ" altLang="cs-CZ" i="1" dirty="0" smtClean="0"/>
              <a:t>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dirty="0" smtClean="0"/>
              <a:t>(</a:t>
            </a:r>
            <a:r>
              <a:rPr lang="en-GB" altLang="cs-CZ" i="1" dirty="0" err="1" smtClean="0"/>
              <a:t>např</a:t>
            </a:r>
            <a:r>
              <a:rPr lang="en-GB" altLang="cs-CZ" i="1" dirty="0" smtClean="0"/>
              <a:t>. </a:t>
            </a:r>
            <a:r>
              <a:rPr lang="cs-CZ" altLang="cs-CZ" i="1" dirty="0" smtClean="0"/>
              <a:t>P. </a:t>
            </a:r>
            <a:r>
              <a:rPr lang="en-GB" altLang="cs-CZ" i="1" dirty="0" err="1" smtClean="0"/>
              <a:t>Gavora</a:t>
            </a:r>
            <a:r>
              <a:rPr lang="en-GB" altLang="cs-CZ" i="1" dirty="0" smtClean="0"/>
              <a:t>, 1992)</a:t>
            </a:r>
            <a:endParaRPr lang="cs-CZ" altLang="cs-CZ" i="1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(např. M. </a:t>
            </a:r>
            <a:r>
              <a:rPr lang="cs-CZ" altLang="cs-CZ" i="1" dirty="0" err="1" smtClean="0"/>
              <a:t>Ouhrabka</a:t>
            </a:r>
            <a:r>
              <a:rPr lang="cs-CZ" altLang="cs-CZ" i="1" dirty="0" smtClean="0"/>
              <a:t>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(...)</a:t>
            </a:r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491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968" dirty="0" smtClean="0">
                <a:latin typeface="Arial" charset="0"/>
              </a:rPr>
              <a:t>Cíle učení - Teoretické </a:t>
            </a:r>
            <a:r>
              <a:rPr lang="cs-CZ" sz="3968" dirty="0">
                <a:latin typeface="Arial" charset="0"/>
              </a:rPr>
              <a:t>a historické pozadí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646" dirty="0">
                <a:latin typeface="Arial" charset="0"/>
              </a:rPr>
              <a:t>ve 2. </a:t>
            </a:r>
            <a:r>
              <a:rPr lang="cs-CZ" sz="2646" dirty="0" err="1">
                <a:latin typeface="Arial" charset="0"/>
              </a:rPr>
              <a:t>pol</a:t>
            </a:r>
            <a:r>
              <a:rPr lang="cs-CZ" sz="2646" dirty="0">
                <a:latin typeface="Arial" charset="0"/>
              </a:rPr>
              <a:t>. 20. st. – cíle vzdělávání </a:t>
            </a:r>
            <a:r>
              <a:rPr lang="cs-CZ" sz="2646" dirty="0">
                <a:latin typeface="Arial" charset="0"/>
              </a:rPr>
              <a:t>chápány jako </a:t>
            </a:r>
            <a:r>
              <a:rPr lang="cs-CZ" sz="2646" dirty="0">
                <a:latin typeface="Arial" charset="0"/>
              </a:rPr>
              <a:t>očekávané výsledky učení dosažené </a:t>
            </a:r>
            <a:r>
              <a:rPr lang="cs-CZ" sz="2646" dirty="0">
                <a:latin typeface="Arial" charset="0"/>
              </a:rPr>
              <a:t>žáky, proto </a:t>
            </a:r>
            <a:r>
              <a:rPr lang="cs-CZ" sz="2646" dirty="0">
                <a:latin typeface="Arial" charset="0"/>
                <a:sym typeface="Symbol" pitchFamily="18" charset="2"/>
              </a:rPr>
              <a:t>požadavek </a:t>
            </a:r>
            <a:r>
              <a:rPr lang="cs-CZ" sz="2646" dirty="0">
                <a:latin typeface="Arial" charset="0"/>
                <a:sym typeface="Symbol" pitchFamily="18" charset="2"/>
              </a:rPr>
              <a:t>vymezovat cíle v podobě definovaných výkonů žáků;</a:t>
            </a:r>
          </a:p>
          <a:p>
            <a:r>
              <a:rPr lang="cs-CZ" sz="2646" dirty="0">
                <a:latin typeface="Arial" charset="0"/>
              </a:rPr>
              <a:t>taxonomie kognitivních cílů (</a:t>
            </a:r>
            <a:r>
              <a:rPr lang="cs-CZ" sz="2646" dirty="0" err="1">
                <a:latin typeface="Arial" charset="0"/>
              </a:rPr>
              <a:t>Bloom</a:t>
            </a:r>
            <a:r>
              <a:rPr lang="cs-CZ" sz="2646" dirty="0">
                <a:latin typeface="Arial" charset="0"/>
              </a:rPr>
              <a:t>, 1956),</a:t>
            </a:r>
          </a:p>
          <a:p>
            <a:r>
              <a:rPr lang="cs-CZ" sz="2646" dirty="0">
                <a:latin typeface="Arial" charset="0"/>
              </a:rPr>
              <a:t>taxonomie cílů v afektivní oblasti (</a:t>
            </a:r>
            <a:r>
              <a:rPr lang="cs-CZ" sz="2646" dirty="0" err="1">
                <a:latin typeface="Arial" charset="0"/>
              </a:rPr>
              <a:t>Krathwohl</a:t>
            </a:r>
            <a:r>
              <a:rPr lang="cs-CZ" sz="2646" dirty="0">
                <a:latin typeface="Arial" charset="0"/>
              </a:rPr>
              <a:t>, 1964),</a:t>
            </a:r>
          </a:p>
          <a:p>
            <a:r>
              <a:rPr lang="cs-CZ" sz="2646" dirty="0">
                <a:latin typeface="Arial" charset="0"/>
              </a:rPr>
              <a:t>taxonomie cílů v oblasti psychomotorické (např. Dave, 1968).</a:t>
            </a:r>
          </a:p>
          <a:p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89" dirty="0">
                <a:latin typeface="Arial" charset="0"/>
              </a:rPr>
              <a:t>Revize </a:t>
            </a:r>
            <a:r>
              <a:rPr lang="cs-CZ" sz="4189" dirty="0" err="1">
                <a:latin typeface="Arial" charset="0"/>
              </a:rPr>
              <a:t>Bloomovy</a:t>
            </a:r>
            <a:r>
              <a:rPr lang="cs-CZ" sz="4189" dirty="0">
                <a:latin typeface="Arial" charset="0"/>
              </a:rPr>
              <a:t> taxonomie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646" dirty="0">
                <a:latin typeface="Arial" charset="0"/>
              </a:rPr>
              <a:t>Východiska 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zaměření </a:t>
            </a:r>
            <a:r>
              <a:rPr lang="cs-CZ" sz="2315" dirty="0">
                <a:latin typeface="Arial" charset="0"/>
              </a:rPr>
              <a:t>na učební činnost studentů, vyučování, hodnocení výsledků výuky a jejich vzájemné propojení.</a:t>
            </a:r>
          </a:p>
          <a:p>
            <a:pPr>
              <a:lnSpc>
                <a:spcPct val="90000"/>
              </a:lnSpc>
            </a:pPr>
            <a:r>
              <a:rPr lang="cs-CZ" sz="2646" dirty="0">
                <a:latin typeface="Arial" charset="0"/>
              </a:rPr>
              <a:t>Má pomoci při odpovědích na otázky</a:t>
            </a:r>
            <a:r>
              <a:rPr lang="cs-CZ" sz="2646" dirty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vzdělávacích </a:t>
            </a:r>
            <a:r>
              <a:rPr lang="cs-CZ" sz="2315" dirty="0">
                <a:latin typeface="Arial" charset="0"/>
              </a:rPr>
              <a:t>cílů (co se mají studenti naučit</a:t>
            </a:r>
            <a:r>
              <a:rPr lang="cs-CZ" sz="2315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výukových </a:t>
            </a:r>
            <a:r>
              <a:rPr lang="cs-CZ" sz="2315" dirty="0">
                <a:latin typeface="Arial" charset="0"/>
              </a:rPr>
              <a:t>prostředků (jak plánovat a realizovat výuku</a:t>
            </a:r>
            <a:r>
              <a:rPr lang="cs-CZ" sz="2315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hodnocení </a:t>
            </a:r>
            <a:r>
              <a:rPr lang="cs-CZ" sz="2315" dirty="0">
                <a:latin typeface="Arial" charset="0"/>
              </a:rPr>
              <a:t>(jak zjistit, čemu se studenti naučili</a:t>
            </a:r>
            <a:r>
              <a:rPr lang="cs-CZ" sz="2315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vzájemné </a:t>
            </a:r>
            <a:r>
              <a:rPr lang="cs-CZ" sz="2315" dirty="0">
                <a:latin typeface="Arial" charset="0"/>
              </a:rPr>
              <a:t>konzistence (jak zajistit konzistenci vzdělávacích cílů, vyučování a hodnocení výsledků vzdělávání).</a:t>
            </a:r>
          </a:p>
          <a:p>
            <a:pPr>
              <a:lnSpc>
                <a:spcPct val="90000"/>
              </a:lnSpc>
            </a:pPr>
            <a:r>
              <a:rPr lang="cs-CZ" sz="2646" dirty="0">
                <a:latin typeface="Arial" charset="0"/>
              </a:rPr>
              <a:t>Využití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vymezování </a:t>
            </a:r>
            <a:r>
              <a:rPr lang="cs-CZ" sz="2315" dirty="0">
                <a:latin typeface="Arial" charset="0"/>
              </a:rPr>
              <a:t>a klasifikace výukových cílů</a:t>
            </a:r>
            <a:r>
              <a:rPr lang="cs-CZ" sz="2315" dirty="0">
                <a:latin typeface="Aria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volba </a:t>
            </a:r>
            <a:r>
              <a:rPr lang="cs-CZ" sz="2315" dirty="0">
                <a:latin typeface="Arial" charset="0"/>
              </a:rPr>
              <a:t>výukových prostředků (učebních aktivit a vyučovacích činností</a:t>
            </a:r>
            <a:r>
              <a:rPr lang="cs-CZ" sz="2315" dirty="0">
                <a:latin typeface="Arial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cs-CZ" sz="2315" dirty="0">
                <a:latin typeface="Arial" charset="0"/>
              </a:rPr>
              <a:t>výběr/návrh </a:t>
            </a:r>
            <a:r>
              <a:rPr lang="cs-CZ" sz="2315" dirty="0">
                <a:latin typeface="Arial" charset="0"/>
              </a:rPr>
              <a:t>prostředků hodnocení výsledků výuky.</a:t>
            </a:r>
          </a:p>
        </p:txBody>
      </p:sp>
    </p:spTree>
    <p:extLst>
      <p:ext uri="{BB962C8B-B14F-4D97-AF65-F5344CB8AC3E}">
        <p14:creationId xmlns:p14="http://schemas.microsoft.com/office/powerpoint/2010/main" val="21167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89" dirty="0">
                <a:latin typeface="Arial" charset="0"/>
              </a:rPr>
              <a:t>Revize </a:t>
            </a:r>
            <a:r>
              <a:rPr lang="cs-CZ" sz="4189" dirty="0" err="1">
                <a:latin typeface="Arial" charset="0"/>
              </a:rPr>
              <a:t>Bloomovy</a:t>
            </a:r>
            <a:r>
              <a:rPr lang="cs-CZ" sz="4189" dirty="0">
                <a:latin typeface="Arial" charset="0"/>
              </a:rPr>
              <a:t> </a:t>
            </a:r>
            <a:r>
              <a:rPr lang="cs-CZ" sz="4189" dirty="0">
                <a:latin typeface="Arial" charset="0"/>
              </a:rPr>
              <a:t>taxonomie - 1</a:t>
            </a:r>
            <a:endParaRPr lang="cs-CZ" sz="4189" dirty="0">
              <a:latin typeface="Arial" charset="0"/>
            </a:endParaRPr>
          </a:p>
        </p:txBody>
      </p:sp>
      <p:graphicFrame>
        <p:nvGraphicFramePr>
          <p:cNvPr id="7236" name="Group 68"/>
          <p:cNvGraphicFramePr>
            <a:graphicFrameLocks noGrp="1"/>
          </p:cNvGraphicFramePr>
          <p:nvPr/>
        </p:nvGraphicFramePr>
        <p:xfrm>
          <a:off x="674660" y="1795450"/>
          <a:ext cx="7307686" cy="5038596"/>
        </p:xfrm>
        <a:graphic>
          <a:graphicData uri="http://schemas.openxmlformats.org/drawingml/2006/table">
            <a:tbl>
              <a:tblPr/>
              <a:tblGrid>
                <a:gridCol w="503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5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poznatků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FAKTICKÉ POZNATKY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Konkrétní poznatky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KONCEPTUÁLNÍ POZNATKY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Klasifikace a kategorie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Zákonitosti a zobecnění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Teorie, modely a struktury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PROCEDURÁLNÍ POZNATKY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Specifické postupy a algoritmy používané v příslušném oboru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Specifické techniky a metody používané v oboru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Kritéria v příslušném oboru, která umožňují vybrat vhodný postup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METAKOGNITIVNÍ POZNATKY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Obecné strategie učení, poznávání a řešení problémů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Znalosti kognitivních úloh včetně kontextu a podmínek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Sebepoznání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56496" y="671971"/>
            <a:ext cx="8567632" cy="6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4189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8321" name="Group 129"/>
          <p:cNvGraphicFramePr>
            <a:graphicFrameLocks noGrp="1"/>
          </p:cNvGraphicFramePr>
          <p:nvPr/>
        </p:nvGraphicFramePr>
        <p:xfrm>
          <a:off x="674660" y="1716075"/>
          <a:ext cx="8231647" cy="5624260"/>
        </p:xfrm>
        <a:graphic>
          <a:graphicData uri="http://schemas.openxmlformats.org/drawingml/2006/table">
            <a:tbl>
              <a:tblPr/>
              <a:tblGrid>
                <a:gridCol w="53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73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kognitivních procesů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KATEGORIE a kognitivní procesy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Alternativní vyjádření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ZAPAMATOVAT SI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Vybavovat si příslušné znalosti z dlouhodobé paměti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Znovupoznávání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Vybavování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Vyvolávání z paměti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POROZUMĚT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Konstruovat význam sdělení zprostředkovaného ústně, písemně nebo graficky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Dokládání příkladem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Klasifikování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Sumarizování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Srovnávání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Vysvětlování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Převádění, parafrázování, vyjadřování, zjednodušování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Ilustrování, uvádění příkladu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Kategorizování, zařazování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Abstrahování, zobecňování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Odvozování závěrů, interpolování, extrapolování, predikování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Porovnávání kontrastů, mapování, přiřazování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Konstruování modelů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APLIKOVAT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Používat známé postupy v daných situacích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Používání postupů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Využívání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Revize </a:t>
            </a:r>
            <a:r>
              <a:rPr lang="cs-CZ" dirty="0" err="1" smtClean="0"/>
              <a:t>Bloomovy</a:t>
            </a:r>
            <a:r>
              <a:rPr lang="cs-CZ" dirty="0" smtClean="0"/>
              <a:t> taxonomie –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Revize </a:t>
            </a:r>
            <a:r>
              <a:rPr lang="cs-CZ" dirty="0" err="1" smtClean="0"/>
              <a:t>Bloomovy</a:t>
            </a:r>
            <a:r>
              <a:rPr lang="cs-CZ" dirty="0" smtClean="0"/>
              <a:t> taxonomie – 3</a:t>
            </a:r>
            <a:endParaRPr lang="cs-CZ" dirty="0"/>
          </a:p>
        </p:txBody>
      </p:sp>
      <p:graphicFrame>
        <p:nvGraphicFramePr>
          <p:cNvPr id="9302" name="Group 86"/>
          <p:cNvGraphicFramePr>
            <a:graphicFrameLocks noGrp="1"/>
          </p:cNvGraphicFramePr>
          <p:nvPr/>
        </p:nvGraphicFramePr>
        <p:xfrm>
          <a:off x="674660" y="1716075"/>
          <a:ext cx="8483635" cy="4886000"/>
        </p:xfrm>
        <a:graphic>
          <a:graphicData uri="http://schemas.openxmlformats.org/drawingml/2006/table">
            <a:tbl>
              <a:tblPr/>
              <a:tblGrid>
                <a:gridCol w="54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Dimenze kognitivních procesů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KATEGORIE a kognitivní procesy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Alternativní vyjádření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ANALYZOVAT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Rozkládat celek na podstatné části, určovat jejich vzájemné vztahy a jejich vztah ke struktuře celku nebo jeho účelu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Rozlišování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Přisuzování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Odlišování, diferencování, vyčleňování, vybírání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Vyhledávání souvislostí, uspořádávání, rozebírání, vyčleňování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Dekonstruování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HODNOTIT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Vyjadřovat hodnotící stanoviska na základě kritérií a norem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Ověřování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Posuzování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Přezkoumávání, testování, monitorování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Vyjadřování kritických soudů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TVOŘIT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Skládat prvky tak, aby vytvářely koherentní nebo funkční celek; reorganizovat prvky do nových struktur a modelů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Plánování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Vytváření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Formulování hypotéz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Navrhování, projektování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Konstruování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6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Revize –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8503" y="1881170"/>
          <a:ext cx="8870369" cy="273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3" imgW="5982952" imgH="1854072" progId="Word.Document.12">
                  <p:embed/>
                </p:oleObj>
              </mc:Choice>
              <mc:Fallback>
                <p:oleObj name="Dokument" r:id="rId3" imgW="5982952" imgH="1854072" progId="Word.Document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03" y="1881170"/>
                        <a:ext cx="8870369" cy="273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3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Změny revidované taxonomie oproti původní </a:t>
            </a:r>
            <a:r>
              <a:rPr lang="cs-CZ" dirty="0" err="1" smtClean="0"/>
              <a:t>Bloomově</a:t>
            </a:r>
            <a:r>
              <a:rPr lang="cs-CZ" dirty="0" smtClean="0"/>
              <a:t> taxonomii</a:t>
            </a:r>
            <a:endParaRPr lang="cs-CZ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71962" indent="-671962">
              <a:spcAft>
                <a:spcPct val="20000"/>
              </a:spcAft>
            </a:pPr>
            <a:r>
              <a:rPr lang="cs-CZ" sz="2646" dirty="0">
                <a:latin typeface="Arial" charset="0"/>
              </a:rPr>
              <a:t>Pojetí </a:t>
            </a:r>
            <a:r>
              <a:rPr lang="cs-CZ" sz="2646" dirty="0">
                <a:latin typeface="Arial" charset="0"/>
              </a:rPr>
              <a:t>revize</a:t>
            </a:r>
          </a:p>
          <a:p>
            <a:pPr marL="1024742" lvl="1" indent="-671962">
              <a:spcAft>
                <a:spcPct val="20000"/>
              </a:spcAft>
            </a:pPr>
            <a:r>
              <a:rPr lang="cs-CZ" sz="2315" dirty="0">
                <a:latin typeface="Arial" charset="0"/>
              </a:rPr>
              <a:t>určena </a:t>
            </a:r>
            <a:r>
              <a:rPr lang="cs-CZ" sz="2315" dirty="0">
                <a:latin typeface="Arial" charset="0"/>
              </a:rPr>
              <a:t>především učitelům (všech stupňů škol) jako pomůcka při přípravě na výuku, její realizaci a při hodnocení jejích </a:t>
            </a:r>
            <a:r>
              <a:rPr lang="cs-CZ" sz="2315" dirty="0">
                <a:latin typeface="Arial" charset="0"/>
              </a:rPr>
              <a:t>výsledků;</a:t>
            </a:r>
          </a:p>
          <a:p>
            <a:pPr marL="1024742" lvl="1" indent="-671962">
              <a:spcAft>
                <a:spcPct val="20000"/>
              </a:spcAft>
            </a:pPr>
            <a:r>
              <a:rPr lang="cs-CZ" sz="2315" dirty="0">
                <a:latin typeface="Arial" charset="0"/>
              </a:rPr>
              <a:t>zdůrazňuje </a:t>
            </a:r>
            <a:r>
              <a:rPr lang="cs-CZ" sz="2315" dirty="0" err="1">
                <a:latin typeface="Arial" charset="0"/>
              </a:rPr>
              <a:t>subkategorie</a:t>
            </a:r>
            <a:r>
              <a:rPr lang="cs-CZ" sz="2315" dirty="0">
                <a:latin typeface="Arial" charset="0"/>
              </a:rPr>
              <a:t> poznatků a kognitivních procesů.</a:t>
            </a:r>
          </a:p>
          <a:p>
            <a:pPr marL="671962" indent="-671962"/>
            <a:r>
              <a:rPr lang="cs-CZ" sz="2646" dirty="0">
                <a:latin typeface="Arial" charset="0"/>
              </a:rPr>
              <a:t>Terminologické změny – respektují způsob </a:t>
            </a:r>
            <a:r>
              <a:rPr lang="cs-CZ" sz="2646" dirty="0">
                <a:latin typeface="Arial" charset="0"/>
              </a:rPr>
              <a:t> vymezování </a:t>
            </a:r>
            <a:r>
              <a:rPr lang="cs-CZ" sz="2646" dirty="0">
                <a:latin typeface="Arial" charset="0"/>
              </a:rPr>
              <a:t>výukových cílů</a:t>
            </a:r>
            <a:r>
              <a:rPr lang="cs-CZ" sz="2646" dirty="0">
                <a:latin typeface="Arial" charset="0"/>
              </a:rPr>
              <a:t>:</a:t>
            </a:r>
          </a:p>
          <a:p>
            <a:pPr marL="1024742" lvl="1" indent="-671962"/>
            <a:r>
              <a:rPr lang="cs-CZ" sz="2315" dirty="0">
                <a:latin typeface="Arial" charset="0"/>
              </a:rPr>
              <a:t>kategorie </a:t>
            </a:r>
            <a:r>
              <a:rPr lang="cs-CZ" sz="2315" dirty="0">
                <a:latin typeface="Arial" charset="0"/>
              </a:rPr>
              <a:t>kognitivních procesů – označeny slovesy (činnost studenta</a:t>
            </a:r>
            <a:r>
              <a:rPr lang="cs-CZ" sz="2315" dirty="0">
                <a:latin typeface="Arial" charset="0"/>
              </a:rPr>
              <a:t>),</a:t>
            </a:r>
          </a:p>
          <a:p>
            <a:pPr marL="1024742" lvl="1" indent="-671962"/>
            <a:r>
              <a:rPr lang="cs-CZ" sz="2315" dirty="0" err="1">
                <a:latin typeface="Arial" charset="0"/>
              </a:rPr>
              <a:t>subkategorie</a:t>
            </a:r>
            <a:r>
              <a:rPr lang="cs-CZ" sz="2315" dirty="0">
                <a:latin typeface="Arial" charset="0"/>
              </a:rPr>
              <a:t> </a:t>
            </a:r>
            <a:r>
              <a:rPr lang="cs-CZ" sz="2315" dirty="0">
                <a:latin typeface="Arial" charset="0"/>
              </a:rPr>
              <a:t>poznatků – označeny podstatnými jmény (předmět činnosti)</a:t>
            </a:r>
          </a:p>
        </p:txBody>
      </p:sp>
    </p:spTree>
    <p:extLst>
      <p:ext uri="{BB962C8B-B14F-4D97-AF65-F5344CB8AC3E}">
        <p14:creationId xmlns:p14="http://schemas.microsoft.com/office/powerpoint/2010/main" val="9947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Změny revidované taxonomie oproti původní </a:t>
            </a:r>
            <a:r>
              <a:rPr lang="cs-CZ" dirty="0" err="1" smtClean="0"/>
              <a:t>Bloomově</a:t>
            </a:r>
            <a:r>
              <a:rPr lang="cs-CZ" dirty="0" smtClean="0"/>
              <a:t> taxonomii – 2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71962" indent="-671962">
              <a:spcAft>
                <a:spcPct val="20000"/>
              </a:spcAft>
            </a:pPr>
            <a:r>
              <a:rPr lang="cs-CZ" sz="2646" dirty="0">
                <a:latin typeface="Arial" charset="0"/>
              </a:rPr>
              <a:t>Změny </a:t>
            </a:r>
            <a:r>
              <a:rPr lang="cs-CZ" sz="2646" dirty="0">
                <a:latin typeface="Arial" charset="0"/>
              </a:rPr>
              <a:t>struktury - </a:t>
            </a:r>
            <a:r>
              <a:rPr lang="cs-CZ" sz="2315" dirty="0" err="1">
                <a:latin typeface="Arial" charset="0"/>
              </a:rPr>
              <a:t>dvoudimenzionální</a:t>
            </a:r>
            <a:r>
              <a:rPr lang="cs-CZ" sz="2315" dirty="0">
                <a:latin typeface="Arial" charset="0"/>
              </a:rPr>
              <a:t> </a:t>
            </a:r>
            <a:r>
              <a:rPr lang="cs-CZ" sz="2315" dirty="0">
                <a:latin typeface="Arial" charset="0"/>
              </a:rPr>
              <a:t>charakter</a:t>
            </a:r>
            <a:r>
              <a:rPr lang="cs-CZ" sz="2315" dirty="0">
                <a:latin typeface="Arial" charset="0"/>
              </a:rPr>
              <a:t>:</a:t>
            </a:r>
          </a:p>
          <a:p>
            <a:pPr marL="1327125" lvl="2" indent="-671962">
              <a:spcAft>
                <a:spcPct val="20000"/>
              </a:spcAft>
              <a:buFont typeface="+mj-lt"/>
              <a:buAutoNum type="arabicPeriod"/>
            </a:pPr>
            <a:r>
              <a:rPr lang="cs-CZ" sz="2646" b="1" dirty="0">
                <a:latin typeface="Arial" charset="0"/>
              </a:rPr>
              <a:t>poznatky,</a:t>
            </a:r>
          </a:p>
          <a:p>
            <a:pPr marL="1327125" lvl="2" indent="-671962">
              <a:spcAft>
                <a:spcPct val="20000"/>
              </a:spcAft>
              <a:buFont typeface="+mj-lt"/>
              <a:buAutoNum type="arabicPeriod"/>
            </a:pPr>
            <a:r>
              <a:rPr lang="cs-CZ" sz="2646" b="1" dirty="0">
                <a:latin typeface="Arial" charset="0"/>
              </a:rPr>
              <a:t>kognitivní </a:t>
            </a:r>
            <a:r>
              <a:rPr lang="cs-CZ" sz="2646" b="1" dirty="0">
                <a:latin typeface="Arial" charset="0"/>
              </a:rPr>
              <a:t>procesy,</a:t>
            </a:r>
            <a:r>
              <a:rPr lang="cs-CZ" sz="1653" dirty="0">
                <a:latin typeface="Arial" charset="0"/>
              </a:rPr>
              <a:t/>
            </a:r>
            <a:br>
              <a:rPr lang="cs-CZ" sz="1653" dirty="0">
                <a:latin typeface="Arial" charset="0"/>
              </a:rPr>
            </a:br>
            <a:endParaRPr lang="cs-CZ" sz="1653" dirty="0">
              <a:latin typeface="Arial" charset="0"/>
            </a:endParaRPr>
          </a:p>
          <a:p>
            <a:pPr marL="671962" indent="-671962">
              <a:spcAft>
                <a:spcPct val="20000"/>
              </a:spcAft>
              <a:buNone/>
            </a:pPr>
            <a:r>
              <a:rPr lang="cs-CZ" sz="2315" dirty="0">
                <a:latin typeface="Arial" charset="0"/>
              </a:rPr>
              <a:t>	</a:t>
            </a:r>
            <a:r>
              <a:rPr lang="cs-CZ" sz="1984" dirty="0">
                <a:latin typeface="Arial" charset="0"/>
              </a:rPr>
              <a:t>obě </a:t>
            </a:r>
            <a:r>
              <a:rPr lang="cs-CZ" sz="1984" dirty="0">
                <a:latin typeface="Arial" charset="0"/>
              </a:rPr>
              <a:t>dimenze jsou základem taxonomické tabulky;</a:t>
            </a:r>
          </a:p>
          <a:p>
            <a:pPr marL="1327125" lvl="2" indent="-671962">
              <a:spcAft>
                <a:spcPct val="20000"/>
              </a:spcAft>
            </a:pPr>
            <a:r>
              <a:rPr lang="cs-CZ" sz="1984" dirty="0">
                <a:latin typeface="Arial" charset="0"/>
              </a:rPr>
              <a:t>nepředpokládá </a:t>
            </a:r>
            <a:r>
              <a:rPr lang="cs-CZ" sz="1984" dirty="0">
                <a:latin typeface="Arial" charset="0"/>
              </a:rPr>
              <a:t>se kumulativní hierarchie (ani u jedné z dimenzí);</a:t>
            </a:r>
          </a:p>
          <a:p>
            <a:pPr marL="1327125" lvl="2" indent="-671962">
              <a:spcAft>
                <a:spcPct val="20000"/>
              </a:spcAft>
            </a:pPr>
            <a:r>
              <a:rPr lang="cs-CZ" sz="1984" dirty="0">
                <a:latin typeface="Arial" charset="0"/>
              </a:rPr>
              <a:t>došlo </a:t>
            </a:r>
            <a:r>
              <a:rPr lang="cs-CZ" sz="1984" dirty="0">
                <a:latin typeface="Arial" charset="0"/>
              </a:rPr>
              <a:t>k záměně dvou posledních kategorií kognitivních procesů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6496" y="419981"/>
            <a:ext cx="8567632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3527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9" dirty="0">
                <a:latin typeface="Arial" charset="0"/>
              </a:rPr>
              <a:t>Taxonomie kognitivních cílů</a:t>
            </a:r>
            <a:endParaRPr lang="cs-CZ" sz="4409" dirty="0">
              <a:latin typeface="Arial" charset="0"/>
            </a:endParaRPr>
          </a:p>
        </p:txBody>
      </p:sp>
      <p:graphicFrame>
        <p:nvGraphicFramePr>
          <p:cNvPr id="11343" name="Group 79"/>
          <p:cNvGraphicFramePr>
            <a:graphicFrameLocks noGrp="1"/>
          </p:cNvGraphicFramePr>
          <p:nvPr/>
        </p:nvGraphicFramePr>
        <p:xfrm>
          <a:off x="1596460" y="3107866"/>
          <a:ext cx="1343942" cy="2491896"/>
        </p:xfrm>
        <a:graphic>
          <a:graphicData uri="http://schemas.openxmlformats.org/drawingml/2006/table">
            <a:tbl>
              <a:tblPr/>
              <a:tblGrid>
                <a:gridCol w="134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Znalosti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Pochopení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Aplikace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Analýza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Syntéza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Hodnocení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344" name="Group 80"/>
          <p:cNvGraphicFramePr>
            <a:graphicFrameLocks noGrp="1"/>
          </p:cNvGraphicFramePr>
          <p:nvPr/>
        </p:nvGraphicFramePr>
        <p:xfrm>
          <a:off x="5796280" y="3107866"/>
          <a:ext cx="1763924" cy="2519892"/>
        </p:xfrm>
        <a:graphic>
          <a:graphicData uri="http://schemas.openxmlformats.org/drawingml/2006/table">
            <a:tbl>
              <a:tblPr/>
              <a:tblGrid>
                <a:gridCol w="176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Zapamatovat si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Porozumět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Aplikovat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Analyzovat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Hodnotit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Tvořit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345" name="Group 81"/>
          <p:cNvGraphicFramePr>
            <a:graphicFrameLocks noGrp="1"/>
          </p:cNvGraphicFramePr>
          <p:nvPr/>
        </p:nvGraphicFramePr>
        <p:xfrm>
          <a:off x="5796280" y="2015913"/>
          <a:ext cx="1763924" cy="649436"/>
        </p:xfrm>
        <a:graphic>
          <a:graphicData uri="http://schemas.openxmlformats.org/drawingml/2006/table">
            <a:tbl>
              <a:tblPr/>
              <a:tblGrid>
                <a:gridCol w="176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Samostatná dimenze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2940402" y="2435895"/>
            <a:ext cx="2771881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764" b="1">
                <a:solidFill>
                  <a:schemeClr val="tx2"/>
                </a:solidFill>
                <a:latin typeface="Arial" charset="0"/>
              </a:rPr>
              <a:t>Vyjádření substantivem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7812193" y="3779837"/>
            <a:ext cx="1679928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764" b="1">
                <a:solidFill>
                  <a:schemeClr val="tx2"/>
                </a:solidFill>
                <a:latin typeface="Arial" charset="0"/>
              </a:rPr>
              <a:t>Dimenze kognitivních procesů</a:t>
            </a:r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7728196" y="2015913"/>
            <a:ext cx="1259946" cy="5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764" b="1">
                <a:solidFill>
                  <a:schemeClr val="tx2"/>
                </a:solidFill>
                <a:latin typeface="Arial" charset="0"/>
              </a:rPr>
              <a:t>Dimenze poznatků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3108395" y="3191862"/>
            <a:ext cx="2351899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764" b="1">
                <a:solidFill>
                  <a:schemeClr val="tx2"/>
                </a:solidFill>
                <a:latin typeface="Arial" charset="0"/>
              </a:rPr>
              <a:t>Vyjádření slovesem</a:t>
            </a:r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2940402" y="3275859"/>
            <a:ext cx="28558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2940402" y="3695841"/>
            <a:ext cx="28558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2940402" y="4115823"/>
            <a:ext cx="28558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2940402" y="4535805"/>
            <a:ext cx="28558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2940402" y="4955786"/>
            <a:ext cx="2855877" cy="41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 flipV="1">
            <a:off x="2940402" y="4955786"/>
            <a:ext cx="2855877" cy="41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 flipV="1">
            <a:off x="4872319" y="2183905"/>
            <a:ext cx="923960" cy="33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7560204" y="2351898"/>
            <a:ext cx="2519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7728196" y="3443851"/>
            <a:ext cx="0" cy="1847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 flipH="1">
            <a:off x="7560204" y="5291772"/>
            <a:ext cx="167993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7560204" y="3275859"/>
            <a:ext cx="167993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7728197" y="4199819"/>
            <a:ext cx="839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 flipV="1">
            <a:off x="2940402" y="2855877"/>
            <a:ext cx="1091953" cy="41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352" name="Rectangle 88"/>
          <p:cNvSpPr>
            <a:spLocks noChangeArrowheads="1"/>
          </p:cNvSpPr>
          <p:nvPr/>
        </p:nvSpPr>
        <p:spPr bwMode="auto">
          <a:xfrm>
            <a:off x="4452337" y="1259946"/>
            <a:ext cx="4787794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984">
                <a:solidFill>
                  <a:schemeClr val="tx2"/>
                </a:solidFill>
                <a:latin typeface="Arial" charset="0"/>
              </a:rPr>
              <a:t>revidovaná (Anderson, Krathwohl, 2001)</a:t>
            </a:r>
          </a:p>
        </p:txBody>
      </p:sp>
      <p:sp>
        <p:nvSpPr>
          <p:cNvPr id="11353" name="Rectangle 89"/>
          <p:cNvSpPr>
            <a:spLocks noChangeArrowheads="1"/>
          </p:cNvSpPr>
          <p:nvPr/>
        </p:nvSpPr>
        <p:spPr bwMode="auto">
          <a:xfrm>
            <a:off x="1008485" y="1259946"/>
            <a:ext cx="2771881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984">
                <a:solidFill>
                  <a:schemeClr val="tx2"/>
                </a:solidFill>
                <a:latin typeface="Arial" charset="0"/>
              </a:rPr>
              <a:t>původní (Bloom, 1956)</a:t>
            </a:r>
          </a:p>
        </p:txBody>
      </p:sp>
    </p:spTree>
    <p:extLst>
      <p:ext uri="{BB962C8B-B14F-4D97-AF65-F5344CB8AC3E}">
        <p14:creationId xmlns:p14="http://schemas.microsoft.com/office/powerpoint/2010/main" val="13311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224384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31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1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2673815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2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3412875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597</TotalTime>
  <Words>3068</Words>
  <Application>Microsoft Office PowerPoint</Application>
  <PresentationFormat>Vlastní</PresentationFormat>
  <Paragraphs>508</Paragraphs>
  <Slides>61</Slides>
  <Notes>45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71" baseType="lpstr">
      <vt:lpstr>Arial</vt:lpstr>
      <vt:lpstr>Arial Unicode MS</vt:lpstr>
      <vt:lpstr>Symbol</vt:lpstr>
      <vt:lpstr>Times New Roman</vt:lpstr>
      <vt:lpstr>Tw Cen MT</vt:lpstr>
      <vt:lpstr>Verdana</vt:lpstr>
      <vt:lpstr>Wingdings</vt:lpstr>
      <vt:lpstr>Wingdings 2</vt:lpstr>
      <vt:lpstr>Medián</vt:lpstr>
      <vt:lpstr>Dokument</vt:lpstr>
      <vt:lpstr>Pedagogická Psychologie</vt:lpstr>
      <vt:lpstr>Prezentace aplikace PowerPoint</vt:lpstr>
      <vt:lpstr>Žákovská pojetí učení (Säljö, 1979)</vt:lpstr>
      <vt:lpstr>Prezentace aplikace PowerPoint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Prezentace aplikace PowerPoint</vt:lpstr>
      <vt:lpstr>Změny v přístupech ke školnímu učení (dle Mayer, 1992)</vt:lpstr>
      <vt:lpstr>Osm typů lidského učení (Gagné)</vt:lpstr>
      <vt:lpstr>Poznámky</vt:lpstr>
      <vt:lpstr>Prezentace aplikace PowerPoint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Současné trendy</vt:lpstr>
      <vt:lpstr>Přehled současných teorií učení</vt:lpstr>
      <vt:lpstr>Současné teorie učení – možné dělení (I)</vt:lpstr>
      <vt:lpstr>Cíle učení - Teoretické a historické pozadí</vt:lpstr>
      <vt:lpstr>Současné teorie vyučování (teaching) - II</vt:lpstr>
      <vt:lpstr>Kognitivně psychologické, technologické a sociokognitivní teorie (přehled) – teching, learning</vt:lpstr>
      <vt:lpstr>Prezentace aplikace PowerPoint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Cíle učení - Teoretické a historické pozadí</vt:lpstr>
      <vt:lpstr>Revize Bloomovy taxonomie</vt:lpstr>
      <vt:lpstr>Revize Bloomovy taxonomie - 1</vt:lpstr>
      <vt:lpstr>Revize Bloomovy taxonomie – 2</vt:lpstr>
      <vt:lpstr>Revize Bloomovy taxonomie – 3</vt:lpstr>
      <vt:lpstr>Revize – all in one</vt:lpstr>
      <vt:lpstr>Změny revidované taxonomie oproti původní Bloomově taxonomii</vt:lpstr>
      <vt:lpstr>Změny revidované taxonomie oproti původní Bloomově taxonomii – 2</vt:lpstr>
      <vt:lpstr>Taxonomie kognitivních cílů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61</cp:revision>
  <dcterms:modified xsi:type="dcterms:W3CDTF">2018-10-08T07:44:12Z</dcterms:modified>
</cp:coreProperties>
</file>