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6" r:id="rId8"/>
    <p:sldId id="268" r:id="rId9"/>
    <p:sldId id="269" r:id="rId10"/>
    <p:sldId id="259" r:id="rId11"/>
    <p:sldId id="265" r:id="rId12"/>
    <p:sldId id="26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Pedagogicko-psychologická </a:t>
            </a:r>
            <a:r>
              <a:rPr lang="pl-PL" dirty="0"/>
              <a:t>diagnostika v práci učitele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podzim 2018</a:t>
            </a:r>
          </a:p>
          <a:p>
            <a:endParaRPr lang="pl-PL" dirty="0" smtClean="0"/>
          </a:p>
          <a:p>
            <a:r>
              <a:rPr lang="pl-PL" dirty="0" smtClean="0"/>
              <a:t>Mgr. durkáčová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Měření třídního klimatu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4291941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MCI (My </a:t>
            </a:r>
            <a:r>
              <a:rPr lang="cs-CZ" dirty="0" err="1"/>
              <a:t>C</a:t>
            </a:r>
            <a:r>
              <a:rPr lang="cs-CZ" dirty="0" err="1" smtClean="0"/>
              <a:t>lass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nventory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25 </a:t>
            </a:r>
            <a:r>
              <a:rPr lang="cs-CZ" dirty="0" err="1"/>
              <a:t>jednoduchých</a:t>
            </a:r>
            <a:r>
              <a:rPr lang="cs-CZ" dirty="0"/>
              <a:t> </a:t>
            </a:r>
            <a:r>
              <a:rPr lang="cs-CZ" dirty="0" err="1"/>
              <a:t>otázek</a:t>
            </a:r>
            <a:r>
              <a:rPr lang="cs-CZ" dirty="0"/>
              <a:t> (</a:t>
            </a:r>
            <a:r>
              <a:rPr lang="cs-CZ" dirty="0" err="1" smtClean="0"/>
              <a:t>odpovedi</a:t>
            </a:r>
            <a:r>
              <a:rPr lang="cs-CZ" dirty="0" smtClean="0"/>
              <a:t> </a:t>
            </a:r>
            <a:r>
              <a:rPr lang="cs-CZ" dirty="0"/>
              <a:t>ano – ne). </a:t>
            </a:r>
          </a:p>
          <a:p>
            <a:r>
              <a:rPr lang="cs-CZ" dirty="0" smtClean="0"/>
              <a:t>Sleduje: </a:t>
            </a:r>
            <a:r>
              <a:rPr lang="cs-CZ" dirty="0"/>
              <a:t>spokojenost ve </a:t>
            </a:r>
            <a:r>
              <a:rPr lang="cs-CZ" dirty="0" err="1" smtClean="0"/>
              <a:t>tříde</a:t>
            </a:r>
            <a:r>
              <a:rPr lang="cs-CZ" dirty="0" smtClean="0"/>
              <a:t>, </a:t>
            </a:r>
            <a:r>
              <a:rPr lang="cs-CZ" dirty="0" err="1" smtClean="0"/>
              <a:t>trenice</a:t>
            </a:r>
            <a:r>
              <a:rPr lang="cs-CZ" dirty="0" smtClean="0"/>
              <a:t> </a:t>
            </a:r>
            <a:r>
              <a:rPr lang="cs-CZ" dirty="0"/>
              <a:t>ve </a:t>
            </a:r>
            <a:r>
              <a:rPr lang="cs-CZ" dirty="0" err="1" smtClean="0"/>
              <a:t>třídě</a:t>
            </a:r>
            <a:r>
              <a:rPr lang="cs-CZ" dirty="0" smtClean="0"/>
              <a:t>, </a:t>
            </a:r>
            <a:r>
              <a:rPr lang="cs-CZ" dirty="0" err="1" smtClean="0"/>
              <a:t>soutezivost</a:t>
            </a:r>
            <a:r>
              <a:rPr lang="cs-CZ" dirty="0" smtClean="0"/>
              <a:t>, </a:t>
            </a:r>
            <a:r>
              <a:rPr lang="cs-CZ" dirty="0" err="1"/>
              <a:t>obtížnost</a:t>
            </a:r>
            <a:r>
              <a:rPr lang="cs-CZ" dirty="0"/>
              <a:t> </a:t>
            </a:r>
            <a:r>
              <a:rPr lang="cs-CZ" dirty="0" smtClean="0"/>
              <a:t>učení a soudržnost </a:t>
            </a:r>
            <a:r>
              <a:rPr lang="cs-CZ" dirty="0" err="1"/>
              <a:t>třídy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Pro 3.-6.třídu </a:t>
            </a:r>
            <a:r>
              <a:rPr lang="cs-CZ" dirty="0" smtClean="0"/>
              <a:t>ZŠ</a:t>
            </a:r>
            <a:endParaRPr lang="cs-CZ" dirty="0" smtClean="0"/>
          </a:p>
          <a:p>
            <a:r>
              <a:rPr lang="cs-CZ" dirty="0" smtClean="0"/>
              <a:t>Zjišťuje jak aktuální, tak preferované </a:t>
            </a:r>
            <a:r>
              <a:rPr lang="cs-CZ" dirty="0" smtClean="0"/>
              <a:t>klima</a:t>
            </a:r>
          </a:p>
          <a:p>
            <a:r>
              <a:rPr lang="cs-CZ" dirty="0" smtClean="0"/>
              <a:t>Dotazník CES</a:t>
            </a:r>
            <a:endParaRPr lang="cs-CZ" dirty="0"/>
          </a:p>
          <a:p>
            <a:r>
              <a:rPr lang="cs-CZ" dirty="0"/>
              <a:t>Manuál k dispozici na stránkách </a:t>
            </a:r>
            <a:r>
              <a:rPr lang="cs-CZ" dirty="0" smtClean="0"/>
              <a:t>nuv.cz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906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Sociometrie</a:t>
            </a:r>
            <a:r>
              <a:rPr lang="cs-CZ" dirty="0" smtClean="0"/>
              <a:t> SO-RA-D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Každý </a:t>
            </a:r>
            <a:r>
              <a:rPr lang="cs-CZ" dirty="0"/>
              <a:t>žák ve třídě hodnotí vliv všech ostatních žáků na škále 1-5  </a:t>
            </a:r>
          </a:p>
          <a:p>
            <a:r>
              <a:rPr lang="cs-CZ" dirty="0"/>
              <a:t>Poté každý žák ve třídě hodnotí oblibu v oblibu všech ostatních žáků na škále 1-5  </a:t>
            </a:r>
          </a:p>
          <a:p>
            <a:r>
              <a:rPr lang="cs-CZ" dirty="0"/>
              <a:t>Nakonec každý žák doplňuje číselné hodnocení slovním odůvodněním svých sympatií /antipatií k ostatním k ostatním </a:t>
            </a:r>
            <a:r>
              <a:rPr lang="cs-CZ" dirty="0" smtClean="0"/>
              <a:t>žákům</a:t>
            </a:r>
          </a:p>
          <a:p>
            <a:r>
              <a:rPr lang="cs-CZ" dirty="0" smtClean="0"/>
              <a:t>Vydává </a:t>
            </a:r>
            <a:r>
              <a:rPr lang="cs-CZ" dirty="0" err="1" smtClean="0"/>
              <a:t>Testcentrum</a:t>
            </a:r>
            <a:r>
              <a:rPr lang="cs-CZ" dirty="0" smtClean="0"/>
              <a:t> </a:t>
            </a:r>
            <a:r>
              <a:rPr lang="cs-CZ" dirty="0" err="1" smtClean="0"/>
              <a:t>Hogrefe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089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měřit klima třídy?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Pomáhá </a:t>
            </a:r>
            <a:r>
              <a:rPr lang="cs-CZ" b="1" dirty="0"/>
              <a:t>odhalovat </a:t>
            </a:r>
            <a:r>
              <a:rPr lang="cs-CZ" b="1" dirty="0" smtClean="0"/>
              <a:t>šikanu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Výchovné působení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Porovnávání názoru žáků a učitelů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Zjišťování sociálně patologických jevů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Vytváření nebo udržování koheze třídy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Restrukturalizace tříd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Zjišťování rozdílů v klimatu působením různých </a:t>
            </a:r>
            <a:r>
              <a:rPr lang="cs-CZ" dirty="0" smtClean="0"/>
              <a:t>učitelů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Příchod nového učitele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Plán podpůrných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60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Třídní klima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</a:t>
            </a:r>
            <a:r>
              <a:rPr lang="pt-BR" dirty="0" smtClean="0"/>
              <a:t>trvalejší </a:t>
            </a:r>
            <a:r>
              <a:rPr lang="pt-BR" dirty="0"/>
              <a:t>sociální a emocionální naladění </a:t>
            </a:r>
            <a:r>
              <a:rPr lang="cs-CZ" dirty="0"/>
              <a:t>učitelů a žáků. Jde i o ustálené postupy vnímání, prožívání, hodnocení toho, co se ve třídě už odehrálo nebo odehrává. Způsoby chování, které určují nebo ovlivňují citové a sociální ovzduší třídy. 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jev spíše </a:t>
            </a:r>
            <a:r>
              <a:rPr lang="cs-CZ" u="sng" dirty="0"/>
              <a:t>dlouhodobý</a:t>
            </a:r>
            <a:r>
              <a:rPr lang="cs-CZ" dirty="0"/>
              <a:t>, málo proměnlivý, typický pro danou třídu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tvůrci klimatu jsou žáci i </a:t>
            </a:r>
            <a:r>
              <a:rPr lang="cs-CZ" dirty="0" smtClean="0"/>
              <a:t>učitelé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09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i="1" dirty="0" smtClean="0"/>
          </a:p>
          <a:p>
            <a:pPr marL="0" indent="0" algn="ctr">
              <a:buNone/>
            </a:pPr>
            <a:r>
              <a:rPr lang="cs-CZ" i="1" dirty="0" smtClean="0"/>
              <a:t>Mají žáci mezi sebou dobré vztahy?</a:t>
            </a:r>
          </a:p>
          <a:p>
            <a:pPr marL="0" indent="0" algn="ctr">
              <a:buNone/>
            </a:pPr>
            <a:r>
              <a:rPr lang="cs-CZ" i="1" dirty="0" smtClean="0"/>
              <a:t>Jsou ve škole rádi?</a:t>
            </a:r>
          </a:p>
          <a:p>
            <a:pPr marL="0" indent="0" algn="ctr">
              <a:buNone/>
            </a:pPr>
            <a:r>
              <a:rPr lang="cs-CZ" i="1" dirty="0" smtClean="0"/>
              <a:t>Není  pro ně výuka moc obtížná nebo moc lehká?</a:t>
            </a:r>
          </a:p>
          <a:p>
            <a:pPr marL="0" indent="0" algn="ctr">
              <a:buNone/>
            </a:pPr>
            <a:r>
              <a:rPr lang="cs-CZ" i="1" dirty="0" smtClean="0"/>
              <a:t>Pokud chtějí něco jinak, tak jak?</a:t>
            </a:r>
          </a:p>
          <a:p>
            <a:pPr marL="0" indent="0" algn="ctr">
              <a:buNone/>
            </a:pPr>
            <a:r>
              <a:rPr lang="cs-CZ" i="1" dirty="0" smtClean="0"/>
              <a:t>Jak moc mezi sebou žáci soutěží?</a:t>
            </a:r>
          </a:p>
          <a:p>
            <a:pPr marL="0" indent="0" algn="ctr">
              <a:buNone/>
            </a:pPr>
            <a:r>
              <a:rPr lang="cs-CZ" i="1" dirty="0" smtClean="0"/>
              <a:t>Jaká je struktura vztahů ve třídě?</a:t>
            </a:r>
          </a:p>
          <a:p>
            <a:pPr marL="0" indent="0" algn="ctr">
              <a:buNone/>
            </a:pP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33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a realizace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Jasná zakázka</a:t>
            </a:r>
          </a:p>
          <a:p>
            <a:r>
              <a:rPr lang="cs-CZ" dirty="0" smtClean="0"/>
              <a:t>Kdo se bude na diagnostice podílet?</a:t>
            </a:r>
          </a:p>
          <a:p>
            <a:r>
              <a:rPr lang="cs-CZ" dirty="0" smtClean="0"/>
              <a:t>Jaké metody zvolíme?</a:t>
            </a:r>
          </a:p>
          <a:p>
            <a:r>
              <a:rPr lang="cs-CZ" dirty="0" smtClean="0"/>
              <a:t>Informovat školu a </a:t>
            </a:r>
            <a:r>
              <a:rPr lang="cs-CZ" dirty="0" smtClean="0"/>
              <a:t>rodiče</a:t>
            </a:r>
          </a:p>
          <a:p>
            <a:r>
              <a:rPr lang="cs-CZ" dirty="0" smtClean="0"/>
              <a:t>Zpětná vazba</a:t>
            </a:r>
            <a:endParaRPr lang="cs-CZ" dirty="0" smtClean="0"/>
          </a:p>
          <a:p>
            <a:r>
              <a:rPr lang="cs-CZ" dirty="0" smtClean="0"/>
              <a:t>Plán podpůrných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809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Pozorování</a:t>
            </a:r>
          </a:p>
          <a:p>
            <a:r>
              <a:rPr lang="cs-CZ" dirty="0" smtClean="0"/>
              <a:t>Rozhovor</a:t>
            </a:r>
          </a:p>
          <a:p>
            <a:r>
              <a:rPr lang="cs-CZ" dirty="0" smtClean="0"/>
              <a:t>Dotazníky</a:t>
            </a:r>
          </a:p>
          <a:p>
            <a:r>
              <a:rPr lang="cs-CZ" dirty="0" err="1" smtClean="0"/>
              <a:t>Sociometrie</a:t>
            </a:r>
            <a:endParaRPr lang="cs-CZ" dirty="0" smtClean="0"/>
          </a:p>
          <a:p>
            <a:r>
              <a:rPr lang="cs-CZ" dirty="0" err="1" smtClean="0"/>
              <a:t>Hrové</a:t>
            </a:r>
            <a:r>
              <a:rPr lang="cs-CZ" dirty="0" smtClean="0"/>
              <a:t> techniky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22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Dotazníky a 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B-3 a B-4</a:t>
            </a:r>
          </a:p>
          <a:p>
            <a:r>
              <a:rPr lang="cs-CZ" dirty="0" smtClean="0"/>
              <a:t>CES a MCI</a:t>
            </a:r>
            <a:endParaRPr lang="cs-CZ" dirty="0" smtClean="0"/>
          </a:p>
          <a:p>
            <a:r>
              <a:rPr lang="cs-CZ" dirty="0" smtClean="0"/>
              <a:t>KLIT</a:t>
            </a:r>
          </a:p>
          <a:p>
            <a:r>
              <a:rPr lang="cs-CZ" dirty="0" smtClean="0"/>
              <a:t>CCQ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988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B-3 a B-4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B-4 určen pro 2.-3.třídu ZŠ, B-3 pro 4.ročník a výš i pro SŠ</a:t>
            </a:r>
          </a:p>
          <a:p>
            <a:r>
              <a:rPr lang="cs-CZ" dirty="0" smtClean="0"/>
              <a:t>Sleduje preference žáka ke spolužákům, spokojenost ve třídě, hierarchii postavení ve třídě, B-3 i sebevnímání dítěte ve třídě</a:t>
            </a:r>
          </a:p>
          <a:p>
            <a:r>
              <a:rPr lang="cs-CZ" dirty="0" smtClean="0"/>
              <a:t>Komplexní měření klimatu pomocí různých škál</a:t>
            </a:r>
          </a:p>
        </p:txBody>
      </p:sp>
    </p:spTree>
    <p:extLst>
      <p:ext uri="{BB962C8B-B14F-4D97-AF65-F5344CB8AC3E}">
        <p14:creationId xmlns:p14="http://schemas.microsoft.com/office/powerpoint/2010/main" val="309780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27 otázek</a:t>
            </a:r>
          </a:p>
          <a:p>
            <a:r>
              <a:rPr lang="cs-CZ" dirty="0" smtClean="0"/>
              <a:t>Určeno pro 2.stupeň ZŠ a SŠ</a:t>
            </a:r>
          </a:p>
          <a:p>
            <a:r>
              <a:rPr lang="cs-CZ" dirty="0" smtClean="0"/>
              <a:t>Standardizován</a:t>
            </a:r>
          </a:p>
          <a:p>
            <a:r>
              <a:rPr lang="cs-CZ" dirty="0" smtClean="0"/>
              <a:t>Měří míru spolupráce a soudržnosti mezi žáky, motivaci k negativnímu školnímu výkonu a tendenci k sebeprosazení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058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CCQ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17 otázek</a:t>
            </a:r>
          </a:p>
          <a:p>
            <a:r>
              <a:rPr lang="cs-CZ" dirty="0" smtClean="0"/>
              <a:t>Pouze předběžné normy pro žáky ZŠ a SŠ</a:t>
            </a:r>
          </a:p>
          <a:p>
            <a:r>
              <a:rPr lang="cs-CZ" dirty="0" smtClean="0"/>
              <a:t>Diagnostikuje přítomnost obranných mechanizmů v komunikaci žáků s učitelem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114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173</TotalTime>
  <Words>407</Words>
  <Application>Microsoft Office PowerPoint</Application>
  <PresentationFormat>Předvádění na obrazovce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Administrativní</vt:lpstr>
      <vt:lpstr>Měření třídního klimatu</vt:lpstr>
      <vt:lpstr>Třídní klima </vt:lpstr>
      <vt:lpstr>Diagnostika</vt:lpstr>
      <vt:lpstr>Příprava a realizace</vt:lpstr>
      <vt:lpstr>Metody diagnostiky</vt:lpstr>
      <vt:lpstr>Dotazníky a škály</vt:lpstr>
      <vt:lpstr>B-3 a B-4</vt:lpstr>
      <vt:lpstr>KLIT</vt:lpstr>
      <vt:lpstr>CCQ</vt:lpstr>
      <vt:lpstr>Naše třída</vt:lpstr>
      <vt:lpstr>Sociometrie SO-RA-D</vt:lpstr>
      <vt:lpstr>Proč měřit klima třídy?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třídního klimatu</dc:title>
  <dc:creator>Durkáčová Katarína</dc:creator>
  <cp:lastModifiedBy>Durkáčová Katarína</cp:lastModifiedBy>
  <cp:revision>14</cp:revision>
  <dcterms:created xsi:type="dcterms:W3CDTF">2018-10-23T11:12:34Z</dcterms:created>
  <dcterms:modified xsi:type="dcterms:W3CDTF">2018-10-29T09:13:41Z</dcterms:modified>
</cp:coreProperties>
</file>