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349" r:id="rId2"/>
    <p:sldId id="258" r:id="rId3"/>
    <p:sldId id="257" r:id="rId4"/>
    <p:sldId id="259" r:id="rId5"/>
    <p:sldId id="260" r:id="rId6"/>
    <p:sldId id="264" r:id="rId7"/>
    <p:sldId id="268" r:id="rId8"/>
    <p:sldId id="263" r:id="rId9"/>
    <p:sldId id="267" r:id="rId10"/>
    <p:sldId id="262" r:id="rId11"/>
    <p:sldId id="350" r:id="rId12"/>
    <p:sldId id="256" r:id="rId13"/>
    <p:sldId id="354" r:id="rId14"/>
    <p:sldId id="282" r:id="rId15"/>
    <p:sldId id="318" r:id="rId16"/>
    <p:sldId id="315" r:id="rId17"/>
    <p:sldId id="338" r:id="rId18"/>
    <p:sldId id="351" r:id="rId19"/>
    <p:sldId id="287" r:id="rId20"/>
    <p:sldId id="289" r:id="rId21"/>
    <p:sldId id="291" r:id="rId22"/>
    <p:sldId id="292" r:id="rId23"/>
    <p:sldId id="294" r:id="rId24"/>
    <p:sldId id="295" r:id="rId25"/>
    <p:sldId id="293" r:id="rId26"/>
    <p:sldId id="297" r:id="rId27"/>
    <p:sldId id="299" r:id="rId28"/>
    <p:sldId id="306" r:id="rId29"/>
    <p:sldId id="305" r:id="rId30"/>
    <p:sldId id="304" r:id="rId31"/>
    <p:sldId id="319" r:id="rId32"/>
    <p:sldId id="322" r:id="rId33"/>
    <p:sldId id="323" r:id="rId34"/>
    <p:sldId id="325" r:id="rId35"/>
    <p:sldId id="326" r:id="rId36"/>
    <p:sldId id="329" r:id="rId37"/>
    <p:sldId id="345" r:id="rId38"/>
    <p:sldId id="330" r:id="rId39"/>
    <p:sldId id="353" r:id="rId40"/>
    <p:sldId id="332" r:id="rId41"/>
    <p:sldId id="335" r:id="rId42"/>
    <p:sldId id="336" r:id="rId43"/>
    <p:sldId id="337" r:id="rId4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 systému Windows" initials="UsW" lastIdx="0" clrIdx="0">
    <p:extLst>
      <p:ext uri="{19B8F6BF-5375-455C-9EA6-DF929625EA0E}">
        <p15:presenceInfo xmlns:p15="http://schemas.microsoft.com/office/powerpoint/2012/main" userId="Uživatel systému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3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3C175-017B-4401-8AD4-542923974A0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99336E94-9704-4B1F-9A6C-98CF21A91BE1}">
      <dgm:prSet phldrT="[Text]"/>
      <dgm:spPr/>
      <dgm:t>
        <a:bodyPr/>
        <a:lstStyle/>
        <a:p>
          <a:r>
            <a:rPr lang="cs-CZ" b="1" dirty="0"/>
            <a:t>Přístupy</a:t>
          </a:r>
          <a:endParaRPr lang="sk-SK" b="1" dirty="0"/>
        </a:p>
      </dgm:t>
    </dgm:pt>
    <dgm:pt modelId="{FFABC48E-6D7B-4CD7-84DB-CEB9CC13781C}" type="parTrans" cxnId="{932A94AB-51F4-488E-A9F4-4DE3DAAF9C30}">
      <dgm:prSet/>
      <dgm:spPr/>
      <dgm:t>
        <a:bodyPr/>
        <a:lstStyle/>
        <a:p>
          <a:endParaRPr lang="sk-SK"/>
        </a:p>
      </dgm:t>
    </dgm:pt>
    <dgm:pt modelId="{3E8B3976-88AD-4F6E-95F1-EEE041F364FC}" type="sibTrans" cxnId="{932A94AB-51F4-488E-A9F4-4DE3DAAF9C30}">
      <dgm:prSet/>
      <dgm:spPr/>
      <dgm:t>
        <a:bodyPr/>
        <a:lstStyle/>
        <a:p>
          <a:endParaRPr lang="sk-SK"/>
        </a:p>
      </dgm:t>
    </dgm:pt>
    <dgm:pt modelId="{F5E0890C-981C-4700-95EA-FEE060072D0E}">
      <dgm:prSet phldrT="[Text]"/>
      <dgm:spPr/>
      <dgm:t>
        <a:bodyPr/>
        <a:lstStyle/>
        <a:p>
          <a:r>
            <a:rPr lang="cs-CZ" dirty="0"/>
            <a:t>Behaviorismus</a:t>
          </a:r>
          <a:endParaRPr lang="sk-SK" dirty="0"/>
        </a:p>
      </dgm:t>
    </dgm:pt>
    <dgm:pt modelId="{A6DECD51-4530-4EF2-B10A-ED81F9AA4331}" type="parTrans" cxnId="{646476BD-2C1D-48BA-97EC-E2BC75C49513}">
      <dgm:prSet/>
      <dgm:spPr/>
      <dgm:t>
        <a:bodyPr/>
        <a:lstStyle/>
        <a:p>
          <a:endParaRPr lang="sk-SK"/>
        </a:p>
      </dgm:t>
    </dgm:pt>
    <dgm:pt modelId="{A6474281-C7FE-488F-BA52-0FB68210CD3E}" type="sibTrans" cxnId="{646476BD-2C1D-48BA-97EC-E2BC75C49513}">
      <dgm:prSet/>
      <dgm:spPr/>
      <dgm:t>
        <a:bodyPr/>
        <a:lstStyle/>
        <a:p>
          <a:endParaRPr lang="sk-SK"/>
        </a:p>
      </dgm:t>
    </dgm:pt>
    <dgm:pt modelId="{2553E266-7D2D-4C59-94D7-D86211B1D281}">
      <dgm:prSet phldrT="[Text]"/>
      <dgm:spPr/>
      <dgm:t>
        <a:bodyPr/>
        <a:lstStyle/>
        <a:p>
          <a:r>
            <a:rPr lang="cs-CZ" dirty="0"/>
            <a:t>Humanismus</a:t>
          </a:r>
          <a:endParaRPr lang="sk-SK" dirty="0"/>
        </a:p>
      </dgm:t>
    </dgm:pt>
    <dgm:pt modelId="{88495195-E92B-4A0C-9B04-D07E955C9DC9}" type="parTrans" cxnId="{555CF107-F670-4D08-9778-4BD0B635526A}">
      <dgm:prSet/>
      <dgm:spPr/>
      <dgm:t>
        <a:bodyPr/>
        <a:lstStyle/>
        <a:p>
          <a:endParaRPr lang="sk-SK"/>
        </a:p>
      </dgm:t>
    </dgm:pt>
    <dgm:pt modelId="{0FFA62B5-67D1-4DC2-94D3-89D8AC075CB2}" type="sibTrans" cxnId="{555CF107-F670-4D08-9778-4BD0B635526A}">
      <dgm:prSet/>
      <dgm:spPr/>
      <dgm:t>
        <a:bodyPr/>
        <a:lstStyle/>
        <a:p>
          <a:endParaRPr lang="sk-SK"/>
        </a:p>
      </dgm:t>
    </dgm:pt>
    <dgm:pt modelId="{27A3CB9F-A8C8-42E5-A7AC-712DDCEC2A18}">
      <dgm:prSet phldrT="[Text]"/>
      <dgm:spPr/>
      <dgm:t>
        <a:bodyPr/>
        <a:lstStyle/>
        <a:p>
          <a:r>
            <a:rPr lang="cs-CZ" b="1" dirty="0"/>
            <a:t>Oblasti</a:t>
          </a:r>
          <a:endParaRPr lang="sk-SK" b="1" dirty="0"/>
        </a:p>
      </dgm:t>
    </dgm:pt>
    <dgm:pt modelId="{09ABCB75-FD03-4289-97F2-7A8005C27714}" type="parTrans" cxnId="{3F364FB1-7462-49F5-905F-A670DE9A99C2}">
      <dgm:prSet/>
      <dgm:spPr/>
      <dgm:t>
        <a:bodyPr/>
        <a:lstStyle/>
        <a:p>
          <a:endParaRPr lang="sk-SK"/>
        </a:p>
      </dgm:t>
    </dgm:pt>
    <dgm:pt modelId="{D152B26A-4F0B-486B-9555-7B74B8B7E635}" type="sibTrans" cxnId="{3F364FB1-7462-49F5-905F-A670DE9A99C2}">
      <dgm:prSet/>
      <dgm:spPr/>
      <dgm:t>
        <a:bodyPr/>
        <a:lstStyle/>
        <a:p>
          <a:endParaRPr lang="sk-SK"/>
        </a:p>
      </dgm:t>
    </dgm:pt>
    <dgm:pt modelId="{7D0017B7-E867-4FE6-994B-E9A36952122B}">
      <dgm:prSet phldrT="[Text]"/>
      <dgm:spPr/>
      <dgm:t>
        <a:bodyPr/>
        <a:lstStyle/>
        <a:p>
          <a:r>
            <a:rPr lang="cs-CZ" dirty="0"/>
            <a:t>Management chování</a:t>
          </a:r>
          <a:endParaRPr lang="sk-SK" dirty="0"/>
        </a:p>
      </dgm:t>
    </dgm:pt>
    <dgm:pt modelId="{5606F833-B567-4BB6-B209-7BD11B43DFCA}" type="parTrans" cxnId="{23FAD8CA-24FC-484E-996C-9744EDF69EFE}">
      <dgm:prSet/>
      <dgm:spPr/>
      <dgm:t>
        <a:bodyPr/>
        <a:lstStyle/>
        <a:p>
          <a:endParaRPr lang="sk-SK"/>
        </a:p>
      </dgm:t>
    </dgm:pt>
    <dgm:pt modelId="{7D2BD5B3-8EE4-4F05-BF3E-2B32A5131C0C}" type="sibTrans" cxnId="{23FAD8CA-24FC-484E-996C-9744EDF69EFE}">
      <dgm:prSet/>
      <dgm:spPr/>
      <dgm:t>
        <a:bodyPr/>
        <a:lstStyle/>
        <a:p>
          <a:endParaRPr lang="sk-SK"/>
        </a:p>
      </dgm:t>
    </dgm:pt>
    <dgm:pt modelId="{FA05D5D6-6AC1-40D3-A594-764D089CA2BF}">
      <dgm:prSet phldrT="[Text]"/>
      <dgm:spPr/>
      <dgm:t>
        <a:bodyPr/>
        <a:lstStyle/>
        <a:p>
          <a:r>
            <a:rPr lang="cs-CZ" dirty="0"/>
            <a:t>Management výuky</a:t>
          </a:r>
          <a:endParaRPr lang="sk-SK" dirty="0"/>
        </a:p>
      </dgm:t>
    </dgm:pt>
    <dgm:pt modelId="{83D1D809-C88B-49E6-987A-30CA859463F9}" type="parTrans" cxnId="{E1389BC2-83E6-4B60-AD5C-DA9F0371597A}">
      <dgm:prSet/>
      <dgm:spPr/>
      <dgm:t>
        <a:bodyPr/>
        <a:lstStyle/>
        <a:p>
          <a:endParaRPr lang="sk-SK"/>
        </a:p>
      </dgm:t>
    </dgm:pt>
    <dgm:pt modelId="{EB1E2C6A-FD41-49CD-A489-C7319FD61054}" type="sibTrans" cxnId="{E1389BC2-83E6-4B60-AD5C-DA9F0371597A}">
      <dgm:prSet/>
      <dgm:spPr/>
      <dgm:t>
        <a:bodyPr/>
        <a:lstStyle/>
        <a:p>
          <a:endParaRPr lang="sk-SK"/>
        </a:p>
      </dgm:t>
    </dgm:pt>
    <dgm:pt modelId="{F13F0B58-2137-40D5-B510-5975B879FBFD}">
      <dgm:prSet phldrT="[Text]"/>
      <dgm:spPr/>
      <dgm:t>
        <a:bodyPr/>
        <a:lstStyle/>
        <a:p>
          <a:r>
            <a:rPr lang="cs-CZ" b="1" dirty="0"/>
            <a:t>Strategie</a:t>
          </a:r>
          <a:endParaRPr lang="sk-SK" b="1" dirty="0"/>
        </a:p>
      </dgm:t>
    </dgm:pt>
    <dgm:pt modelId="{B6185B25-F42E-4D25-83EC-58F0BC04E813}" type="parTrans" cxnId="{B8FB684F-7E48-4211-B9E0-E3FCBAD6985B}">
      <dgm:prSet/>
      <dgm:spPr/>
      <dgm:t>
        <a:bodyPr/>
        <a:lstStyle/>
        <a:p>
          <a:endParaRPr lang="sk-SK"/>
        </a:p>
      </dgm:t>
    </dgm:pt>
    <dgm:pt modelId="{5A17F61D-7D19-400B-A797-710F44F95DC5}" type="sibTrans" cxnId="{B8FB684F-7E48-4211-B9E0-E3FCBAD6985B}">
      <dgm:prSet/>
      <dgm:spPr/>
      <dgm:t>
        <a:bodyPr/>
        <a:lstStyle/>
        <a:p>
          <a:endParaRPr lang="sk-SK"/>
        </a:p>
      </dgm:t>
    </dgm:pt>
    <dgm:pt modelId="{7E85754A-E91B-4069-86E0-B7B478EA2356}">
      <dgm:prSet phldrT="[Text]"/>
      <dgm:spPr/>
      <dgm:t>
        <a:bodyPr/>
        <a:lstStyle/>
        <a:p>
          <a:r>
            <a:rPr lang="cs-CZ" dirty="0"/>
            <a:t>Proaktivní</a:t>
          </a:r>
          <a:endParaRPr lang="sk-SK" dirty="0"/>
        </a:p>
      </dgm:t>
    </dgm:pt>
    <dgm:pt modelId="{6CADDB5B-FC38-40BB-BBC3-D4BDFD2B1C81}" type="parTrans" cxnId="{8AD54A13-E610-4847-8863-2DA65DF8AE3B}">
      <dgm:prSet/>
      <dgm:spPr/>
      <dgm:t>
        <a:bodyPr/>
        <a:lstStyle/>
        <a:p>
          <a:endParaRPr lang="sk-SK"/>
        </a:p>
      </dgm:t>
    </dgm:pt>
    <dgm:pt modelId="{4067660E-BF5E-423F-83E3-6E5CD3D03831}" type="sibTrans" cxnId="{8AD54A13-E610-4847-8863-2DA65DF8AE3B}">
      <dgm:prSet/>
      <dgm:spPr/>
      <dgm:t>
        <a:bodyPr/>
        <a:lstStyle/>
        <a:p>
          <a:endParaRPr lang="sk-SK"/>
        </a:p>
      </dgm:t>
    </dgm:pt>
    <dgm:pt modelId="{418E0851-AE8A-43DE-8A78-5470A09B2ED3}">
      <dgm:prSet phldrT="[Text]"/>
      <dgm:spPr/>
      <dgm:t>
        <a:bodyPr/>
        <a:lstStyle/>
        <a:p>
          <a:r>
            <a:rPr lang="cs-CZ" dirty="0"/>
            <a:t>Reaktivní</a:t>
          </a:r>
          <a:endParaRPr lang="sk-SK" dirty="0"/>
        </a:p>
      </dgm:t>
    </dgm:pt>
    <dgm:pt modelId="{C9F3818B-8D8E-4822-B94C-152683CDAD9A}" type="parTrans" cxnId="{38F8387F-54DD-45F2-8ABA-8004451C36FB}">
      <dgm:prSet/>
      <dgm:spPr/>
      <dgm:t>
        <a:bodyPr/>
        <a:lstStyle/>
        <a:p>
          <a:endParaRPr lang="sk-SK"/>
        </a:p>
      </dgm:t>
    </dgm:pt>
    <dgm:pt modelId="{1EC4F762-3EBF-4CCB-9B17-F215029C351E}" type="sibTrans" cxnId="{38F8387F-54DD-45F2-8ABA-8004451C36FB}">
      <dgm:prSet/>
      <dgm:spPr/>
      <dgm:t>
        <a:bodyPr/>
        <a:lstStyle/>
        <a:p>
          <a:endParaRPr lang="sk-SK"/>
        </a:p>
      </dgm:t>
    </dgm:pt>
    <dgm:pt modelId="{9761C584-1475-4EFD-B00F-C36BA6076E53}" type="pres">
      <dgm:prSet presAssocID="{BB03C175-017B-4401-8AD4-542923974A0F}" presName="linearFlow" presStyleCnt="0">
        <dgm:presLayoutVars>
          <dgm:dir/>
          <dgm:animLvl val="lvl"/>
          <dgm:resizeHandles val="exact"/>
        </dgm:presLayoutVars>
      </dgm:prSet>
      <dgm:spPr/>
    </dgm:pt>
    <dgm:pt modelId="{A83772E9-460E-430B-A68D-1105F848C67D}" type="pres">
      <dgm:prSet presAssocID="{99336E94-9704-4B1F-9A6C-98CF21A91BE1}" presName="composite" presStyleCnt="0"/>
      <dgm:spPr/>
    </dgm:pt>
    <dgm:pt modelId="{4A6ACF7E-CDFA-4D40-B9BE-5BFF9FDE3555}" type="pres">
      <dgm:prSet presAssocID="{99336E94-9704-4B1F-9A6C-98CF21A91BE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D30388F-3BD0-4EAF-B9D8-83030786FE2E}" type="pres">
      <dgm:prSet presAssocID="{99336E94-9704-4B1F-9A6C-98CF21A91BE1}" presName="descendantText" presStyleLbl="alignAcc1" presStyleIdx="0" presStyleCnt="3">
        <dgm:presLayoutVars>
          <dgm:bulletEnabled val="1"/>
        </dgm:presLayoutVars>
      </dgm:prSet>
      <dgm:spPr/>
    </dgm:pt>
    <dgm:pt modelId="{38DD0DC7-2F68-4D4C-AC23-8363F8F9B670}" type="pres">
      <dgm:prSet presAssocID="{3E8B3976-88AD-4F6E-95F1-EEE041F364FC}" presName="sp" presStyleCnt="0"/>
      <dgm:spPr/>
    </dgm:pt>
    <dgm:pt modelId="{35182C5B-49ED-4BA5-AF62-B84A11A704CA}" type="pres">
      <dgm:prSet presAssocID="{27A3CB9F-A8C8-42E5-A7AC-712DDCEC2A18}" presName="composite" presStyleCnt="0"/>
      <dgm:spPr/>
    </dgm:pt>
    <dgm:pt modelId="{55167250-5845-4F77-99F9-8E638C84AAAC}" type="pres">
      <dgm:prSet presAssocID="{27A3CB9F-A8C8-42E5-A7AC-712DDCEC2A1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04F0A0B-419D-4C0B-B60B-C45CB3BEB6F6}" type="pres">
      <dgm:prSet presAssocID="{27A3CB9F-A8C8-42E5-A7AC-712DDCEC2A18}" presName="descendantText" presStyleLbl="alignAcc1" presStyleIdx="1" presStyleCnt="3">
        <dgm:presLayoutVars>
          <dgm:bulletEnabled val="1"/>
        </dgm:presLayoutVars>
      </dgm:prSet>
      <dgm:spPr/>
    </dgm:pt>
    <dgm:pt modelId="{9AC57B33-693E-46A4-AA3D-3F19DF93A9EF}" type="pres">
      <dgm:prSet presAssocID="{D152B26A-4F0B-486B-9555-7B74B8B7E635}" presName="sp" presStyleCnt="0"/>
      <dgm:spPr/>
    </dgm:pt>
    <dgm:pt modelId="{393D8EBD-8A17-4735-AE17-E187622E9020}" type="pres">
      <dgm:prSet presAssocID="{F13F0B58-2137-40D5-B510-5975B879FBFD}" presName="composite" presStyleCnt="0"/>
      <dgm:spPr/>
    </dgm:pt>
    <dgm:pt modelId="{12388CE5-E99D-4C9B-8932-1DC62FC2866F}" type="pres">
      <dgm:prSet presAssocID="{F13F0B58-2137-40D5-B510-5975B879FBF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CF019FB-F1C1-4E98-9694-0CED5B022072}" type="pres">
      <dgm:prSet presAssocID="{F13F0B58-2137-40D5-B510-5975B879FBF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55CF107-F670-4D08-9778-4BD0B635526A}" srcId="{99336E94-9704-4B1F-9A6C-98CF21A91BE1}" destId="{2553E266-7D2D-4C59-94D7-D86211B1D281}" srcOrd="1" destOrd="0" parTransId="{88495195-E92B-4A0C-9B04-D07E955C9DC9}" sibTransId="{0FFA62B5-67D1-4DC2-94D3-89D8AC075CB2}"/>
    <dgm:cxn modelId="{8AD54A13-E610-4847-8863-2DA65DF8AE3B}" srcId="{F13F0B58-2137-40D5-B510-5975B879FBFD}" destId="{7E85754A-E91B-4069-86E0-B7B478EA2356}" srcOrd="0" destOrd="0" parTransId="{6CADDB5B-FC38-40BB-BBC3-D4BDFD2B1C81}" sibTransId="{4067660E-BF5E-423F-83E3-6E5CD3D03831}"/>
    <dgm:cxn modelId="{6F9B7114-25A8-4B0A-B10E-8AF6BC18285F}" type="presOf" srcId="{7D0017B7-E867-4FE6-994B-E9A36952122B}" destId="{E04F0A0B-419D-4C0B-B60B-C45CB3BEB6F6}" srcOrd="0" destOrd="0" presId="urn:microsoft.com/office/officeart/2005/8/layout/chevron2"/>
    <dgm:cxn modelId="{E996FC25-EAF5-4116-8820-96BD51236A5D}" type="presOf" srcId="{7E85754A-E91B-4069-86E0-B7B478EA2356}" destId="{CCF019FB-F1C1-4E98-9694-0CED5B022072}" srcOrd="0" destOrd="0" presId="urn:microsoft.com/office/officeart/2005/8/layout/chevron2"/>
    <dgm:cxn modelId="{B7472E40-DFD8-4BFC-A6B5-33541645EF39}" type="presOf" srcId="{27A3CB9F-A8C8-42E5-A7AC-712DDCEC2A18}" destId="{55167250-5845-4F77-99F9-8E638C84AAAC}" srcOrd="0" destOrd="0" presId="urn:microsoft.com/office/officeart/2005/8/layout/chevron2"/>
    <dgm:cxn modelId="{B8FB684F-7E48-4211-B9E0-E3FCBAD6985B}" srcId="{BB03C175-017B-4401-8AD4-542923974A0F}" destId="{F13F0B58-2137-40D5-B510-5975B879FBFD}" srcOrd="2" destOrd="0" parTransId="{B6185B25-F42E-4D25-83EC-58F0BC04E813}" sibTransId="{5A17F61D-7D19-400B-A797-710F44F95DC5}"/>
    <dgm:cxn modelId="{FB66AC56-1E03-4799-B452-9A618F5BCA72}" type="presOf" srcId="{F5E0890C-981C-4700-95EA-FEE060072D0E}" destId="{AD30388F-3BD0-4EAF-B9D8-83030786FE2E}" srcOrd="0" destOrd="0" presId="urn:microsoft.com/office/officeart/2005/8/layout/chevron2"/>
    <dgm:cxn modelId="{0C608D5A-9971-4469-A626-7AB9049C4DDC}" type="presOf" srcId="{2553E266-7D2D-4C59-94D7-D86211B1D281}" destId="{AD30388F-3BD0-4EAF-B9D8-83030786FE2E}" srcOrd="0" destOrd="1" presId="urn:microsoft.com/office/officeart/2005/8/layout/chevron2"/>
    <dgm:cxn modelId="{38F8387F-54DD-45F2-8ABA-8004451C36FB}" srcId="{F13F0B58-2137-40D5-B510-5975B879FBFD}" destId="{418E0851-AE8A-43DE-8A78-5470A09B2ED3}" srcOrd="1" destOrd="0" parTransId="{C9F3818B-8D8E-4822-B94C-152683CDAD9A}" sibTransId="{1EC4F762-3EBF-4CCB-9B17-F215029C351E}"/>
    <dgm:cxn modelId="{15B7BF89-F7C5-4F22-8BBB-1249374F9241}" type="presOf" srcId="{BB03C175-017B-4401-8AD4-542923974A0F}" destId="{9761C584-1475-4EFD-B00F-C36BA6076E53}" srcOrd="0" destOrd="0" presId="urn:microsoft.com/office/officeart/2005/8/layout/chevron2"/>
    <dgm:cxn modelId="{0E3F4A9C-D32D-4611-98CF-E3D1872A5213}" type="presOf" srcId="{FA05D5D6-6AC1-40D3-A594-764D089CA2BF}" destId="{E04F0A0B-419D-4C0B-B60B-C45CB3BEB6F6}" srcOrd="0" destOrd="1" presId="urn:microsoft.com/office/officeart/2005/8/layout/chevron2"/>
    <dgm:cxn modelId="{E9E9B0A9-D35E-4DE2-85BE-849F479D036E}" type="presOf" srcId="{418E0851-AE8A-43DE-8A78-5470A09B2ED3}" destId="{CCF019FB-F1C1-4E98-9694-0CED5B022072}" srcOrd="0" destOrd="1" presId="urn:microsoft.com/office/officeart/2005/8/layout/chevron2"/>
    <dgm:cxn modelId="{932A94AB-51F4-488E-A9F4-4DE3DAAF9C30}" srcId="{BB03C175-017B-4401-8AD4-542923974A0F}" destId="{99336E94-9704-4B1F-9A6C-98CF21A91BE1}" srcOrd="0" destOrd="0" parTransId="{FFABC48E-6D7B-4CD7-84DB-CEB9CC13781C}" sibTransId="{3E8B3976-88AD-4F6E-95F1-EEE041F364FC}"/>
    <dgm:cxn modelId="{3F364FB1-7462-49F5-905F-A670DE9A99C2}" srcId="{BB03C175-017B-4401-8AD4-542923974A0F}" destId="{27A3CB9F-A8C8-42E5-A7AC-712DDCEC2A18}" srcOrd="1" destOrd="0" parTransId="{09ABCB75-FD03-4289-97F2-7A8005C27714}" sibTransId="{D152B26A-4F0B-486B-9555-7B74B8B7E635}"/>
    <dgm:cxn modelId="{646476BD-2C1D-48BA-97EC-E2BC75C49513}" srcId="{99336E94-9704-4B1F-9A6C-98CF21A91BE1}" destId="{F5E0890C-981C-4700-95EA-FEE060072D0E}" srcOrd="0" destOrd="0" parTransId="{A6DECD51-4530-4EF2-B10A-ED81F9AA4331}" sibTransId="{A6474281-C7FE-488F-BA52-0FB68210CD3E}"/>
    <dgm:cxn modelId="{E1389BC2-83E6-4B60-AD5C-DA9F0371597A}" srcId="{27A3CB9F-A8C8-42E5-A7AC-712DDCEC2A18}" destId="{FA05D5D6-6AC1-40D3-A594-764D089CA2BF}" srcOrd="1" destOrd="0" parTransId="{83D1D809-C88B-49E6-987A-30CA859463F9}" sibTransId="{EB1E2C6A-FD41-49CD-A489-C7319FD61054}"/>
    <dgm:cxn modelId="{A5574FC6-96D4-435E-83ED-AE0A96E2AA56}" type="presOf" srcId="{F13F0B58-2137-40D5-B510-5975B879FBFD}" destId="{12388CE5-E99D-4C9B-8932-1DC62FC2866F}" srcOrd="0" destOrd="0" presId="urn:microsoft.com/office/officeart/2005/8/layout/chevron2"/>
    <dgm:cxn modelId="{23FAD8CA-24FC-484E-996C-9744EDF69EFE}" srcId="{27A3CB9F-A8C8-42E5-A7AC-712DDCEC2A18}" destId="{7D0017B7-E867-4FE6-994B-E9A36952122B}" srcOrd="0" destOrd="0" parTransId="{5606F833-B567-4BB6-B209-7BD11B43DFCA}" sibTransId="{7D2BD5B3-8EE4-4F05-BF3E-2B32A5131C0C}"/>
    <dgm:cxn modelId="{77771BF3-9D65-4B5A-8022-EE91342D90AE}" type="presOf" srcId="{99336E94-9704-4B1F-9A6C-98CF21A91BE1}" destId="{4A6ACF7E-CDFA-4D40-B9BE-5BFF9FDE3555}" srcOrd="0" destOrd="0" presId="urn:microsoft.com/office/officeart/2005/8/layout/chevron2"/>
    <dgm:cxn modelId="{C9A8CF32-59BE-4154-819A-4A421818BED3}" type="presParOf" srcId="{9761C584-1475-4EFD-B00F-C36BA6076E53}" destId="{A83772E9-460E-430B-A68D-1105F848C67D}" srcOrd="0" destOrd="0" presId="urn:microsoft.com/office/officeart/2005/8/layout/chevron2"/>
    <dgm:cxn modelId="{7B5C194F-0ABE-4C4A-AB3B-79AD5AF0F5F8}" type="presParOf" srcId="{A83772E9-460E-430B-A68D-1105F848C67D}" destId="{4A6ACF7E-CDFA-4D40-B9BE-5BFF9FDE3555}" srcOrd="0" destOrd="0" presId="urn:microsoft.com/office/officeart/2005/8/layout/chevron2"/>
    <dgm:cxn modelId="{692B4FED-8232-4FBB-B4F7-6C4DC6F5BCC0}" type="presParOf" srcId="{A83772E9-460E-430B-A68D-1105F848C67D}" destId="{AD30388F-3BD0-4EAF-B9D8-83030786FE2E}" srcOrd="1" destOrd="0" presId="urn:microsoft.com/office/officeart/2005/8/layout/chevron2"/>
    <dgm:cxn modelId="{703E11DF-8AE6-4B05-A90D-56EE5251198A}" type="presParOf" srcId="{9761C584-1475-4EFD-B00F-C36BA6076E53}" destId="{38DD0DC7-2F68-4D4C-AC23-8363F8F9B670}" srcOrd="1" destOrd="0" presId="urn:microsoft.com/office/officeart/2005/8/layout/chevron2"/>
    <dgm:cxn modelId="{F3506049-8B83-40EF-87B7-A467EB08D267}" type="presParOf" srcId="{9761C584-1475-4EFD-B00F-C36BA6076E53}" destId="{35182C5B-49ED-4BA5-AF62-B84A11A704CA}" srcOrd="2" destOrd="0" presId="urn:microsoft.com/office/officeart/2005/8/layout/chevron2"/>
    <dgm:cxn modelId="{2B9D068E-8511-4B49-8C8C-70660CAAF7D2}" type="presParOf" srcId="{35182C5B-49ED-4BA5-AF62-B84A11A704CA}" destId="{55167250-5845-4F77-99F9-8E638C84AAAC}" srcOrd="0" destOrd="0" presId="urn:microsoft.com/office/officeart/2005/8/layout/chevron2"/>
    <dgm:cxn modelId="{65D9D3B8-F075-4AC6-875D-95FA495DEF91}" type="presParOf" srcId="{35182C5B-49ED-4BA5-AF62-B84A11A704CA}" destId="{E04F0A0B-419D-4C0B-B60B-C45CB3BEB6F6}" srcOrd="1" destOrd="0" presId="urn:microsoft.com/office/officeart/2005/8/layout/chevron2"/>
    <dgm:cxn modelId="{4D21967A-5516-432C-9EB2-E40ED91FB392}" type="presParOf" srcId="{9761C584-1475-4EFD-B00F-C36BA6076E53}" destId="{9AC57B33-693E-46A4-AA3D-3F19DF93A9EF}" srcOrd="3" destOrd="0" presId="urn:microsoft.com/office/officeart/2005/8/layout/chevron2"/>
    <dgm:cxn modelId="{FE025E5C-00D6-47C7-83F3-8369B563E07C}" type="presParOf" srcId="{9761C584-1475-4EFD-B00F-C36BA6076E53}" destId="{393D8EBD-8A17-4735-AE17-E187622E9020}" srcOrd="4" destOrd="0" presId="urn:microsoft.com/office/officeart/2005/8/layout/chevron2"/>
    <dgm:cxn modelId="{4CAE08E9-EEEC-4064-9A0A-D4711E82F31A}" type="presParOf" srcId="{393D8EBD-8A17-4735-AE17-E187622E9020}" destId="{12388CE5-E99D-4C9B-8932-1DC62FC2866F}" srcOrd="0" destOrd="0" presId="urn:microsoft.com/office/officeart/2005/8/layout/chevron2"/>
    <dgm:cxn modelId="{E50918C7-B1EA-4D16-AF4E-2B6309EF7439}" type="presParOf" srcId="{393D8EBD-8A17-4735-AE17-E187622E9020}" destId="{CCF019FB-F1C1-4E98-9694-0CED5B0220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ACF7E-CDFA-4D40-B9BE-5BFF9FDE3555}">
      <dsp:nvSpPr>
        <dsp:cNvPr id="0" name=""/>
        <dsp:cNvSpPr/>
      </dsp:nvSpPr>
      <dsp:spPr>
        <a:xfrm rot="5400000">
          <a:off x="-213497" y="215670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Přístupy</a:t>
          </a:r>
          <a:endParaRPr lang="sk-SK" sz="1800" b="1" kern="1200" dirty="0"/>
        </a:p>
      </dsp:txBody>
      <dsp:txXfrm rot="-5400000">
        <a:off x="2" y="500334"/>
        <a:ext cx="996323" cy="426996"/>
      </dsp:txXfrm>
    </dsp:sp>
    <dsp:sp modelId="{AD30388F-3BD0-4EAF-B9D8-83030786FE2E}">
      <dsp:nvSpPr>
        <dsp:cNvPr id="0" name=""/>
        <dsp:cNvSpPr/>
      </dsp:nvSpPr>
      <dsp:spPr>
        <a:xfrm rot="5400000">
          <a:off x="4333738" y="-3335242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Behaviorismus</a:t>
          </a:r>
          <a:endParaRPr lang="sk-SK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Humanismus</a:t>
          </a:r>
          <a:endParaRPr lang="sk-SK" sz="2700" kern="1200" dirty="0"/>
        </a:p>
      </dsp:txBody>
      <dsp:txXfrm rot="-5400000">
        <a:off x="996323" y="47335"/>
        <a:ext cx="7554826" cy="834833"/>
      </dsp:txXfrm>
    </dsp:sp>
    <dsp:sp modelId="{55167250-5845-4F77-99F9-8E638C84AAAC}">
      <dsp:nvSpPr>
        <dsp:cNvPr id="0" name=""/>
        <dsp:cNvSpPr/>
      </dsp:nvSpPr>
      <dsp:spPr>
        <a:xfrm rot="5400000">
          <a:off x="-213497" y="1442556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Oblasti</a:t>
          </a:r>
          <a:endParaRPr lang="sk-SK" sz="1800" b="1" kern="1200" dirty="0"/>
        </a:p>
      </dsp:txBody>
      <dsp:txXfrm rot="-5400000">
        <a:off x="2" y="1727220"/>
        <a:ext cx="996323" cy="426996"/>
      </dsp:txXfrm>
    </dsp:sp>
    <dsp:sp modelId="{E04F0A0B-419D-4C0B-B60B-C45CB3BEB6F6}">
      <dsp:nvSpPr>
        <dsp:cNvPr id="0" name=""/>
        <dsp:cNvSpPr/>
      </dsp:nvSpPr>
      <dsp:spPr>
        <a:xfrm rot="5400000">
          <a:off x="4333738" y="-2108356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Management chování</a:t>
          </a:r>
          <a:endParaRPr lang="sk-SK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Management výuky</a:t>
          </a:r>
          <a:endParaRPr lang="sk-SK" sz="2700" kern="1200" dirty="0"/>
        </a:p>
      </dsp:txBody>
      <dsp:txXfrm rot="-5400000">
        <a:off x="996323" y="1274221"/>
        <a:ext cx="7554826" cy="834833"/>
      </dsp:txXfrm>
    </dsp:sp>
    <dsp:sp modelId="{12388CE5-E99D-4C9B-8932-1DC62FC2866F}">
      <dsp:nvSpPr>
        <dsp:cNvPr id="0" name=""/>
        <dsp:cNvSpPr/>
      </dsp:nvSpPr>
      <dsp:spPr>
        <a:xfrm rot="5400000">
          <a:off x="-213497" y="2669443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Strategie</a:t>
          </a:r>
          <a:endParaRPr lang="sk-SK" sz="1800" b="1" kern="1200" dirty="0"/>
        </a:p>
      </dsp:txBody>
      <dsp:txXfrm rot="-5400000">
        <a:off x="2" y="2954107"/>
        <a:ext cx="996323" cy="426996"/>
      </dsp:txXfrm>
    </dsp:sp>
    <dsp:sp modelId="{CCF019FB-F1C1-4E98-9694-0CED5B022072}">
      <dsp:nvSpPr>
        <dsp:cNvPr id="0" name=""/>
        <dsp:cNvSpPr/>
      </dsp:nvSpPr>
      <dsp:spPr>
        <a:xfrm rot="5400000">
          <a:off x="4333738" y="-881470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Proaktivní</a:t>
          </a:r>
          <a:endParaRPr lang="sk-SK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Reaktivní</a:t>
          </a:r>
          <a:endParaRPr lang="sk-SK" sz="2700" kern="1200" dirty="0"/>
        </a:p>
      </dsp:txBody>
      <dsp:txXfrm rot="-5400000">
        <a:off x="996323" y="2501107"/>
        <a:ext cx="7554826" cy="834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A8E4-9040-45EF-8E21-44DD01C4B057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61FD0-56ED-40B4-9BB0-05E4DE740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5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D75CE-B42C-4696-9FA2-8471AABCCE2A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D5547-81FF-4078-AE03-A631148400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yssea.cz/localImages/tridnicke_hodiny.pdf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9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3669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4150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096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98415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3569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606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9860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37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45385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870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7404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903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Kruh neúspěchu</a:t>
            </a:r>
          </a:p>
          <a:p>
            <a:pPr marL="228600" indent="-228600">
              <a:buAutoNum type="arabicPeriod"/>
            </a:pPr>
            <a:r>
              <a:rPr lang="cs-CZ" dirty="0"/>
              <a:t>Neúspěch</a:t>
            </a:r>
          </a:p>
          <a:p>
            <a:pPr marL="228600" indent="-228600">
              <a:buAutoNum type="arabicPeriod"/>
            </a:pPr>
            <a:r>
              <a:rPr lang="cs-CZ" dirty="0"/>
              <a:t>Snížení motivace</a:t>
            </a:r>
          </a:p>
          <a:p>
            <a:pPr marL="228600" indent="-228600">
              <a:buAutoNum type="arabicPeriod"/>
            </a:pPr>
            <a:r>
              <a:rPr lang="cs-CZ" dirty="0"/>
              <a:t>Snížení sebevědomí</a:t>
            </a:r>
          </a:p>
          <a:p>
            <a:pPr marL="228600" indent="-228600">
              <a:buAutoNum type="arabicPeriod"/>
            </a:pPr>
            <a:r>
              <a:rPr lang="cs-CZ" dirty="0"/>
              <a:t>Nezájem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3411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cs-CZ" dirty="0"/>
              <a:t>Zájem o učení – úkol učitele – motivovat žáky, kteří nemají přirozený zájem o učení a udržovat a podporovat nadšení těch, kteří se učí rádi</a:t>
            </a:r>
          </a:p>
          <a:p>
            <a:pPr marL="228600" indent="-228600">
              <a:buAutoNum type="arabicPeriod"/>
            </a:pPr>
            <a:r>
              <a:rPr lang="cs-CZ" dirty="0"/>
              <a:t>Sebedůvěra – učení a úkol– příležitost získat nové schopnosti a dovednosti nebo také soutěžní situace (prověřování dosavadních schopností). Žák věnuje úsilí ke zvládnutí úlohy podle hodnoty úkolu pro něj a také podle sebedůvěry, jestli úkol zvládne. (bez sebedůvěry – vzdávají se, přestanou řešit, jsou nejistí)</a:t>
            </a:r>
          </a:p>
          <a:p>
            <a:pPr marL="228600" indent="-228600">
              <a:buAutoNum type="arabicPeriod"/>
            </a:pPr>
            <a:r>
              <a:rPr lang="cs-CZ" dirty="0"/>
              <a:t>Rodiče:“ pilně studuj, abys v budoucnu mohl…..! Žák – současnost je důležitější než buducnost, důležité je uspět tady a teď. (někdo se zavděčuje dobrou známkou, někdo vzhledem…)</a:t>
            </a:r>
          </a:p>
          <a:p>
            <a:pPr marL="228600" indent="-228600">
              <a:buAutoNum type="arabicPeriod"/>
            </a:pPr>
            <a:r>
              <a:rPr lang="cs-CZ" dirty="0"/>
              <a:t>Učitel – průvodce, nebo taky autorita, která je omezuje v jiné činnosti</a:t>
            </a:r>
          </a:p>
          <a:p>
            <a:pPr marL="228600" indent="-228600">
              <a:buAutoNum type="arabicPeriod"/>
            </a:pPr>
            <a:r>
              <a:rPr lang="cs-CZ" dirty="0"/>
              <a:t>Široké rozpětí schopností</a:t>
            </a:r>
          </a:p>
          <a:p>
            <a:pPr marL="228600" indent="-228600">
              <a:buAutoNum type="arabicPeriod"/>
            </a:pPr>
            <a:r>
              <a:rPr lang="cs-CZ" dirty="0"/>
              <a:t>Aktivní zapojení do výuky závisí na schopnostech přijímat sdělení (čtení, poslech) a předávat sdělení (řeč, psaní). Různé zkušenosti a mezery z předchozích ročníků.</a:t>
            </a:r>
          </a:p>
          <a:p>
            <a:pPr marL="228600" indent="-228600">
              <a:buAutoNum type="arabicPeriod"/>
            </a:pPr>
            <a:r>
              <a:rPr lang="cs-CZ" dirty="0"/>
              <a:t>Vliv odlišných prostředí (péče o mladšího sourozence, sportování, nemoc, hra na nástroj, chov zvířat, cestování, rodinné problémy…)</a:t>
            </a:r>
          </a:p>
          <a:p>
            <a:pPr marL="228600" indent="-228600">
              <a:buAutoNum type="arabicPeriod"/>
            </a:pPr>
            <a:r>
              <a:rPr lang="cs-CZ" dirty="0"/>
              <a:t>Tlaky v rodině i společnosti, rozdíly ve výchově</a:t>
            </a:r>
          </a:p>
          <a:p>
            <a:pPr marL="228600" indent="-228600">
              <a:buAutoNum type="arabicPeriod"/>
            </a:pPr>
            <a:r>
              <a:rPr lang="cs-CZ" dirty="0"/>
              <a:t>Rozšíření mezi žáky stoupá</a:t>
            </a:r>
          </a:p>
          <a:p>
            <a:pPr marL="228600" indent="-228600">
              <a:buAutoNum type="arabicPeriod"/>
            </a:pPr>
            <a:r>
              <a:rPr lang="cs-CZ" dirty="0"/>
              <a:t>Společné vzdělávání</a:t>
            </a:r>
          </a:p>
          <a:p>
            <a:pPr marL="228600" indent="-228600">
              <a:buAutoNum type="arabicPeriod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4093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229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4227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2116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Kompetitivní výuka – úspěch jednoho je spojen s neúspěchem druhého. Není to činnost pospolu, ale proti sobě.</a:t>
            </a:r>
          </a:p>
          <a:p>
            <a:r>
              <a:rPr lang="cs-CZ" dirty="0"/>
              <a:t>Individuální</a:t>
            </a:r>
            <a:r>
              <a:rPr lang="cs-CZ" baseline="0" dirty="0"/>
              <a:t> – bez vazby na druhé žáky</a:t>
            </a:r>
          </a:p>
          <a:p>
            <a:r>
              <a:rPr lang="cs-CZ" baseline="0" dirty="0"/>
              <a:t>Kooperativní – celá skupina má prospěch z činnosti jednotlivce</a:t>
            </a:r>
            <a:endParaRPr lang="cs-CZ" dirty="0"/>
          </a:p>
          <a:p>
            <a:endParaRPr lang="cs-CZ" b="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Efektivní práce ve skupině musí mít podle </a:t>
            </a:r>
            <a:r>
              <a:rPr lang="cs-CZ" b="0" dirty="0" err="1">
                <a:solidFill>
                  <a:schemeClr val="bg1">
                    <a:lumMod val="10000"/>
                  </a:schemeClr>
                </a:solidFill>
              </a:rPr>
              <a:t>Kasikové</a:t>
            </a: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  (s. 23) tyto charakteristiky: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vystupují s více než jedním pohledem na sledovanou otázku nebo úkol, dochází ke konfrontaci názorů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jsou přinejmenším nakloněni zkoumat tyto různé názory a být k nim vnímaví, citliví, reagovat na ně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interakce napomáhá vývoji skupinovému vědění, porozumění a posuzování záležitostí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>Zadání společného úkolu</a:t>
            </a:r>
            <a:r>
              <a:rPr lang="cs-CZ" baseline="0" dirty="0"/>
              <a:t> ještě neznamená, že ke spolupráci dojde. Pokud je skupinová práce sporadicky zařazovaná, je nahodilá, nepřinese to, co by měla.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5688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Kompetitivní výuka – úspěch jednoho je spojen s neúspěchem druhého. Není to činnost pospolu, ale proti sobě.</a:t>
            </a:r>
          </a:p>
          <a:p>
            <a:r>
              <a:rPr lang="cs-CZ" dirty="0"/>
              <a:t>Individuální</a:t>
            </a:r>
            <a:r>
              <a:rPr lang="cs-CZ" baseline="0" dirty="0"/>
              <a:t> – bez vazby na druhé žáky</a:t>
            </a:r>
          </a:p>
          <a:p>
            <a:r>
              <a:rPr lang="cs-CZ" baseline="0" dirty="0"/>
              <a:t>Kooperativní – celá skupina má prospěch z činnosti jednotlivce</a:t>
            </a:r>
            <a:endParaRPr lang="cs-CZ" dirty="0"/>
          </a:p>
          <a:p>
            <a:endParaRPr lang="cs-CZ" b="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Efektivní práce ve skupině musí mít podle </a:t>
            </a:r>
            <a:r>
              <a:rPr lang="cs-CZ" b="0" dirty="0" err="1">
                <a:solidFill>
                  <a:schemeClr val="bg1">
                    <a:lumMod val="10000"/>
                  </a:schemeClr>
                </a:solidFill>
              </a:rPr>
              <a:t>Kasikové</a:t>
            </a: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  (s. 23) tyto charakteristiky: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vystupují s více než jedním pohledem na sledovanou otázku nebo úkol, dochází ke konfrontaci názorů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jsou přinejmenším nakloněni zkoumat tyto různé názory a být k nim vnímaví, citliví, reagovat na ně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interakce napomáhá vývoji skupinovému vědění, porozumění a posuzování záležitostí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>Zadání společného úkolu</a:t>
            </a:r>
            <a:r>
              <a:rPr lang="cs-CZ" baseline="0" dirty="0"/>
              <a:t> ještě neznamená, že ke spolupráci dojde. Pokud je skupinová práce sporadicky zařazovaná, je nahodilá, nepřinese to, co by měla.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6592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Diskuze – základní komunikace mezi lidmi, měla by být i základní metodou </a:t>
            </a:r>
            <a:r>
              <a:rPr lang="cs-CZ" dirty="0" err="1"/>
              <a:t>veškole</a:t>
            </a:r>
            <a:endParaRPr lang="cs-CZ" dirty="0"/>
          </a:p>
          <a:p>
            <a:r>
              <a:rPr lang="cs-CZ" dirty="0"/>
              <a:t>Brainstorming (bouře mozků) – lze využít na začátku hodiny</a:t>
            </a:r>
            <a:r>
              <a:rPr lang="cs-CZ" baseline="0" dirty="0"/>
              <a:t> v rámci motivace, zjištění znalostí, ale i ke zjištění názorů, návrhů…</a:t>
            </a:r>
          </a:p>
          <a:p>
            <a:r>
              <a:rPr lang="cs-CZ" dirty="0" err="1"/>
              <a:t>Snowballing</a:t>
            </a:r>
            <a:r>
              <a:rPr lang="cs-CZ" dirty="0"/>
              <a:t> (sněhová koule) – na úkolu pracuje</a:t>
            </a:r>
            <a:r>
              <a:rPr lang="cs-CZ" baseline="0" dirty="0"/>
              <a:t> nejdříve každý sám, pak ve dvojicích, následně čtveřicích, nakonec v osmi. </a:t>
            </a:r>
            <a:r>
              <a:rPr lang="cs-CZ" baseline="0" dirty="0" err="1"/>
              <a:t>Mlvčí</a:t>
            </a:r>
            <a:r>
              <a:rPr lang="cs-CZ" baseline="0" dirty="0"/>
              <a:t> skupin prezentují</a:t>
            </a:r>
          </a:p>
          <a:p>
            <a:r>
              <a:rPr lang="cs-CZ" baseline="0" dirty="0" err="1"/>
              <a:t>Buzz</a:t>
            </a:r>
            <a:r>
              <a:rPr lang="cs-CZ" baseline="0" dirty="0"/>
              <a:t> </a:t>
            </a:r>
            <a:r>
              <a:rPr lang="cs-CZ" baseline="0" dirty="0" err="1"/>
              <a:t>groups</a:t>
            </a:r>
            <a:r>
              <a:rPr lang="cs-CZ" baseline="0" dirty="0"/>
              <a:t> (muší skupiny) – podobná sněhové kouli (rozdíl – vždy práci zahajuje víc žáků)</a:t>
            </a:r>
          </a:p>
          <a:p>
            <a:r>
              <a:rPr lang="cs-CZ" baseline="0" dirty="0"/>
              <a:t>Role play (hraní rol) – buď dostanou scénář, nebo ho vytváří sami</a:t>
            </a:r>
          </a:p>
          <a:p>
            <a:r>
              <a:rPr lang="cs-CZ" baseline="0" dirty="0" err="1"/>
              <a:t>Carousel</a:t>
            </a:r>
            <a:r>
              <a:rPr lang="cs-CZ" baseline="0" dirty="0"/>
              <a:t> dvojitý kolotoč – náročné na přípravu, pochopení, dodržení pravidel, prostor – kruhový (20-24 vyspělejších žáků). Židle jsou v kruhu, vždy dvě proti sobě. Uč. rozdá kartičky s tvrzeními – střídavě do vnitřního a vnějšího kruhu. Poté – kdo má kartičku, přečte a 1,5 min. hovoří ve prospěch tvrzení, výměna – druhý mluví proti. Kartičku položí na židli a každý se posune o jedno místo doprava. Opět – přečte…Závěr – hodnotí, </a:t>
            </a:r>
            <a:r>
              <a:rPr lang="cs-CZ" baseline="0" dirty="0" err="1"/>
              <a:t>uč.píše</a:t>
            </a:r>
            <a:r>
              <a:rPr lang="cs-CZ" baseline="0" dirty="0"/>
              <a:t> tvrzení pro a proti…</a:t>
            </a:r>
          </a:p>
          <a:p>
            <a:r>
              <a:rPr lang="cs-CZ" dirty="0"/>
              <a:t>Case study – studium případu (2.stupeň a starší)– skupinové řešení skutečného nebo simulovaného případu – ve skupinách dostanou „případ“, řeší, plní otázky a úkoly, pak prezentují</a:t>
            </a:r>
          </a:p>
          <a:p>
            <a:r>
              <a:rPr lang="cs-CZ" baseline="0" dirty="0"/>
              <a:t>Akvárium – náročné, základem je diskuze. </a:t>
            </a:r>
            <a:r>
              <a:rPr lang="cs-CZ" dirty="0"/>
              <a:t>2 skupiny – jedna diskutuje, druhá hodnotí a pozoruje. Vnitřní kruh – symetrický, musí na sebe všichni vidět, vnější kruh- pozorující (mají záznamové archy)</a:t>
            </a:r>
            <a:endParaRPr lang="cs-CZ" baseline="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0842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76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15,16,18,21,22,26,27,28,41,47</a:t>
            </a:r>
            <a:endParaRPr dirty="0"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74144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274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8" y="4777193"/>
            <a:ext cx="5438140" cy="4083777"/>
          </a:xfrm>
        </p:spPr>
        <p:txBody>
          <a:bodyPr/>
          <a:lstStyle/>
          <a:p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Předpokladem jsou realistické cíle, opřené o individuální hodnotící normy a sledování individuálního pokroku.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Dříve než hodnotit výsledky práce žáků je třeba přesně stanovit kritéria požadovaného výkonu, seznámit s nimi žáky a dát jim čas na jejich zvládnutí.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u="sng" dirty="0">
                <a:solidFill>
                  <a:schemeClr val="bg1">
                    <a:lumMod val="10000"/>
                  </a:schemeClr>
                </a:solidFill>
              </a:rPr>
              <a:t>Zpětná vazba – popisující jazyk – nebo posuzující jazyk</a:t>
            </a: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?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„Tvoje práce je pečlivě vypracovaná, výsledek je správný, použitý postup nejvýhodnější.“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„ Jsi hlupák! Udělal jsi hloupost!“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Známky jako trest za špatné chování? 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dirty="0"/>
              <a:t>Špatně se chová ve fyzice, má známku o stupeň horší Pokud se účastní všech hodin, má jedničku)</a:t>
            </a:r>
          </a:p>
          <a:p>
            <a:r>
              <a:rPr lang="cs-CZ" u="sng" dirty="0"/>
              <a:t>Práce s chybou</a:t>
            </a: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„chybami se člověk učí“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Montessori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pedagogika – chyba je „přítel“, přirozený jev (žák chybu sám hledá, vyřeší, opraví – pomůcky umožňují)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chyba je příležitost ke změně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chyba aktivuje myšlení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předcházíme zbytečnému strachu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Tradiční výuka – chyba je nežádoucí jev (učitel má strach ze své chyby, cítí se odpovědný za chybu žáka, rodiče řeší chyby…)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53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Management</a:t>
            </a:r>
            <a:r>
              <a:rPr lang="cs-CZ" baseline="0" dirty="0"/>
              <a:t> = proces plánování, organizování, vedení, kontroly.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baseline="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aseline="0" dirty="0"/>
              <a:t>C) </a:t>
            </a:r>
            <a:r>
              <a:rPr lang="cs-CZ" baseline="0" dirty="0" err="1"/>
              <a:t>Diskusia</a:t>
            </a:r>
            <a:r>
              <a:rPr lang="cs-CZ" baseline="0" dirty="0"/>
              <a:t> po </a:t>
            </a:r>
            <a:r>
              <a:rPr lang="cs-CZ" baseline="0" dirty="0" err="1"/>
              <a:t>predsavení</a:t>
            </a:r>
            <a:r>
              <a:rPr lang="cs-CZ" baseline="0" dirty="0"/>
              <a:t> </a:t>
            </a:r>
            <a:r>
              <a:rPr lang="cs-CZ" baseline="0" dirty="0" err="1"/>
              <a:t>riešenia</a:t>
            </a:r>
            <a:r>
              <a:rPr lang="cs-CZ" baseline="0" dirty="0"/>
              <a:t> skupinou: </a:t>
            </a:r>
            <a:r>
              <a:rPr lang="cs-CZ" baseline="0" dirty="0" err="1"/>
              <a:t>Predstavili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nového </a:t>
            </a:r>
            <a:r>
              <a:rPr lang="cs-CZ" baseline="0" dirty="0" err="1"/>
              <a:t>žiaka</a:t>
            </a:r>
            <a:r>
              <a:rPr lang="cs-CZ" baseline="0" dirty="0"/>
              <a:t> </a:t>
            </a:r>
            <a:r>
              <a:rPr lang="cs-CZ" baseline="0" dirty="0" err="1"/>
              <a:t>triede</a:t>
            </a:r>
            <a:r>
              <a:rPr lang="cs-CZ" baseline="0" dirty="0"/>
              <a:t> – </a:t>
            </a:r>
            <a:r>
              <a:rPr lang="cs-CZ" baseline="0" dirty="0" err="1"/>
              <a:t>alebo</a:t>
            </a:r>
            <a:r>
              <a:rPr lang="cs-CZ" baseline="0" dirty="0"/>
              <a:t> </a:t>
            </a:r>
            <a:r>
              <a:rPr lang="cs-CZ" baseline="0" dirty="0" err="1"/>
              <a:t>triedu</a:t>
            </a:r>
            <a:r>
              <a:rPr lang="cs-CZ" baseline="0" dirty="0"/>
              <a:t> novému </a:t>
            </a:r>
            <a:r>
              <a:rPr lang="cs-CZ" baseline="0" dirty="0" err="1"/>
              <a:t>žiakovi</a:t>
            </a:r>
            <a:r>
              <a:rPr lang="cs-CZ" baseline="0" dirty="0"/>
              <a:t>?  </a:t>
            </a:r>
            <a:r>
              <a:rPr lang="cs-CZ" baseline="0" dirty="0" err="1"/>
              <a:t>Ako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sledovali jeho </a:t>
            </a:r>
            <a:r>
              <a:rPr lang="cs-CZ" baseline="0" dirty="0" err="1"/>
              <a:t>včleňovanie</a:t>
            </a:r>
            <a:r>
              <a:rPr lang="cs-CZ" baseline="0" dirty="0"/>
              <a:t> do kolektivu? </a:t>
            </a:r>
            <a:r>
              <a:rPr lang="cs-CZ" baseline="0" dirty="0" err="1"/>
              <a:t>Ako</a:t>
            </a:r>
            <a:r>
              <a:rPr lang="cs-CZ" baseline="0" dirty="0"/>
              <a:t> by vám v tomto </a:t>
            </a:r>
            <a:r>
              <a:rPr lang="cs-CZ" baseline="0" dirty="0" err="1"/>
              <a:t>ohľade</a:t>
            </a:r>
            <a:r>
              <a:rPr lang="cs-CZ" baseline="0" dirty="0"/>
              <a:t> pomohla pedagogická diagnostika? = </a:t>
            </a:r>
            <a:r>
              <a:rPr lang="cs-CZ" baseline="0" dirty="0" err="1"/>
              <a:t>pozorovanie</a:t>
            </a:r>
            <a:r>
              <a:rPr lang="cs-CZ" baseline="0" dirty="0"/>
              <a:t>, diagnostický rozhovor so </a:t>
            </a:r>
            <a:r>
              <a:rPr lang="cs-CZ" baseline="0" dirty="0" err="1"/>
              <a:t>žiakom</a:t>
            </a:r>
            <a:r>
              <a:rPr lang="cs-CZ" baseline="0" dirty="0"/>
              <a:t>, vstupná diagnostika, PLPP. </a:t>
            </a:r>
            <a:r>
              <a:rPr lang="cs-CZ" baseline="0" dirty="0" err="1"/>
              <a:t>Ako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</a:t>
            </a:r>
            <a:r>
              <a:rPr lang="cs-CZ" baseline="0" dirty="0" err="1"/>
              <a:t>pristupovali</a:t>
            </a:r>
            <a:r>
              <a:rPr lang="cs-CZ" baseline="0" dirty="0"/>
              <a:t> k </a:t>
            </a:r>
            <a:r>
              <a:rPr lang="cs-CZ" baseline="0" dirty="0" err="1"/>
              <a:t>informáciám</a:t>
            </a:r>
            <a:r>
              <a:rPr lang="cs-CZ" baseline="0" dirty="0"/>
              <a:t>, </a:t>
            </a:r>
            <a:r>
              <a:rPr lang="cs-CZ" baseline="0" dirty="0" err="1"/>
              <a:t>ktoré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o </a:t>
            </a:r>
            <a:r>
              <a:rPr lang="cs-CZ" baseline="0" dirty="0" err="1"/>
              <a:t>žiakovi</a:t>
            </a:r>
            <a:r>
              <a:rPr lang="cs-CZ" baseline="0" dirty="0"/>
              <a:t> dostali z </a:t>
            </a:r>
            <a:r>
              <a:rPr lang="cs-CZ" baseline="0" dirty="0" err="1"/>
              <a:t>predchádzajúcej</a:t>
            </a:r>
            <a:r>
              <a:rPr lang="cs-CZ" baseline="0" dirty="0"/>
              <a:t> školy? – </a:t>
            </a:r>
            <a:r>
              <a:rPr lang="cs-CZ" baseline="0" dirty="0" err="1"/>
              <a:t>žiak</a:t>
            </a:r>
            <a:r>
              <a:rPr lang="cs-CZ" baseline="0" dirty="0"/>
              <a:t> = tabula rasa, </a:t>
            </a:r>
            <a:r>
              <a:rPr lang="cs-CZ" baseline="0" dirty="0" err="1"/>
              <a:t>alebo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si robili </a:t>
            </a:r>
            <a:r>
              <a:rPr lang="cs-CZ" baseline="0" dirty="0" err="1"/>
              <a:t>úsudok</a:t>
            </a:r>
            <a:r>
              <a:rPr lang="cs-CZ" baseline="0" dirty="0"/>
              <a:t> z </a:t>
            </a:r>
            <a:r>
              <a:rPr lang="cs-CZ" baseline="0" dirty="0" err="1"/>
              <a:t>dokumentácie</a:t>
            </a:r>
            <a:r>
              <a:rPr lang="cs-CZ" baseline="0" dirty="0"/>
              <a:t> </a:t>
            </a:r>
            <a:r>
              <a:rPr lang="cs-CZ" baseline="0" dirty="0" err="1"/>
              <a:t>vopred</a:t>
            </a:r>
            <a:r>
              <a:rPr lang="cs-CZ" baseline="0" dirty="0"/>
              <a:t>? Kritické </a:t>
            </a:r>
            <a:r>
              <a:rPr lang="cs-CZ" baseline="0" dirty="0" err="1"/>
              <a:t>myslenie</a:t>
            </a:r>
            <a:r>
              <a:rPr lang="cs-CZ" baseline="0" dirty="0"/>
              <a:t>, Haló efekt.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aseline="0" dirty="0" err="1"/>
              <a:t>Ako</a:t>
            </a:r>
            <a:r>
              <a:rPr lang="cs-CZ" baseline="0" dirty="0"/>
              <a:t> by </a:t>
            </a:r>
            <a:r>
              <a:rPr lang="cs-CZ" baseline="0" dirty="0" err="1"/>
              <a:t>ste</a:t>
            </a:r>
            <a:r>
              <a:rPr lang="cs-CZ" baseline="0" dirty="0"/>
              <a:t> spolupracovali s rodinou </a:t>
            </a:r>
            <a:r>
              <a:rPr lang="cs-CZ" baseline="0" dirty="0" err="1"/>
              <a:t>žiaka</a:t>
            </a:r>
            <a:r>
              <a:rPr lang="cs-CZ" baseline="0" dirty="0"/>
              <a:t>?</a:t>
            </a:r>
            <a:endParaRPr dirty="0"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3822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http://www.odyssea.cz/localImages/tridnicke_hodiny.pdf</a:t>
            </a:r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Nastavení funkčních pravidel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malý počet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„zdravý rozum“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hladký průběh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Nezbytné pravidlo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maximalizuje spolupracující chování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bezpečnost a pohodlnost učebního prostředí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zamezí rušení ostatních tříd a lidí mimo učebnu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udrží přijatelnou úroveň slušnosti mezi žáky, zaměstnanci školy a návštěvníky školy</a:t>
            </a:r>
            <a:endParaRPr lang="cs-CZ" dirty="0"/>
          </a:p>
          <a:p>
            <a:endParaRPr lang="cs-CZ" dirty="0"/>
          </a:p>
          <a:p>
            <a:r>
              <a:rPr lang="cs-CZ" u="sng" dirty="0"/>
              <a:t>Riziko pochvaly</a:t>
            </a: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závislost na pochvale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Paní učitelko, já jsem se rozdělila.“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Podívejte se, jak to mám pěkné.“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co je v jedné skupině výborné, může být ve druhé průměrné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61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86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8318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742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9168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4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7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75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270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18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42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10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44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8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53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63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45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5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9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CEA8-F88D-4FD5-BE52-151CD513DFA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8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adova@p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9316" y="3429001"/>
            <a:ext cx="9889589" cy="171873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cs-CZ" sz="12800" dirty="0"/>
              <a:t>Mgr. Jarmila Bradová / Mgr. Karolína Pešková, </a:t>
            </a:r>
            <a:r>
              <a:rPr lang="cs-CZ" sz="12800" dirty="0" err="1"/>
              <a:t>Ph.D</a:t>
            </a:r>
            <a:r>
              <a:rPr lang="cs-CZ" sz="12800" dirty="0"/>
              <a:t>.</a:t>
            </a:r>
          </a:p>
          <a:p>
            <a:pPr algn="ctr"/>
            <a:endParaRPr lang="cs-CZ" sz="12800" dirty="0"/>
          </a:p>
          <a:p>
            <a:pPr algn="ctr"/>
            <a:r>
              <a:rPr lang="cs-CZ" sz="12800" dirty="0"/>
              <a:t>Katedra pedagogiky (Poříčí 31)</a:t>
            </a:r>
          </a:p>
          <a:p>
            <a:pPr algn="ctr"/>
            <a:endParaRPr lang="cs-CZ" sz="12800" dirty="0"/>
          </a:p>
          <a:p>
            <a:pPr algn="ctr"/>
            <a:r>
              <a:rPr lang="cs-CZ" sz="12800" dirty="0">
                <a:hlinkClick r:id="rId2"/>
              </a:rPr>
              <a:t>bradova@ped.muni.cz</a:t>
            </a:r>
            <a:r>
              <a:rPr lang="cs-CZ" sz="12800" dirty="0"/>
              <a:t> / peskova@ped.muni.cz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9317" y="393896"/>
            <a:ext cx="8398412" cy="2413272"/>
          </a:xfrm>
        </p:spPr>
        <p:txBody>
          <a:bodyPr/>
          <a:lstStyle/>
          <a:p>
            <a:pPr algn="l"/>
            <a:br>
              <a:rPr lang="cs-CZ" dirty="0"/>
            </a:br>
            <a:br>
              <a:rPr lang="cs-CZ" dirty="0"/>
            </a:br>
            <a:r>
              <a:rPr lang="cs-CZ" dirty="0"/>
              <a:t>Školský a školní            </a:t>
            </a:r>
            <a:br>
              <a:rPr lang="cs-CZ" dirty="0"/>
            </a:br>
            <a:r>
              <a:rPr lang="cs-CZ" dirty="0"/>
              <a:t>                   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7334" y="1930400"/>
            <a:ext cx="8596668" cy="4110962"/>
          </a:xfrm>
        </p:spPr>
        <p:txBody>
          <a:bodyPr>
            <a:noAutofit/>
          </a:bodyPr>
          <a:lstStyle/>
          <a:p>
            <a:r>
              <a:rPr lang="cs-CZ" sz="2800" b="1" dirty="0"/>
              <a:t>Pedagogický management </a:t>
            </a:r>
          </a:p>
          <a:p>
            <a:endParaRPr lang="cs-CZ" sz="2800" b="1" dirty="0"/>
          </a:p>
          <a:p>
            <a:r>
              <a:rPr lang="cs-CZ" sz="2800" b="1" dirty="0"/>
              <a:t>Školní management </a:t>
            </a:r>
          </a:p>
          <a:p>
            <a:endParaRPr lang="cs-CZ" sz="2800" b="1" dirty="0"/>
          </a:p>
          <a:p>
            <a:r>
              <a:rPr lang="cs-CZ" sz="2800" b="1" dirty="0"/>
              <a:t>Školský management</a:t>
            </a:r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7334" y="1448973"/>
            <a:ext cx="8596668" cy="4592390"/>
          </a:xfrm>
        </p:spPr>
        <p:txBody>
          <a:bodyPr>
            <a:noAutofit/>
          </a:bodyPr>
          <a:lstStyle/>
          <a:p>
            <a:r>
              <a:rPr lang="cs-CZ" sz="2800" b="1" dirty="0"/>
              <a:t>Pedagogický management </a:t>
            </a:r>
            <a:r>
              <a:rPr lang="cs-CZ" sz="2800" dirty="0"/>
              <a:t>– třídní učitel, administrativa, mimoškolní aktivity, strategie řízení třídy, organizace výuky</a:t>
            </a:r>
          </a:p>
          <a:p>
            <a:r>
              <a:rPr lang="cs-CZ" sz="2800" b="1" dirty="0"/>
              <a:t>Školní management </a:t>
            </a:r>
            <a:r>
              <a:rPr lang="cs-CZ" sz="2800" dirty="0"/>
              <a:t>-  správa, řízení a vedení školy, evaluace školy, výběrové řízení na školách (návštěva pozvaného ředitele?), inovace ve škole, rady škol</a:t>
            </a:r>
          </a:p>
          <a:p>
            <a:r>
              <a:rPr lang="cs-CZ" sz="2800" b="1" dirty="0"/>
              <a:t>Školský management </a:t>
            </a:r>
            <a:r>
              <a:rPr lang="cs-CZ" sz="2800" dirty="0"/>
              <a:t>– vzdělávací politika ČR a EU, kurikulární dokumenty, školská legislativa, rozvojově-vzdělávací projekty ve škole</a:t>
            </a:r>
          </a:p>
        </p:txBody>
      </p:sp>
    </p:spTree>
    <p:extLst>
      <p:ext uri="{BB962C8B-B14F-4D97-AF65-F5344CB8AC3E}">
        <p14:creationId xmlns:p14="http://schemas.microsoft.com/office/powerpoint/2010/main" val="365642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Impact" panose="020B080603090205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Impact" panose="020B0806030902050204" pitchFamily="34" charset="0"/>
              </a:rPr>
              <a:t>Kompetence učitele a třídního učitele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647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06801-95B1-40E5-B299-12CF2EAA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7E319-1982-42B7-8657-CE41AD312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5293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 err="1"/>
              <a:t>Být</a:t>
            </a:r>
            <a:r>
              <a:rPr lang="sk-SK" sz="3200" dirty="0"/>
              <a:t> dobrým </a:t>
            </a:r>
            <a:r>
              <a:rPr lang="sk-SK" sz="3200" dirty="0" err="1"/>
              <a:t>učitelem</a:t>
            </a:r>
            <a:r>
              <a:rPr lang="sk-SK" sz="3200" dirty="0"/>
              <a:t> </a:t>
            </a:r>
            <a:r>
              <a:rPr lang="sk-SK" sz="3200" dirty="0" err="1"/>
              <a:t>úplně</a:t>
            </a:r>
            <a:r>
              <a:rPr lang="sk-SK" sz="3200" dirty="0"/>
              <a:t> stačí </a:t>
            </a:r>
          </a:p>
          <a:p>
            <a:pPr marL="0" indent="0">
              <a:buNone/>
            </a:pPr>
            <a:r>
              <a:rPr lang="sk-SK" sz="3200" dirty="0" err="1"/>
              <a:t>mít</a:t>
            </a:r>
            <a:r>
              <a:rPr lang="sk-SK" sz="3200" dirty="0"/>
              <a:t> rád </a:t>
            </a:r>
            <a:r>
              <a:rPr lang="sk-SK" sz="3200" dirty="0" err="1"/>
              <a:t>děti</a:t>
            </a:r>
            <a:r>
              <a:rPr lang="sk-SK" sz="3200" dirty="0"/>
              <a:t>, </a:t>
            </a:r>
          </a:p>
          <a:p>
            <a:pPr marL="0" indent="0">
              <a:buNone/>
            </a:pPr>
            <a:r>
              <a:rPr lang="sk-SK" sz="3200" dirty="0" err="1"/>
              <a:t>mít</a:t>
            </a:r>
            <a:r>
              <a:rPr lang="sk-SK" sz="3200" dirty="0"/>
              <a:t> chuť </a:t>
            </a:r>
            <a:r>
              <a:rPr lang="sk-SK" sz="3200" dirty="0" err="1"/>
              <a:t>měnit</a:t>
            </a:r>
            <a:r>
              <a:rPr lang="sk-SK" sz="3200" dirty="0"/>
              <a:t> životy mladých </a:t>
            </a:r>
            <a:r>
              <a:rPr lang="sk-SK" sz="3200" dirty="0" err="1"/>
              <a:t>lidí</a:t>
            </a:r>
            <a:r>
              <a:rPr lang="sk-SK" sz="3200" dirty="0"/>
              <a:t> </a:t>
            </a:r>
          </a:p>
          <a:p>
            <a:pPr marL="0" indent="0">
              <a:buNone/>
            </a:pPr>
            <a:r>
              <a:rPr lang="sk-SK" sz="3200" dirty="0"/>
              <a:t>a </a:t>
            </a:r>
            <a:r>
              <a:rPr lang="sk-SK" sz="3200" dirty="0" err="1"/>
              <a:t>dokázat</a:t>
            </a:r>
            <a:r>
              <a:rPr lang="sk-SK" sz="3200" dirty="0"/>
              <a:t> </a:t>
            </a:r>
            <a:r>
              <a:rPr lang="sk-SK" sz="3200" dirty="0" err="1"/>
              <a:t>motivovat</a:t>
            </a:r>
            <a:r>
              <a:rPr lang="sk-SK" sz="3200" dirty="0"/>
              <a:t> ty, </a:t>
            </a:r>
            <a:r>
              <a:rPr lang="sk-SK" sz="3200" dirty="0" err="1"/>
              <a:t>které</a:t>
            </a:r>
            <a:r>
              <a:rPr lang="sk-SK" sz="3200" dirty="0"/>
              <a:t> </a:t>
            </a:r>
            <a:r>
              <a:rPr lang="sk-SK" sz="3200" dirty="0" err="1"/>
              <a:t>nikdo</a:t>
            </a:r>
            <a:r>
              <a:rPr lang="sk-SK" sz="3200" dirty="0"/>
              <a:t> nemotivuje.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sk-SK" sz="3200" dirty="0"/>
              <a:t>													(</a:t>
            </a:r>
            <a:r>
              <a:rPr lang="sk-SK" sz="3200" dirty="0" err="1"/>
              <a:t>Dylan</a:t>
            </a:r>
            <a:r>
              <a:rPr lang="sk-SK" sz="3200" dirty="0"/>
              <a:t> </a:t>
            </a:r>
            <a:r>
              <a:rPr lang="sk-SK" sz="3200" dirty="0" err="1"/>
              <a:t>Wiliam</a:t>
            </a:r>
            <a:r>
              <a:rPr lang="sk-SK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4643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JAKÉ ČINNOSTI VYKONÁVÁ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A) </a:t>
            </a:r>
            <a:r>
              <a:rPr lang="cs-CZ" sz="4590" b="0" i="0" u="none" strike="noStrike" cap="none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UČITEL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B) </a:t>
            </a:r>
            <a:r>
              <a:rPr lang="cs-CZ" sz="4590" b="0" i="0" u="none" strike="noStrike" cap="none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TŘÍDNÍ UČITEL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?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3111501"/>
            <a:ext cx="11342204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lang="cs-CZ"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V rámci diskuse ve skupině připravte </a:t>
            </a:r>
            <a:r>
              <a:rPr lang="cs-CZ" sz="2800" b="1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co nejúplnější soupis činností,</a:t>
            </a: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 které učitel/třídní učitel vykonává a které souvisejí s procesem řízení školní třídy.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6923573" y="5227879"/>
            <a:ext cx="3368351" cy="8864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ve skupině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</a:t>
            </a:r>
            <a:r>
              <a:rPr lang="cs-CZ" b="1" i="0" u="none" strike="noStrike" cap="none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ax. 5 min</a:t>
            </a:r>
            <a:endParaRPr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Které paragrafy ze školského zákona se vztahují k práci učitele / třídního učitele?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3111501"/>
            <a:ext cx="11342204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lang="cs-CZ"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§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6923573" y="5227879"/>
            <a:ext cx="3368351" cy="8864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Domácí úkol</a:t>
            </a:r>
            <a:endParaRPr sz="24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04856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TŘÍDNÍ UČITEL </a:t>
            </a:r>
            <a:r>
              <a:rPr lang="cs-CZ" sz="4590" b="0" i="0" u="none" strike="noStrike" cap="none" dirty="0">
                <a:solidFill>
                  <a:srgbClr val="00B050"/>
                </a:solidFill>
                <a:latin typeface="Impact"/>
                <a:ea typeface="Impact"/>
                <a:cs typeface="Impact"/>
                <a:sym typeface="Impact"/>
              </a:rPr>
              <a:t>	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463826" y="1922352"/>
            <a:ext cx="11342204" cy="455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A) Vytváří klima ve třídě</a:t>
            </a:r>
          </a:p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AutoNum type="alphaUcParenR"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B) Organizuje rodičovské schůzky</a:t>
            </a: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C) Adaptuje nové žáky do kolektivu</a:t>
            </a: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D) Organizuje třídnické hodiny</a:t>
            </a:r>
          </a:p>
        </p:txBody>
      </p:sp>
      <p:sp>
        <p:nvSpPr>
          <p:cNvPr id="4" name="Google Shape;103;p14"/>
          <p:cNvSpPr/>
          <p:nvPr/>
        </p:nvSpPr>
        <p:spPr>
          <a:xfrm>
            <a:off x="6923573" y="5227879"/>
            <a:ext cx="3368351" cy="8864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ve </a:t>
            </a:r>
            <a:r>
              <a:rPr lang="cs-CZ" sz="24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skupinách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 - B - C - D</a:t>
            </a:r>
            <a:endParaRPr sz="24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" name="Bublinový popisek ve tvaru obláčku 2"/>
          <p:cNvSpPr/>
          <p:nvPr/>
        </p:nvSpPr>
        <p:spPr>
          <a:xfrm>
            <a:off x="6629400" y="1828800"/>
            <a:ext cx="3662524" cy="2935224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Jak byste v roli třídního učitele realizovali tyto činnosti? Postupujte podle principů managementu.</a:t>
            </a:r>
          </a:p>
        </p:txBody>
      </p:sp>
    </p:spTree>
    <p:extLst>
      <p:ext uri="{BB962C8B-B14F-4D97-AF65-F5344CB8AC3E}">
        <p14:creationId xmlns:p14="http://schemas.microsoft.com/office/powerpoint/2010/main" val="1988053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</a:rPr>
              <a:t>TŘÍDNICKÉ 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Možnost pravidelné práce uvnitř třídy</a:t>
            </a:r>
          </a:p>
          <a:p>
            <a:r>
              <a:rPr lang="cs-CZ" sz="2800" dirty="0"/>
              <a:t>Řešení aktuálních problémů </a:t>
            </a:r>
          </a:p>
          <a:p>
            <a:r>
              <a:rPr lang="cs-CZ" sz="2800" dirty="0"/>
              <a:t>Práce s pravidly třídy</a:t>
            </a:r>
          </a:p>
          <a:p>
            <a:r>
              <a:rPr lang="cs-CZ" sz="2800" dirty="0"/>
              <a:t>Žáci mohou konstruktivně ovlivňovat dění ve třídě, škole</a:t>
            </a:r>
          </a:p>
          <a:p>
            <a:r>
              <a:rPr lang="cs-CZ" sz="2800" dirty="0"/>
              <a:t>Společné plánování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290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92D050"/>
                </a:solidFill>
                <a:latin typeface="Impact"/>
              </a:rPr>
              <a:t>KLIMA JAKO CESTA A CÍL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Nástroje učitele – jeho nejdůležitější činnosti, které ovlivňují klima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 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1. jak učí (aktivity, metody a formy práce), jak hodnotí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2. jak odměňuje a trestá (a vede ji kázeňsky)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3. jak vypadá vzájemná komunikace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4. jak umožňuje žákům se na dění ve třídě (včetně výuky) podílet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5. jaká jsou pravidla (jak jsou respektována, jak je vymáhá a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200" dirty="0">
                <a:solidFill>
                  <a:schemeClr val="bg1">
                    <a:lumMod val="10000"/>
                  </a:schemeClr>
                </a:solidFill>
              </a:rPr>
              <a:t>    podporuje)</a:t>
            </a:r>
            <a:br>
              <a:rPr lang="cs-CZ" sz="2200" dirty="0">
                <a:solidFill>
                  <a:schemeClr val="bg1">
                    <a:lumMod val="10000"/>
                  </a:schemeClr>
                </a:solidFill>
              </a:rPr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41205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DOBRÝ </a:t>
            </a:r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UČITEL</a:t>
            </a:r>
            <a:r>
              <a:rPr lang="cs-CZ" sz="4590" dirty="0">
                <a:solidFill>
                  <a:srgbClr val="00B050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2146853"/>
            <a:ext cx="11342204" cy="455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AutoNum type="arabicParenR"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Je zárukou kvalitní výuky</a:t>
            </a:r>
          </a:p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AutoNum type="arabicParenR"/>
            </a:pPr>
            <a:endParaRPr lang="cs-CZ" sz="2800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marL="514350" marR="0" lvl="0" indent="-5143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AutoNum type="arabicParenR"/>
            </a:pP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Je garantem bezpečí 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ž</a:t>
            </a:r>
            <a:r>
              <a:rPr lang="cs-CZ" sz="2800" b="0" i="0" u="none" strike="noStrike" cap="none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áků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62194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dnešního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Organizační </a:t>
            </a:r>
            <a:r>
              <a:rPr lang="cs-CZ" sz="2800" dirty="0" err="1"/>
              <a:t>info</a:t>
            </a:r>
            <a:endParaRPr lang="cs-CZ" sz="2800" dirty="0"/>
          </a:p>
          <a:p>
            <a:r>
              <a:rPr lang="cs-CZ" sz="2800" dirty="0"/>
              <a:t>Očekávání, motivace k předmětu</a:t>
            </a:r>
          </a:p>
          <a:p>
            <a:r>
              <a:rPr lang="cs-CZ" sz="2800" dirty="0"/>
              <a:t>Úvod ke školskému a školnímu managementu</a:t>
            </a:r>
          </a:p>
          <a:p>
            <a:r>
              <a:rPr lang="cs-CZ" sz="2800" dirty="0"/>
              <a:t>Pedagogický management</a:t>
            </a:r>
          </a:p>
          <a:p>
            <a:r>
              <a:rPr lang="cs-CZ" sz="2800" dirty="0"/>
              <a:t>Školní management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DOHLEDOVÁ POVINNOST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ŠKOLY </a:t>
            </a:r>
            <a: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= UČITELE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2146853"/>
            <a:ext cx="11342204" cy="455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Školy jsou povinny zajistit ochranu a bezpečí žáků při vzdělávání a s ním přímo souvisejících činnostech a taky při poskytování školských služeb (</a:t>
            </a:r>
            <a:r>
              <a:rPr lang="cs-CZ" sz="2800" dirty="0">
                <a:solidFill>
                  <a:srgbClr val="595959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§ 29 odst. 2 školského zákona). </a:t>
            </a: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endParaRPr lang="cs-CZ" sz="2800" dirty="0">
              <a:solidFill>
                <a:srgbClr val="595959"/>
              </a:solidFill>
              <a:latin typeface="Calibri" panose="020F0502020204030204" pitchFamily="34" charset="0"/>
              <a:ea typeface="Cabin"/>
              <a:cs typeface="Calibri" panose="020F0502020204030204" pitchFamily="34" charset="0"/>
              <a:sym typeface="Cabin"/>
            </a:endParaRP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Jedním ze základních prvků zajištění bezpečnosti je </a:t>
            </a:r>
            <a:r>
              <a:rPr lang="cs-CZ" sz="2800" dirty="0">
                <a:solidFill>
                  <a:srgbClr val="C00000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vykonávání dohledu</a:t>
            </a:r>
            <a:r>
              <a:rPr lang="cs-CZ" sz="2800" dirty="0">
                <a:solidFill>
                  <a:srgbClr val="92D050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nad dětmi a nezletilými žáky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(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§ 164 odst. 1 písm. d) školského zákona). </a:t>
            </a:r>
            <a:endParaRPr sz="2800" b="0" i="0" u="none" strike="noStrike" cap="none" dirty="0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461833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UČITEL VYKONÁVÁ DOHLED ?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7125077" y="1285593"/>
            <a:ext cx="226336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Brainstorming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421285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UČITEL VYKONÁVÁ DOHLED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= Během vyučování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= Během suplování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= před vyučováním ( ____ min.)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= během pobytu ve třídě i když nevyučuje (např. přednáška externího realizátora)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= během dozoru, o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přestávkách</a:t>
            </a: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, při přesunu z budovy do budovy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= ve školní jídelně pokud je součástí školy</a:t>
            </a: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=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před srazem na akci ( _____ min.), v průběhu akce až do jejího skončení</a:t>
            </a:r>
          </a:p>
        </p:txBody>
      </p:sp>
    </p:spTree>
    <p:extLst>
      <p:ext uri="{BB962C8B-B14F-4D97-AF65-F5344CB8AC3E}">
        <p14:creationId xmlns:p14="http://schemas.microsoft.com/office/powerpoint/2010/main" val="4115941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ŠKOLA JE POVINNA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Předcházet možným rizikům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Tato rizika vyhledávat a odstraňovat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libri" panose="020F0502020204030204" pitchFamily="34" charset="0"/>
                <a:sym typeface="Cabin"/>
              </a:rPr>
              <a:t>Přizpůsobit informace, které žákům předává, jejich rozumovému vývoji tak, aby bylo zřejmé, že žák ví, co se po něm žádá</a:t>
            </a: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Tx/>
              <a:buChar char="-"/>
            </a:pPr>
            <a:endParaRPr lang="cs-CZ" sz="2800" dirty="0">
              <a:solidFill>
                <a:srgbClr val="595959"/>
              </a:solidFill>
              <a:latin typeface="Calibri" panose="020F0502020204030204" pitchFamily="34" charset="0"/>
              <a:ea typeface="Cabin"/>
              <a:cs typeface="Calibri" panose="020F0502020204030204" pitchFamily="34" charset="0"/>
              <a:sym typeface="Cabin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=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Škola je povinna </a:t>
            </a:r>
            <a:r>
              <a:rPr lang="cs-CZ" sz="2800" dirty="0">
                <a:solidFill>
                  <a:srgbClr val="92D050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zajistit </a:t>
            </a:r>
            <a:r>
              <a:rPr lang="cs-CZ" sz="2800" dirty="0">
                <a:solidFill>
                  <a:srgbClr val="C00000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poučení žáků </a:t>
            </a:r>
            <a:r>
              <a:rPr lang="cs-CZ" sz="2800" dirty="0">
                <a:solidFill>
                  <a:srgbClr val="92D050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a jejich podrobné instruování o možném ohrožení zdraví a bezpečnosti.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bin"/>
                <a:cs typeface="Calibri" panose="020F0502020204030204" pitchFamily="34" charset="0"/>
                <a:sym typeface="Cabin"/>
              </a:rPr>
              <a:t>Toto poučení se vztahuje na všechny činnosti během výchovy  a vyučování . </a:t>
            </a:r>
          </a:p>
        </p:txBody>
      </p:sp>
    </p:spTree>
    <p:extLst>
      <p:ext uri="{BB962C8B-B14F-4D97-AF65-F5344CB8AC3E}">
        <p14:creationId xmlns:p14="http://schemas.microsoft.com/office/powerpoint/2010/main" val="1826565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ŽÁKY POUČIT ?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7125077" y="1285593"/>
            <a:ext cx="226336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Brainstorming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338150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KDY ŽÁKY POUČIT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Na začátku školního roku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prázdninami (i jednodenními)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vstupem do jakékoli odborné učebny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sportovním kurzem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exkurzí, návštěvou divadla, kina …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Před cestou hromadným dopravním prostředkem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endParaRPr lang="cs-CZ" sz="2800" dirty="0">
              <a:solidFill>
                <a:schemeClr val="tx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endParaRPr lang="cs-CZ" sz="2800" dirty="0">
              <a:solidFill>
                <a:schemeClr val="tx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r>
              <a:rPr lang="cs-CZ" sz="2800" dirty="0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=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  <a:latin typeface="Cabin"/>
              <a:ea typeface="Cabin"/>
              <a:cs typeface="Calibri" panose="020F0502020204030204" pitchFamily="34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4115512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81481" y="382384"/>
            <a:ext cx="11371153" cy="36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90"/>
              <a:buFont typeface="Impact"/>
              <a:buNone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ORGANIZACE MIMOŠKOLNÍ AKCE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>
            <a:off x="278296" y="1240325"/>
            <a:ext cx="11342204" cy="5464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lang="cs-CZ" sz="2800" dirty="0">
              <a:solidFill>
                <a:schemeClr val="tx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Akce může začínat u školy, nebo srazem na jiném předem určeném místě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Učitel zajišťuje bezpečnost </a:t>
            </a:r>
            <a:r>
              <a:rPr lang="cs-CZ" sz="16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_______</a:t>
            </a: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 min před časem zahájení akce 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Akce může končit u školy, nebo přímo v místě jejího konání </a:t>
            </a:r>
          </a:p>
          <a:p>
            <a:pPr marL="514350" marR="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bin"/>
                <a:ea typeface="Cabin"/>
                <a:cs typeface="Cabin"/>
                <a:sym typeface="Cabin"/>
              </a:rPr>
              <a:t>Zákonným zástupcům žáka učitel oznámí místo a čas zahájení a skončení akce nejméně _______ předem</a:t>
            </a:r>
          </a:p>
        </p:txBody>
      </p:sp>
    </p:spTree>
    <p:extLst>
      <p:ext uri="{BB962C8B-B14F-4D97-AF65-F5344CB8AC3E}">
        <p14:creationId xmlns:p14="http://schemas.microsoft.com/office/powerpoint/2010/main" val="146093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ORGANIZACE MIMOŠKOLNÍ AKCE </a:t>
            </a:r>
            <a:br>
              <a:rPr lang="cs-CZ" sz="4590" dirty="0">
                <a:latin typeface="Impact"/>
                <a:ea typeface="Impact"/>
                <a:cs typeface="Impact"/>
                <a:sym typeface="Impact"/>
              </a:rPr>
            </a:b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9450982" y="1496839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Se skupinou 27 dětí jdou dva učitelé na výstavu do městské galerie. Jeden žák zakopne a zraní se. Jak situaci vyřešíte?</a:t>
            </a:r>
          </a:p>
        </p:txBody>
      </p:sp>
    </p:spTree>
    <p:extLst>
      <p:ext uri="{BB962C8B-B14F-4D97-AF65-F5344CB8AC3E}">
        <p14:creationId xmlns:p14="http://schemas.microsoft.com/office/powerpoint/2010/main" val="1545258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6862527" y="1285593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Se skupinou 27 dětí jdou dva učitelé za město do přírody pozorovat ptáky. Jedno dítě štípne vosa a dostane silnou alergickou reakci. Přivolaná záchranná služba dítě zamýšlí odvézt do nemocnice. Co budete dělat?</a:t>
            </a:r>
          </a:p>
        </p:txBody>
      </p:sp>
    </p:spTree>
    <p:extLst>
      <p:ext uri="{BB962C8B-B14F-4D97-AF65-F5344CB8AC3E}">
        <p14:creationId xmlns:p14="http://schemas.microsoft.com/office/powerpoint/2010/main" val="3311823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6862527" y="1285593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Při přesunu několika tříd do divadla si žák třetí třídy zraní nohu, která začne otékat a bolet. Shodou okolností bydlíte nedaleko a máte doma osobní automobil, dozor mohou zajistit kolegové, kteří jsou zastoupeni v dostatečném počtu. Odvezete žáka do nemocnice?</a:t>
            </a:r>
          </a:p>
        </p:txBody>
      </p:sp>
    </p:spTree>
    <p:extLst>
      <p:ext uri="{BB962C8B-B14F-4D97-AF65-F5344CB8AC3E}">
        <p14:creationId xmlns:p14="http://schemas.microsoft.com/office/powerpoint/2010/main" val="210047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Organizační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Harmonogram: výuka do 26.10./ 24.11. </a:t>
            </a:r>
          </a:p>
          <a:p>
            <a:r>
              <a:rPr lang="cs-CZ" sz="2800" dirty="0"/>
              <a:t>Termíny testů na konci semestru</a:t>
            </a:r>
          </a:p>
          <a:p>
            <a:endParaRPr lang="cs-CZ" sz="2800" dirty="0"/>
          </a:p>
          <a:p>
            <a:pPr>
              <a:buNone/>
            </a:pPr>
            <a:r>
              <a:rPr lang="cs-CZ" sz="2800" dirty="0"/>
              <a:t>Požadavky:</a:t>
            </a:r>
          </a:p>
          <a:p>
            <a:r>
              <a:rPr lang="cs-CZ" sz="2800" dirty="0"/>
              <a:t>Účast na přednášce</a:t>
            </a:r>
          </a:p>
          <a:p>
            <a:r>
              <a:rPr lang="cs-CZ" sz="2800" dirty="0"/>
              <a:t>Test (min. 70 % správně)</a:t>
            </a:r>
          </a:p>
          <a:p>
            <a:r>
              <a:rPr lang="cs-CZ" sz="2800" dirty="0"/>
              <a:t>Portfoliový úkol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463826" y="382384"/>
            <a:ext cx="10966174" cy="205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ts val="4590"/>
            </a:pPr>
            <a:r>
              <a:rPr lang="cs-CZ" sz="4590" dirty="0">
                <a:latin typeface="Impact"/>
                <a:ea typeface="Impact"/>
                <a:cs typeface="Impact"/>
                <a:sym typeface="Impact"/>
              </a:rPr>
              <a:t>MIMOŘÁDNÉ SITUACE </a:t>
            </a: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br>
              <a:rPr lang="cs-CZ" sz="4590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</a:t>
            </a:r>
            <a:b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4590" b="0" i="0" u="none" strike="noStrike" cap="none" dirty="0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									</a:t>
            </a:r>
            <a:endParaRPr sz="4590" b="0" i="0" u="none" strike="noStrike" cap="none" dirty="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4" name="Google Shape;103;p14"/>
          <p:cNvSpPr>
            <a:spLocks noGrp="1"/>
          </p:cNvSpPr>
          <p:nvPr>
            <p:ph type="body" idx="1"/>
          </p:nvPr>
        </p:nvSpPr>
        <p:spPr>
          <a:xfrm>
            <a:off x="6862527" y="1285593"/>
            <a:ext cx="2525917" cy="9415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C7E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Práce v plénu</a:t>
            </a:r>
            <a:endParaRPr sz="2000" b="1" i="0" u="none" strike="noStrike" cap="none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3208" y="2551837"/>
            <a:ext cx="8600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Cabin"/>
              </a:rPr>
              <a:t>Žák přinese návratku s vyplněnou možností b) – tedy, že si rodiče své dítě po skončení mimoškolní akce vyzvednou. Nicméně daného žáka si rodiče nevyzvedli, ostatní děti se již rozešly nebo si je vyzvedli rodiče. Co budete dělat? </a:t>
            </a:r>
          </a:p>
        </p:txBody>
      </p:sp>
    </p:spTree>
    <p:extLst>
      <p:ext uri="{BB962C8B-B14F-4D97-AF65-F5344CB8AC3E}">
        <p14:creationId xmlns:p14="http://schemas.microsoft.com/office/powerpoint/2010/main" val="2410680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90" dirty="0">
                <a:latin typeface="Impact"/>
                <a:ea typeface="Impact"/>
                <a:cs typeface="Impact"/>
              </a:rPr>
              <a:t>Řízení třídy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887AD6-69D4-440B-96F9-11677A41B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37258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81171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 učitele a jeho role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Úkolem učitele je: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získat žáky pro spolupráci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přimět žáky k aktivní účasti na učebních činnostech 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směřovat se žáky k cíli základního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24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Kruh úspěchu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bg1">
                    <a:lumMod val="10000"/>
                  </a:schemeClr>
                </a:solidFill>
              </a:rPr>
              <a:t>Úspěch v učení zvyšuje moje sebevědomí“</a:t>
            </a: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000" dirty="0">
                <a:solidFill>
                  <a:schemeClr val="bg1">
                    <a:lumMod val="10000"/>
                  </a:schemeClr>
                </a:solidFill>
              </a:rPr>
              <a:t>			</a:t>
            </a: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000" dirty="0">
                <a:solidFill>
                  <a:schemeClr val="bg1">
                    <a:lumMod val="10000"/>
                  </a:schemeClr>
                </a:solidFill>
              </a:rPr>
              <a:t>4.Další motivace			1.Úspěch</a:t>
            </a: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000" dirty="0">
                <a:solidFill>
                  <a:schemeClr val="bg1">
                    <a:lumMod val="10000"/>
                  </a:schemeClr>
                </a:solidFill>
              </a:rPr>
            </a:br>
            <a:endParaRPr lang="cs-CZ" sz="20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>
                <a:solidFill>
                  <a:schemeClr val="bg1">
                    <a:lumMod val="10000"/>
                  </a:schemeClr>
                </a:solidFill>
              </a:rPr>
              <a:t>3. Zvýšení sebevědomí	 	2. Zvýšení zájmu</a:t>
            </a:r>
            <a:endParaRPr lang="cs-CZ" sz="2000" dirty="0"/>
          </a:p>
        </p:txBody>
      </p:sp>
      <p:sp>
        <p:nvSpPr>
          <p:cNvPr id="4" name="Ovál 3"/>
          <p:cNvSpPr/>
          <p:nvPr/>
        </p:nvSpPr>
        <p:spPr>
          <a:xfrm>
            <a:off x="2240924" y="3296993"/>
            <a:ext cx="2251655" cy="1783724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 rot="10800000">
            <a:off x="1622737" y="3843333"/>
            <a:ext cx="390757" cy="515284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 rot="16200000">
            <a:off x="3177812" y="2772213"/>
            <a:ext cx="377878" cy="58918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4922446" y="3711645"/>
            <a:ext cx="402968" cy="64697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8" name="Šipka dolů 7"/>
          <p:cNvSpPr/>
          <p:nvPr/>
        </p:nvSpPr>
        <p:spPr>
          <a:xfrm rot="5400000">
            <a:off x="3137718" y="5001979"/>
            <a:ext cx="403636" cy="64361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847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Rozdíly mezi žáky (podle </a:t>
            </a:r>
            <a:r>
              <a:rPr lang="cs-CZ" dirty="0" err="1"/>
              <a:t>Cangelosi</a:t>
            </a:r>
            <a:r>
              <a:rPr lang="cs-CZ" dirty="0"/>
              <a:t>)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1. Zájem o učení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2. Sebedůvěra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3. Vnímání toho, co je důležité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4. Postoj vůči škole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5. Rozumové schopnosti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6. Předchozí výsledky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7. Zkušenosti, na nichž můžete stavět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8. Rodinný a společenský život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9. Užívání drog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10. Specifické potřeby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313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Druhy motivací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1. Užitečnost získaných znalostí, jejich praktické využití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2. Potřeba získat kvalifikaci, dosáhnout plánovaného vzdělání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3. Posilování sebevědomí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4. Potřeba ocenění a pochvaly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5. Obava z neúspěchu, trestu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6. Zájem o problematiku, radost z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413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formy vyučování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702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formy vyučování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frontální (hromadné)</a:t>
            </a: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- individuální (s jednotlivcem nebo malou skupinou)</a:t>
            </a: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- individualizované (žák pracuje samostatně podle   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   svého tempa…)</a:t>
            </a: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- párové a skupinové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8773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výuky z hlediska sociálních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Kompetitivní výuka</a:t>
            </a:r>
          </a:p>
          <a:p>
            <a:pPr marL="0" indent="0">
              <a:buNone/>
            </a:pP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Individuální uspořádání výuky</a:t>
            </a: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10000"/>
                  </a:schemeClr>
                </a:solidFill>
              </a:rPr>
              <a:t>Kooperativní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25402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výuky z hlediska sociálních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Kompetitivní výuka – konfrontace, soutěž, boj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Individuální uspořádání výuky – nezávislá činnost žáků v dosahování cílů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Kooperativní – spolupráce při dosahování cílů – pozitivní vzájemná závislost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3266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Portfoliový 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Nastudujte si Zprávu ČŠI a Výroční zprávu o činnosti školy, kde budete na praxi</a:t>
            </a:r>
          </a:p>
          <a:p>
            <a:r>
              <a:rPr lang="cs-CZ" sz="2400" dirty="0"/>
              <a:t>Vyberte si jednu oblast, která byla hodnocena pozitivně a zjistěte, jak se podařila škole realizovat (jak škola tuto oblast podporuje a rozvíjí)</a:t>
            </a:r>
          </a:p>
          <a:p>
            <a:r>
              <a:rPr lang="cs-CZ" sz="2400" dirty="0"/>
              <a:t>Prameny: zpráva ČŠI, výroční zpráva, web školy, příp. rozhovor s vedením</a:t>
            </a:r>
          </a:p>
          <a:p>
            <a:r>
              <a:rPr lang="cs-CZ" sz="2400" dirty="0"/>
              <a:t>Rozsah 1 standardní A4 </a:t>
            </a:r>
          </a:p>
          <a:p>
            <a:r>
              <a:rPr lang="cs-CZ" sz="2400" dirty="0"/>
              <a:t>Odevzdat </a:t>
            </a:r>
            <a:r>
              <a:rPr lang="cs-CZ" sz="2400" b="1" dirty="0"/>
              <a:t>před</a:t>
            </a:r>
            <a:r>
              <a:rPr lang="cs-CZ" sz="2400" dirty="0"/>
              <a:t> testem do </a:t>
            </a:r>
            <a:r>
              <a:rPr lang="cs-CZ" sz="2400" dirty="0" err="1"/>
              <a:t>Odevzdávárny</a:t>
            </a:r>
            <a:r>
              <a:rPr lang="cs-CZ" sz="2400" dirty="0"/>
              <a:t> v IS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vyučovací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74055"/>
            <a:ext cx="8596668" cy="436730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brainstorming (bouře mozků)			- mind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mapping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(mentální mapování –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							                myšlenkové mapy)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snowballing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(sněhová koule)			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gold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fish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bowl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(akvárium)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buzz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groups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(muší skupiny)			- case study (případová studie)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role play (hraní rolí)				       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carousel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(kolotoč)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práce s textem, výstavy, soutěže, kvízy, hry…..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7199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diagnostika a individualizovaná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Pedagogická diagnostika = východisko pro nastavení individualizované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Pozorování – co chceme pozorovat? (vytrvalost v řešení úkolu, reakce, chování v situacích ve třídě…)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Rozhovor – bez sugestivních otázek (převážně otevřené otázky, specifické – amnestický rozhovor)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Analýza výsledků činností (portfolia)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4751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individualizované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234" y="1814733"/>
            <a:ext cx="9625695" cy="4433668"/>
          </a:xfrm>
        </p:spPr>
        <p:txBody>
          <a:bodyPr/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Individualizace výuky znamená přizpůsobení výuky jednotlivým žákům. Jedná se o formu diferenciace dovedenou až k jednotlivému žákovi. (respektuje jedinečné vlastnosti a potřeby každého žáka a přizpůsobuje jim tempo učení, uspořádání obsahu a organizaci učební činnosti). 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Nutné: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- individuální přístup vůči žákům se speciálními vzdělávacími potřebami (nastavení podpůrných opatření)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1551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přístupu hodnocení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 err="1">
                <a:solidFill>
                  <a:schemeClr val="bg1">
                    <a:lumMod val="10000"/>
                  </a:schemeClr>
                </a:solidFill>
              </a:rPr>
              <a:t>Hodnocení</a:t>
            </a: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 by mělo zásadně vycházet z jasně zadaných úkolů či oblastí vzdělávání a předem známých pravidel a kritérií. Musí být především zaměřeno na odhalování toho, co žák zná, ne na chybu či neznalost.“ (Bílá kniha, s. 49)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Předpoklad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- realistické cíle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- individuální hodnotící normy</a:t>
            </a: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- sledování individuálního pokroku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541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err="1"/>
              <a:t>Obst</a:t>
            </a:r>
            <a:r>
              <a:rPr lang="cs-CZ" sz="2800" dirty="0"/>
              <a:t>, O. (2006). </a:t>
            </a:r>
            <a:r>
              <a:rPr lang="cs-CZ" sz="2800" i="1" dirty="0"/>
              <a:t>Manažerské minimum pro učitele</a:t>
            </a:r>
            <a:r>
              <a:rPr lang="cs-CZ" sz="2800" dirty="0"/>
              <a:t>. Olomouc: Univerzita Palackého.</a:t>
            </a:r>
          </a:p>
          <a:p>
            <a:r>
              <a:rPr lang="cs-CZ" sz="2800" dirty="0"/>
              <a:t>Školská legislativa: </a:t>
            </a:r>
            <a:r>
              <a:rPr lang="cs-CZ" sz="2800" dirty="0">
                <a:hlinkClick r:id="rId2"/>
              </a:rPr>
              <a:t>www.msmt.cz</a:t>
            </a:r>
            <a:r>
              <a:rPr lang="cs-CZ" sz="2800" dirty="0"/>
              <a:t>, </a:t>
            </a:r>
            <a:r>
              <a:rPr lang="cs-CZ" sz="2800" dirty="0">
                <a:hlinkClick r:id="rId3"/>
              </a:rPr>
              <a:t>www.csicr.cz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Proč je tento předmět důležitý?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Administrativní zátěž</a:t>
            </a:r>
          </a:p>
          <a:p>
            <a:r>
              <a:rPr lang="cs-CZ" sz="2400" dirty="0"/>
              <a:t>Problémové situace</a:t>
            </a:r>
          </a:p>
          <a:p>
            <a:r>
              <a:rPr lang="cs-CZ" sz="2400" dirty="0"/>
              <a:t>Spory s rodiči</a:t>
            </a:r>
          </a:p>
          <a:p>
            <a:r>
              <a:rPr lang="cs-CZ" sz="2400" dirty="0" err="1"/>
              <a:t>Legitimizace</a:t>
            </a:r>
            <a:r>
              <a:rPr lang="cs-CZ" sz="2400" dirty="0"/>
              <a:t> postupů</a:t>
            </a:r>
          </a:p>
          <a:p>
            <a:r>
              <a:rPr lang="cs-CZ" sz="2400" dirty="0"/>
              <a:t>Strategické uvažování</a:t>
            </a:r>
          </a:p>
          <a:p>
            <a:endParaRPr lang="cs-CZ" dirty="0"/>
          </a:p>
          <a:p>
            <a:r>
              <a:rPr lang="cs-CZ" sz="2400" dirty="0"/>
              <a:t>Není nutné znát veškerou legislativu, ale umět najít, co potřebuji!</a:t>
            </a:r>
          </a:p>
          <a:p>
            <a:r>
              <a:rPr lang="cs-CZ" sz="2400" dirty="0"/>
              <a:t>Časté změny legislativy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96400" y="4581128"/>
            <a:ext cx="68210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tento předmět důležitý?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7334" y="1336431"/>
            <a:ext cx="8596668" cy="47049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600" dirty="0"/>
              <a:t>Dobrý den,</a:t>
            </a:r>
          </a:p>
          <a:p>
            <a:pPr>
              <a:buNone/>
            </a:pPr>
            <a:r>
              <a:rPr lang="cs-CZ" sz="1600" dirty="0"/>
              <a:t>mám 45 let praxe ve středním školství, z toho 28 let ve funkci zástupce ředitele </a:t>
            </a:r>
          </a:p>
          <a:p>
            <a:pPr>
              <a:buNone/>
            </a:pPr>
            <a:r>
              <a:rPr lang="cs-CZ" sz="1600" dirty="0"/>
              <a:t>(je mi 68 let). Mohu s jistotou tvrdit, že absolventi pedagogických škol jsou na výuku své</a:t>
            </a:r>
          </a:p>
          <a:p>
            <a:pPr>
              <a:buNone/>
            </a:pPr>
            <a:r>
              <a:rPr lang="cs-CZ" sz="1600" dirty="0"/>
              <a:t>aprobace většinou dobře připraveni. O praktickém chodu školy a z toho vyplývajících </a:t>
            </a:r>
          </a:p>
          <a:p>
            <a:pPr>
              <a:buNone/>
            </a:pPr>
            <a:r>
              <a:rPr lang="cs-CZ" sz="1600" dirty="0"/>
              <a:t>požadavků neví mnoho:</a:t>
            </a:r>
          </a:p>
          <a:p>
            <a:pPr>
              <a:buNone/>
            </a:pPr>
            <a:r>
              <a:rPr lang="cs-CZ" sz="1600" dirty="0"/>
              <a:t>1. Zapsat do třídní knihy, většinou neví, o co jde.</a:t>
            </a:r>
          </a:p>
          <a:p>
            <a:pPr>
              <a:buNone/>
            </a:pPr>
            <a:r>
              <a:rPr lang="cs-CZ" sz="1600" dirty="0"/>
              <a:t>2. Vést katalogy žáků tříd, předepsanou a kontrolovanou administrativu. Hrůza!!!!</a:t>
            </a:r>
          </a:p>
          <a:p>
            <a:pPr>
              <a:buNone/>
            </a:pPr>
            <a:r>
              <a:rPr lang="cs-CZ" sz="1600" dirty="0"/>
              <a:t>3. Vzdělání s oblasti školní legislativy.  Hrůza!!!!</a:t>
            </a:r>
          </a:p>
          <a:p>
            <a:pPr>
              <a:buNone/>
            </a:pPr>
            <a:r>
              <a:rPr lang="cs-CZ" sz="1600" dirty="0"/>
              <a:t>4. Právní odpovědnost a základní právní informace pro práci učitele.  Hrůza!!!!</a:t>
            </a:r>
          </a:p>
          <a:p>
            <a:pPr>
              <a:buNone/>
            </a:pPr>
            <a:r>
              <a:rPr lang="cs-CZ" sz="1600" dirty="0"/>
              <a:t>5. Učitelé odborných předmětů (myslím odborné technické předměty), inženýři</a:t>
            </a:r>
          </a:p>
          <a:p>
            <a:pPr>
              <a:buNone/>
            </a:pPr>
            <a:r>
              <a:rPr lang="cs-CZ" sz="1600" dirty="0"/>
              <a:t>s praxe, kteří nikdy neučili jsou na tom většinou lépe a rychleji se vše naučí a</a:t>
            </a:r>
          </a:p>
          <a:p>
            <a:pPr>
              <a:buNone/>
            </a:pPr>
            <a:r>
              <a:rPr lang="cs-CZ" sz="1600" dirty="0"/>
              <a:t>pochopí.</a:t>
            </a:r>
          </a:p>
          <a:p>
            <a:pPr>
              <a:buNone/>
            </a:pPr>
            <a:r>
              <a:rPr lang="cs-CZ" sz="1600" dirty="0"/>
              <a:t>První rok neučím a jsem plně v důchodu, snad se popsaná situace zlepší, zatím</a:t>
            </a:r>
          </a:p>
          <a:p>
            <a:pPr>
              <a:buNone/>
            </a:pPr>
            <a:r>
              <a:rPr lang="cs-CZ" sz="1600" dirty="0"/>
              <a:t>jsem to nepoznal.</a:t>
            </a:r>
          </a:p>
          <a:p>
            <a:pPr>
              <a:buNone/>
            </a:pPr>
            <a:r>
              <a:rPr lang="cs-CZ" sz="1600" dirty="0"/>
              <a:t>Přeji Vám mnoho úspěchů.</a:t>
            </a:r>
          </a:p>
          <a:p>
            <a:pPr>
              <a:buNone/>
            </a:pPr>
            <a:endParaRPr lang="cs-CZ" sz="1600" dirty="0"/>
          </a:p>
          <a:p>
            <a:pPr>
              <a:buNone/>
            </a:pPr>
            <a:r>
              <a:rPr lang="cs-CZ" sz="1600" dirty="0"/>
              <a:t>S pozdravem</a:t>
            </a:r>
          </a:p>
          <a:p>
            <a:pPr>
              <a:buNone/>
            </a:pPr>
            <a:r>
              <a:rPr lang="cs-CZ" sz="1600" dirty="0"/>
              <a:t>I.B.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Co je to management?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Co je obsahem činnosti managementu?</a:t>
            </a:r>
          </a:p>
          <a:p>
            <a:r>
              <a:rPr lang="cs-CZ" sz="3200" dirty="0"/>
              <a:t>Jaké roviny managementu v souvislosti se školou znáte?</a:t>
            </a:r>
          </a:p>
          <a:p>
            <a:r>
              <a:rPr lang="cs-CZ" sz="3200" dirty="0"/>
              <a:t>Kdo koho ve škole řídí?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/>
              <a:t>komplexní činnost – řízení školy, od plánování, přes hodnocení, rozhodování k uskutečňování záměrů školy. 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dirty="0"/>
              <a:t>klíčová slova, z nichž se řízení skládá jsou tedy: </a:t>
            </a:r>
            <a:endParaRPr lang="cs-CZ" altLang="cs-CZ" sz="2800" b="1" dirty="0"/>
          </a:p>
          <a:p>
            <a:pPr>
              <a:buNone/>
            </a:pPr>
            <a:r>
              <a:rPr lang="cs-CZ" altLang="cs-CZ" sz="2800" b="1" dirty="0"/>
              <a:t>    plánování – organizování – výběr a rozmístění     pracovníků – vedení lidí - kontrola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58300</TotalTime>
  <Words>1966</Words>
  <Application>Microsoft Office PowerPoint</Application>
  <PresentationFormat>Widescreen</PresentationFormat>
  <Paragraphs>263</Paragraphs>
  <Slides>43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Cabin</vt:lpstr>
      <vt:lpstr>Calibri</vt:lpstr>
      <vt:lpstr>Impact</vt:lpstr>
      <vt:lpstr>Trebuchet MS</vt:lpstr>
      <vt:lpstr>Wingdings</vt:lpstr>
      <vt:lpstr>Wingdings 3</vt:lpstr>
      <vt:lpstr>Faseta</vt:lpstr>
      <vt:lpstr>  Školský a školní                                 management</vt:lpstr>
      <vt:lpstr>Náplň dnešního semináře</vt:lpstr>
      <vt:lpstr>Organizační informace</vt:lpstr>
      <vt:lpstr>Portfoliový úkol</vt:lpstr>
      <vt:lpstr>Doporučená literatura</vt:lpstr>
      <vt:lpstr>Proč je tento předmět důležitý?</vt:lpstr>
      <vt:lpstr>Proč je tento předmět důležitý?</vt:lpstr>
      <vt:lpstr>Co je to management?</vt:lpstr>
      <vt:lpstr>PowerPoint Presentation</vt:lpstr>
      <vt:lpstr>Osnova předmětu</vt:lpstr>
      <vt:lpstr>Osnova předmětu</vt:lpstr>
      <vt:lpstr> Kompetence učitele a třídního učitele</vt:lpstr>
      <vt:lpstr>PowerPoint Presentation</vt:lpstr>
      <vt:lpstr>JAKÉ ČINNOSTI VYKONÁVÁ                     A) UČITEL          B) TŘÍDNÍ UČITEL? </vt:lpstr>
      <vt:lpstr>Které paragrafy ze školského zákona se vztahují k práci učitele / třídního učitele?                   </vt:lpstr>
      <vt:lpstr>TŘÍDNÍ UČITEL                    </vt:lpstr>
      <vt:lpstr>TŘÍDNICKÉ HODINY</vt:lpstr>
      <vt:lpstr>KLIMA JAKO CESTA A CÍL</vt:lpstr>
      <vt:lpstr>DOBRÝ UČITEL                   </vt:lpstr>
      <vt:lpstr>DOHLEDOVÁ POVINNOST  ŠKOLY = UČITELE                </vt:lpstr>
      <vt:lpstr>KDY UČITEL VYKONÁVÁ DOHLED ?                   </vt:lpstr>
      <vt:lpstr>KDY UČITEL VYKONÁVÁ DOHLED                   </vt:lpstr>
      <vt:lpstr>ŠKOLA JE POVINNA                   </vt:lpstr>
      <vt:lpstr>KDY ŽÁKY POUČIT ?                   </vt:lpstr>
      <vt:lpstr>KDY ŽÁKY POUČIT                  </vt:lpstr>
      <vt:lpstr>ORGANIZACE MIMOŠKOLNÍ AKCE                 </vt:lpstr>
      <vt:lpstr>ORGANIZACE MIMOŠKOLNÍ AKCE  MIMOŘÁDNÉ SITUACE                      </vt:lpstr>
      <vt:lpstr>MIMOŘÁDNÉ SITUACE                      </vt:lpstr>
      <vt:lpstr>MIMOŘÁDNÉ SITUACE                      </vt:lpstr>
      <vt:lpstr>MIMOŘÁDNÉ SITUACE                      </vt:lpstr>
      <vt:lpstr>Řízení třídy</vt:lpstr>
      <vt:lpstr>Úkol učitele a jeho role </vt:lpstr>
      <vt:lpstr>Kruh úspěchu</vt:lpstr>
      <vt:lpstr>Rozdíly mezi žáky (podle Cangelosi)  </vt:lpstr>
      <vt:lpstr>Motivace</vt:lpstr>
      <vt:lpstr>Organizační formy vyučování </vt:lpstr>
      <vt:lpstr>Organizační formy vyučování </vt:lpstr>
      <vt:lpstr>Uspořádání výuky z hlediska sociálních vztahů</vt:lpstr>
      <vt:lpstr>Uspořádání výuky z hlediska sociálních vztahů</vt:lpstr>
      <vt:lpstr>Skupinové vyučovací metody</vt:lpstr>
      <vt:lpstr>Pedagogická diagnostika a individualizovaná výuka</vt:lpstr>
      <vt:lpstr>Plánování individualizované výuky </vt:lpstr>
      <vt:lpstr>Změny v přístupu hodnocení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</dc:title>
  <dc:creator>Markéta Olbertová</dc:creator>
  <cp:lastModifiedBy>Jozef Staňo</cp:lastModifiedBy>
  <cp:revision>62</cp:revision>
  <cp:lastPrinted>2018-09-29T16:08:57Z</cp:lastPrinted>
  <dcterms:created xsi:type="dcterms:W3CDTF">2018-08-10T12:41:03Z</dcterms:created>
  <dcterms:modified xsi:type="dcterms:W3CDTF">2018-11-27T22:52:42Z</dcterms:modified>
</cp:coreProperties>
</file>