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96" r:id="rId4"/>
    <p:sldId id="264" r:id="rId5"/>
    <p:sldId id="263" r:id="rId6"/>
    <p:sldId id="265" r:id="rId7"/>
    <p:sldId id="259" r:id="rId8"/>
    <p:sldId id="282" r:id="rId9"/>
    <p:sldId id="283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60" r:id="rId19"/>
    <p:sldId id="261" r:id="rId20"/>
    <p:sldId id="262" r:id="rId21"/>
    <p:sldId id="266" r:id="rId22"/>
    <p:sldId id="267" r:id="rId23"/>
    <p:sldId id="271" r:id="rId24"/>
    <p:sldId id="272" r:id="rId25"/>
    <p:sldId id="284" r:id="rId26"/>
    <p:sldId id="294" r:id="rId27"/>
    <p:sldId id="274" r:id="rId28"/>
    <p:sldId id="275" r:id="rId29"/>
    <p:sldId id="28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15/10/2018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8927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15/10/2018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0212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15/10/2018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776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15/10/2018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5242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15/10/2018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2637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15/10/2018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685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15/10/2018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8006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15/10/2018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77016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15/10/2018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3999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15/10/2018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7349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15/10/2018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7059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87A56-6B45-476C-9494-299917BD6F2E}" type="datetimeFigureOut">
              <a:rPr lang="en-GB" smtClean="0"/>
              <a:pPr/>
              <a:t>15/10/2018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79215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oM1jTHwGeQ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WT-yYVP60Y" TargetMode="External"/><Relationship Id="rId2" Type="http://schemas.openxmlformats.org/officeDocument/2006/relationships/hyperlink" Target="https://www.youtube.com/watch?v=2hCceiQJi7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DBs68rcLg78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Slovo" TargetMode="External"/><Relationship Id="rId2" Type="http://schemas.openxmlformats.org/officeDocument/2006/relationships/hyperlink" Target="https://cs.wikipedia.org/wiki/Morf%C3%A9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%C5%98e%C4%8Dtina" TargetMode="External"/><Relationship Id="rId5" Type="http://schemas.openxmlformats.org/officeDocument/2006/relationships/hyperlink" Target="https://cs.wikipedia.org/wiki/V%C4%9Bta_(lingvistika)" TargetMode="External"/><Relationship Id="rId4" Type="http://schemas.openxmlformats.org/officeDocument/2006/relationships/hyperlink" Target="https://cs.wikipedia.org/wiki/Slovn%C3%AD_spojen%C3%A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Seminář komunikace 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Kombinované </a:t>
            </a:r>
            <a:r>
              <a:rPr lang="cs-CZ" dirty="0" smtClean="0"/>
              <a:t>studium</a:t>
            </a:r>
            <a:br>
              <a:rPr lang="cs-CZ" dirty="0" smtClean="0"/>
            </a:br>
            <a:r>
              <a:rPr lang="cs-CZ" dirty="0" smtClean="0"/>
              <a:t>Lekce 1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RNDr. </a:t>
            </a:r>
            <a:r>
              <a:rPr lang="cs-CZ" dirty="0" smtClean="0"/>
              <a:t>Eva Trnová, PhD.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79702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Představení – ústně  -  písemně</a:t>
            </a:r>
          </a:p>
          <a:p>
            <a:r>
              <a:rPr lang="cs-CZ" dirty="0" smtClean="0"/>
              <a:t>1 minuta příprava – půl minuty prezentace</a:t>
            </a:r>
          </a:p>
          <a:p>
            <a:r>
              <a:rPr lang="cs-CZ" dirty="0" smtClean="0"/>
              <a:t>Cvičení ve dvojici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66871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Aktivita k procesu vnímání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ve skupině </a:t>
            </a:r>
          </a:p>
          <a:p>
            <a:r>
              <a:rPr lang="cs-CZ" dirty="0" smtClean="0"/>
              <a:t>Zapište, co jste se od souseda dozvěděli – představte svého kolegu ostatním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6512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Co si pamatujeme: </a:t>
            </a:r>
          </a:p>
          <a:p>
            <a:pPr>
              <a:buFontTx/>
              <a:buChar char="-"/>
            </a:pPr>
            <a:r>
              <a:rPr lang="cs-CZ" i="1" dirty="0" smtClean="0"/>
              <a:t>snadněji zachytíme z komunikace to, co má větší informační náboj – hůře si pamatujeme věci běžné a opakující se   - lépe neobvyklé, překvapující, výjimečné.</a:t>
            </a:r>
          </a:p>
          <a:p>
            <a:pPr marL="0" indent="0">
              <a:buNone/>
            </a:pPr>
            <a:r>
              <a:rPr lang="cs-CZ" dirty="0" smtClean="0"/>
              <a:t>Výjimečnost může být způsobena:</a:t>
            </a:r>
          </a:p>
          <a:p>
            <a:pPr>
              <a:buFontTx/>
              <a:buChar char="-"/>
            </a:pPr>
            <a:r>
              <a:rPr lang="cs-CZ" i="1" dirty="0"/>
              <a:t>o</a:t>
            </a:r>
            <a:r>
              <a:rPr lang="cs-CZ" i="1" dirty="0" smtClean="0"/>
              <a:t>bsahem</a:t>
            </a:r>
          </a:p>
          <a:p>
            <a:pPr>
              <a:buFontTx/>
              <a:buChar char="-"/>
            </a:pPr>
            <a:r>
              <a:rPr lang="cs-CZ" i="1" dirty="0"/>
              <a:t>f</a:t>
            </a:r>
            <a:r>
              <a:rPr lang="cs-CZ" i="1" dirty="0" smtClean="0"/>
              <a:t>ormou</a:t>
            </a:r>
          </a:p>
          <a:p>
            <a:pPr>
              <a:buFontTx/>
              <a:buChar char="-"/>
            </a:pPr>
            <a:r>
              <a:rPr lang="cs-CZ" i="1" dirty="0"/>
              <a:t>o</a:t>
            </a:r>
            <a:r>
              <a:rPr lang="cs-CZ" i="1" dirty="0" smtClean="0"/>
              <a:t>sobností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2031134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dvojí filtrace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před zahlcením informacemi</a:t>
            </a:r>
          </a:p>
          <a:p>
            <a:r>
              <a:rPr lang="cs-CZ" dirty="0" smtClean="0"/>
              <a:t>Zákon dvojí filtrace:</a:t>
            </a:r>
          </a:p>
          <a:p>
            <a:pPr marL="0" indent="0">
              <a:buNone/>
            </a:pPr>
            <a:r>
              <a:rPr lang="cs-CZ" dirty="0" smtClean="0"/>
              <a:t>1. filtrace  - nevědomý proces</a:t>
            </a:r>
          </a:p>
          <a:p>
            <a:pPr marL="0" indent="0">
              <a:buNone/>
            </a:pPr>
            <a:r>
              <a:rPr lang="cs-CZ" dirty="0" smtClean="0"/>
              <a:t>2. filtrace vědomý proces – vybíráme to, co je pro nás důležité, zajímavé…</a:t>
            </a:r>
          </a:p>
          <a:p>
            <a:pPr marL="0" indent="0">
              <a:buNone/>
            </a:pPr>
            <a:r>
              <a:rPr lang="cs-CZ" dirty="0" smtClean="0"/>
              <a:t>Působení podnětů z prostředí – intenzivní podněty přitahují naši pozornost mnohdy i proti naší vůli.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9378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Vnímání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Proaktivní interference </a:t>
            </a:r>
            <a:r>
              <a:rPr lang="cs-CZ" dirty="0" smtClean="0"/>
              <a:t>– neschopnost zapamatovat si nové věci (informace, zážitky).</a:t>
            </a:r>
          </a:p>
          <a:p>
            <a:r>
              <a:rPr lang="cs-CZ" b="1" dirty="0" smtClean="0"/>
              <a:t>Retroaktivní interference </a:t>
            </a:r>
            <a:r>
              <a:rPr lang="cs-CZ" dirty="0" smtClean="0"/>
              <a:t>– vypouštění minulých zapamatovaných informací nebo zážitků.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85852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Redundance sdělení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míra informační nadbytečnosti </a:t>
            </a:r>
          </a:p>
          <a:p>
            <a:pPr marL="0" indent="0">
              <a:buNone/>
            </a:pPr>
            <a:r>
              <a:rPr lang="cs-CZ" dirty="0" smtClean="0"/>
              <a:t>Důvody:</a:t>
            </a:r>
          </a:p>
          <a:p>
            <a:r>
              <a:rPr lang="cs-CZ" dirty="0" smtClean="0"/>
              <a:t>větší květnatost mluvy;</a:t>
            </a:r>
          </a:p>
          <a:p>
            <a:r>
              <a:rPr lang="cs-CZ" dirty="0" smtClean="0"/>
              <a:t>větší detailizování;</a:t>
            </a:r>
          </a:p>
          <a:p>
            <a:r>
              <a:rPr lang="cs-CZ" dirty="0" smtClean="0"/>
              <a:t>používání prázdných slov a frází.</a:t>
            </a:r>
          </a:p>
          <a:p>
            <a:pPr marL="0" indent="0">
              <a:buNone/>
            </a:pPr>
            <a:r>
              <a:rPr lang="cs-CZ" sz="2800" dirty="0" smtClean="0"/>
              <a:t>Zajímavost: </a:t>
            </a:r>
            <a:r>
              <a:rPr lang="cs-CZ" sz="2800" i="1" dirty="0" smtClean="0"/>
              <a:t>Psaný text odlišná míra redundance – řádky v horní polovině mají menší redundanci než dolní polovina textu. Všimli jste si toho?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xmlns="" val="3668121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vnímání zprávy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Dá se znázornit graficky - sinusoida</a:t>
            </a:r>
          </a:p>
          <a:p>
            <a:r>
              <a:rPr lang="cs-CZ" b="1" dirty="0" smtClean="0"/>
              <a:t>Počátek</a:t>
            </a:r>
            <a:r>
              <a:rPr lang="cs-CZ" dirty="0" smtClean="0"/>
              <a:t> </a:t>
            </a:r>
            <a:r>
              <a:rPr lang="cs-CZ" b="1" dirty="0" smtClean="0"/>
              <a:t>informace</a:t>
            </a:r>
            <a:r>
              <a:rPr lang="cs-CZ" dirty="0" smtClean="0"/>
              <a:t> – působí novost</a:t>
            </a:r>
          </a:p>
          <a:p>
            <a:r>
              <a:rPr lang="cs-CZ" b="1" dirty="0" smtClean="0"/>
              <a:t>Konec informace</a:t>
            </a:r>
            <a:r>
              <a:rPr lang="cs-CZ" dirty="0" smtClean="0"/>
              <a:t>  - lidské povědomí reaguje tak, že se snaží zachytit co nejvíce z informace, když zjistí, že už nebude nic následovat</a:t>
            </a:r>
          </a:p>
          <a:p>
            <a:r>
              <a:rPr lang="cs-CZ" b="1" dirty="0" smtClean="0"/>
              <a:t>Střední část informace</a:t>
            </a:r>
            <a:r>
              <a:rPr lang="cs-CZ" dirty="0" smtClean="0"/>
              <a:t> – vnímáme nejméně</a:t>
            </a:r>
          </a:p>
          <a:p>
            <a:r>
              <a:rPr lang="cs-CZ" dirty="0" smtClean="0"/>
              <a:t>Video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1124744"/>
            <a:ext cx="2195736" cy="1497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899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 zákony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Zákon posledního členu </a:t>
            </a:r>
            <a:r>
              <a:rPr lang="cs-CZ" dirty="0" smtClean="0"/>
              <a:t>– nejvíce si pamatujeme poslední informace  z mluveného projevu</a:t>
            </a:r>
          </a:p>
          <a:p>
            <a:r>
              <a:rPr lang="cs-CZ" b="1" dirty="0" smtClean="0"/>
              <a:t>Zákon efektu primárnosti </a:t>
            </a:r>
            <a:r>
              <a:rPr lang="cs-CZ" dirty="0" smtClean="0"/>
              <a:t>– zapamatujeme si zejména počáteční část informace. </a:t>
            </a:r>
            <a:r>
              <a:rPr lang="cs-CZ" dirty="0" smtClean="0">
                <a:hlinkClick r:id="rId2"/>
              </a:rPr>
              <a:t>Video</a:t>
            </a:r>
            <a:endParaRPr lang="cs-CZ" dirty="0" smtClean="0"/>
          </a:p>
          <a:p>
            <a:r>
              <a:rPr lang="cs-CZ" dirty="0" smtClean="0"/>
              <a:t>Míra citlivosti při vnímání informací je individuálně odlišná.</a:t>
            </a:r>
          </a:p>
          <a:p>
            <a:r>
              <a:rPr lang="cs-CZ" dirty="0" smtClean="0"/>
              <a:t>Jak jste na tom Vy? Vzpomeňte na aktivitu „Představování“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3863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funkce má komunikace 1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Zkuste nějaké formulovat – práce ve dvojicích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0597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funkce má komunikace 2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Informativní</a:t>
            </a:r>
            <a:r>
              <a:rPr lang="cs-CZ" dirty="0" smtClean="0"/>
              <a:t> – předávání informací mezi lidmi</a:t>
            </a:r>
          </a:p>
          <a:p>
            <a:r>
              <a:rPr lang="cs-CZ" b="1" dirty="0" smtClean="0"/>
              <a:t>Instruktivní</a:t>
            </a:r>
            <a:r>
              <a:rPr lang="cs-CZ" dirty="0" smtClean="0"/>
              <a:t> – je to také funkce informativní, ale navíc vysvětlení významu, postupu…</a:t>
            </a:r>
          </a:p>
          <a:p>
            <a:r>
              <a:rPr lang="cs-CZ" b="1" dirty="0" smtClean="0"/>
              <a:t>Přesvědčovací </a:t>
            </a:r>
            <a:r>
              <a:rPr lang="cs-CZ" dirty="0" smtClean="0"/>
              <a:t>– působení na druhého s cílem změnit jeho názor , postoj pomocí argumentace</a:t>
            </a:r>
          </a:p>
          <a:p>
            <a:r>
              <a:rPr lang="cs-CZ" b="1" dirty="0" smtClean="0"/>
              <a:t>Posilovací a motivující</a:t>
            </a:r>
            <a:r>
              <a:rPr lang="cs-CZ" dirty="0" smtClean="0"/>
              <a:t> – patří k </a:t>
            </a:r>
            <a:r>
              <a:rPr lang="cs-CZ" dirty="0" err="1" smtClean="0"/>
              <a:t>fci</a:t>
            </a:r>
            <a:r>
              <a:rPr lang="cs-CZ" dirty="0" smtClean="0"/>
              <a:t> přesvědčující, ale jde o posilování určitých pocitů sebevědomí, vlastní potřebnosti, vztahu k něčemu…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731464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 ukončení:</a:t>
            </a:r>
          </a:p>
          <a:p>
            <a:r>
              <a:rPr lang="cs-CZ" dirty="0" smtClean="0"/>
              <a:t>Video:</a:t>
            </a:r>
          </a:p>
          <a:p>
            <a:pPr marL="0" indent="0">
              <a:buNone/>
            </a:pPr>
            <a:r>
              <a:rPr lang="cs-CZ" dirty="0" smtClean="0"/>
              <a:t>- jakákoliv pedagogická komunikace </a:t>
            </a:r>
          </a:p>
          <a:p>
            <a:pPr marL="0" indent="0">
              <a:buNone/>
            </a:pPr>
            <a:r>
              <a:rPr lang="cs-CZ" dirty="0" smtClean="0"/>
              <a:t>- reflexe </a:t>
            </a:r>
          </a:p>
          <a:p>
            <a:pPr>
              <a:buFontTx/>
              <a:buChar char="-"/>
            </a:pPr>
            <a:r>
              <a:rPr lang="cs-CZ" dirty="0" smtClean="0"/>
              <a:t>Sebereflexe</a:t>
            </a:r>
          </a:p>
          <a:p>
            <a:pPr>
              <a:buFontTx/>
              <a:buChar char="-"/>
            </a:pPr>
            <a:r>
              <a:rPr lang="cs-CZ" dirty="0" smtClean="0"/>
              <a:t>Kam – bude v ISU</a:t>
            </a:r>
          </a:p>
          <a:p>
            <a:pPr>
              <a:buFontTx/>
              <a:buChar char="-"/>
            </a:pPr>
            <a:r>
              <a:rPr lang="cs-CZ" dirty="0" smtClean="0"/>
              <a:t>Termín – návrh 31.12. 2018 – vyhovuje???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1721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funkce má komunikace 3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Zábavná</a:t>
            </a:r>
            <a:r>
              <a:rPr lang="cs-CZ" dirty="0" smtClean="0"/>
              <a:t> – jde o to pobavit – snaha vytvořit pohodu</a:t>
            </a:r>
          </a:p>
          <a:p>
            <a:r>
              <a:rPr lang="cs-CZ" b="1" dirty="0" smtClean="0"/>
              <a:t>Vzdělávací a výchovná </a:t>
            </a:r>
            <a:r>
              <a:rPr lang="cs-CZ" dirty="0" smtClean="0"/>
              <a:t>– specificky uplatňovaná zejména prostřednictvím institucí – souvisí s </a:t>
            </a:r>
            <a:r>
              <a:rPr lang="cs-CZ" dirty="0" err="1" smtClean="0"/>
              <a:t>fcí</a:t>
            </a:r>
            <a:r>
              <a:rPr lang="cs-CZ" dirty="0" smtClean="0"/>
              <a:t> informativní a instruktivní, ale navíc </a:t>
            </a:r>
            <a:r>
              <a:rPr lang="cs-CZ" dirty="0" err="1" smtClean="0"/>
              <a:t>fce</a:t>
            </a:r>
            <a:r>
              <a:rPr lang="cs-CZ" dirty="0" smtClean="0"/>
              <a:t> dohled, dozor, kontrola</a:t>
            </a:r>
          </a:p>
          <a:p>
            <a:r>
              <a:rPr lang="cs-CZ" b="1" dirty="0" smtClean="0"/>
              <a:t>Socializační a společensky integrující </a:t>
            </a:r>
            <a:r>
              <a:rPr lang="cs-CZ" dirty="0" smtClean="0"/>
              <a:t>– vytváření vztahu mezi lidmi; společensky podmíněná – různé způsoby komunikace různých vrstev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191894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funkce má komunikace 4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Souvztažnost</a:t>
            </a:r>
            <a:r>
              <a:rPr lang="cs-CZ" dirty="0" smtClean="0"/>
              <a:t> – informace jsou dávány do určitých souvislostí, které nám pomáhají lépe je pochopit a vstřebat</a:t>
            </a:r>
          </a:p>
          <a:p>
            <a:r>
              <a:rPr lang="cs-CZ" b="1" dirty="0" err="1" smtClean="0"/>
              <a:t>Fce</a:t>
            </a:r>
            <a:r>
              <a:rPr lang="cs-CZ" b="1" dirty="0" smtClean="0"/>
              <a:t> osobní identity </a:t>
            </a:r>
            <a:r>
              <a:rPr lang="cs-CZ" dirty="0" smtClean="0"/>
              <a:t>– ujasňujeme si, kdo jsme, vytváříme si svou osobnost komunikací s ostatními</a:t>
            </a:r>
          </a:p>
          <a:p>
            <a:r>
              <a:rPr lang="cs-CZ" b="1" dirty="0" smtClean="0"/>
              <a:t>Poznávací</a:t>
            </a:r>
            <a:r>
              <a:rPr lang="cs-CZ" dirty="0" smtClean="0"/>
              <a:t> - souvisí s </a:t>
            </a:r>
            <a:r>
              <a:rPr lang="cs-CZ" dirty="0" err="1" smtClean="0"/>
              <a:t>fcí</a:t>
            </a:r>
            <a:r>
              <a:rPr lang="cs-CZ" dirty="0" smtClean="0"/>
              <a:t> informativní – tam je hlavní komunikant – zde komunikátor – sděluje zážitky, vzpomínky, plány…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970580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funkce má komunikace 5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4785395"/>
          </a:xfrm>
        </p:spPr>
        <p:txBody>
          <a:bodyPr>
            <a:normAutofit lnSpcReduction="10000"/>
          </a:bodyPr>
          <a:lstStyle/>
          <a:p>
            <a:r>
              <a:rPr lang="cs-CZ" b="1" dirty="0" err="1" smtClean="0"/>
              <a:t>Svěřovací</a:t>
            </a:r>
            <a:r>
              <a:rPr lang="cs-CZ" dirty="0" smtClean="0"/>
              <a:t> – zbavování se vnitřního napětí a pomáhá překonávat těžkosti, empatie</a:t>
            </a:r>
          </a:p>
          <a:p>
            <a:r>
              <a:rPr lang="cs-CZ" b="1" dirty="0" smtClean="0"/>
              <a:t>Úniková</a:t>
            </a:r>
            <a:r>
              <a:rPr lang="cs-CZ" dirty="0" smtClean="0"/>
              <a:t> – snaha odreagovat se – pomáhá překonávat napětí, stres – „nezávazné povídání“ </a:t>
            </a:r>
          </a:p>
          <a:p>
            <a:pPr marL="0" indent="0">
              <a:buNone/>
            </a:pPr>
            <a:r>
              <a:rPr lang="cs-CZ" dirty="0"/>
              <a:t>Význam jednotlivých funkcí </a:t>
            </a:r>
            <a:r>
              <a:rPr lang="cs-CZ" dirty="0" smtClean="0"/>
              <a:t>se mění v </a:t>
            </a:r>
            <a:r>
              <a:rPr lang="cs-CZ" dirty="0"/>
              <a:t>závislosti na mnoha faktorech</a:t>
            </a:r>
          </a:p>
          <a:p>
            <a:pPr marL="0" indent="0">
              <a:buNone/>
            </a:pPr>
            <a:r>
              <a:rPr lang="cs-CZ" sz="3600" b="1" dirty="0" smtClean="0"/>
              <a:t>Které funkce jsou plněny především ve škole?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xmlns="" val="3765435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komunikační dovednosti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Napište na  papírek, jaké dovednosti považujete za důležité pro komunikaci.</a:t>
            </a:r>
          </a:p>
          <a:p>
            <a:r>
              <a:rPr lang="cs-CZ" dirty="0"/>
              <a:t> </a:t>
            </a:r>
            <a:r>
              <a:rPr lang="cs-CZ" dirty="0" smtClean="0"/>
              <a:t>Porovnejte si své názory ve čtveřicích a vyberte pro prezentaci ty, na kterých se shodnete.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990019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komunikační dovednosti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Mluvení</a:t>
            </a:r>
          </a:p>
          <a:p>
            <a:r>
              <a:rPr lang="cs-CZ" dirty="0" smtClean="0"/>
              <a:t>Čtení</a:t>
            </a:r>
          </a:p>
          <a:p>
            <a:r>
              <a:rPr lang="cs-CZ" dirty="0" smtClean="0"/>
              <a:t>Psaní</a:t>
            </a:r>
          </a:p>
          <a:p>
            <a:r>
              <a:rPr lang="cs-CZ" dirty="0" smtClean="0"/>
              <a:t>Naslouchání</a:t>
            </a:r>
          </a:p>
          <a:p>
            <a:r>
              <a:rPr lang="cs-CZ" dirty="0" smtClean="0"/>
              <a:t>Která je podle vás nejjednodušší a která nejobtížnější.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02844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ovlivňuje komunikaci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Dovednosti komunikujících</a:t>
            </a:r>
          </a:p>
          <a:p>
            <a:r>
              <a:rPr lang="cs-CZ" dirty="0" smtClean="0"/>
              <a:t>Počet účastníků</a:t>
            </a:r>
          </a:p>
          <a:p>
            <a:r>
              <a:rPr lang="cs-CZ" dirty="0" smtClean="0"/>
              <a:t>Fyzická blízkost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336484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komunikace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Verbální</a:t>
            </a:r>
          </a:p>
          <a:p>
            <a:r>
              <a:rPr lang="cs-CZ" dirty="0" smtClean="0"/>
              <a:t>Neverbální</a:t>
            </a:r>
          </a:p>
          <a:p>
            <a:r>
              <a:rPr lang="cs-CZ" dirty="0" smtClean="0"/>
              <a:t>Komunikace činem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878800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pracovními listy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745812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Video </a:t>
            </a:r>
            <a:r>
              <a:rPr lang="cs-CZ" dirty="0" err="1"/>
              <a:t>Paterman</a:t>
            </a:r>
            <a:r>
              <a:rPr lang="cs-CZ" dirty="0"/>
              <a:t> </a:t>
            </a:r>
            <a:r>
              <a:rPr lang="cs-CZ" u="sng" dirty="0">
                <a:hlinkClick r:id="rId2"/>
              </a:rPr>
              <a:t>https://www.youtube.com/watch?v=2hCceiQJi7c</a:t>
            </a:r>
            <a:endParaRPr lang="cs-CZ" dirty="0"/>
          </a:p>
          <a:p>
            <a:r>
              <a:rPr lang="en-GB" dirty="0"/>
              <a:t>Video </a:t>
            </a:r>
            <a:r>
              <a:rPr lang="en-GB" dirty="0" err="1"/>
              <a:t>verbální</a:t>
            </a:r>
            <a:r>
              <a:rPr lang="en-GB" dirty="0"/>
              <a:t> a </a:t>
            </a:r>
            <a:r>
              <a:rPr lang="en-GB" dirty="0" err="1"/>
              <a:t>neverbální</a:t>
            </a:r>
            <a:r>
              <a:rPr lang="en-GB" dirty="0"/>
              <a:t> </a:t>
            </a:r>
            <a:r>
              <a:rPr lang="en-GB" dirty="0" err="1"/>
              <a:t>komunikace</a:t>
            </a:r>
            <a:endParaRPr lang="cs-CZ" dirty="0"/>
          </a:p>
          <a:p>
            <a:r>
              <a:rPr lang="en-GB" u="sng" dirty="0">
                <a:hlinkClick r:id="rId3"/>
              </a:rPr>
              <a:t>https://www.youtube.com/watch?v=aWT-yYVP60Y</a:t>
            </a:r>
            <a:endParaRPr lang="cs-CZ" dirty="0"/>
          </a:p>
          <a:p>
            <a:r>
              <a:rPr lang="cs-CZ" dirty="0"/>
              <a:t>Video Jak mluvit přesvědčivě </a:t>
            </a:r>
            <a:r>
              <a:rPr lang="cs-CZ" u="sng" dirty="0">
                <a:hlinkClick r:id="rId4"/>
              </a:rPr>
              <a:t>https://www.youtube.com/watch?v=DBs68rcLg78</a:t>
            </a:r>
            <a:endParaRPr lang="cs-CZ" dirty="0"/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785015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       </a:t>
            </a:r>
          </a:p>
          <a:p>
            <a:pPr marL="0" indent="0">
              <a:buNone/>
            </a:pPr>
            <a:endParaRPr lang="cs-CZ" sz="4800" dirty="0"/>
          </a:p>
          <a:p>
            <a:pPr marL="0" indent="0">
              <a:buNone/>
            </a:pPr>
            <a:r>
              <a:rPr lang="cs-CZ" sz="4800" dirty="0" smtClean="0"/>
              <a:t>   Těším se na vás v listopadu </a:t>
            </a:r>
            <a:r>
              <a:rPr lang="cs-CZ" sz="4800" dirty="0" smtClean="0">
                <a:sym typeface="Wingdings" panose="05000000000000000000" pitchFamily="2" charset="2"/>
              </a:rPr>
              <a:t>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18830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Obsahová struktura seminářů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Seminář 1</a:t>
            </a:r>
          </a:p>
          <a:p>
            <a:pPr marL="514350" indent="-514350">
              <a:buAutoNum type="arabicPeriod"/>
            </a:pPr>
            <a:r>
              <a:rPr lang="cs-CZ" dirty="0" smtClean="0"/>
              <a:t>Obecná teorie komunikace</a:t>
            </a:r>
          </a:p>
          <a:p>
            <a:pPr marL="514350" indent="-514350">
              <a:buAutoNum type="arabicPeriod"/>
            </a:pPr>
            <a:r>
              <a:rPr lang="cs-CZ" dirty="0" smtClean="0"/>
              <a:t>Základní informace z verbální a neverbální komunikace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Seminář </a:t>
            </a:r>
            <a:r>
              <a:rPr lang="cs-CZ" dirty="0" smtClean="0">
                <a:solidFill>
                  <a:srgbClr val="0070C0"/>
                </a:solidFill>
              </a:rPr>
              <a:t>2</a:t>
            </a:r>
          </a:p>
          <a:p>
            <a:pPr marL="514350" indent="-514350">
              <a:buAutoNum type="arabicPeriod"/>
            </a:pPr>
            <a:r>
              <a:rPr lang="cs-CZ" dirty="0" smtClean="0"/>
              <a:t>Otázky v pedagogické komunikaci</a:t>
            </a:r>
          </a:p>
          <a:p>
            <a:pPr marL="514350" indent="-514350">
              <a:buAutoNum type="arabicPeriod"/>
            </a:pPr>
            <a:r>
              <a:rPr lang="cs-CZ" dirty="0" smtClean="0"/>
              <a:t>Zpětná vazba</a:t>
            </a:r>
          </a:p>
          <a:p>
            <a:pPr marL="514350" indent="-514350">
              <a:buAutoNum type="arabicPeriod"/>
            </a:pPr>
            <a:r>
              <a:rPr lang="cs-CZ" dirty="0" smtClean="0"/>
              <a:t>Naslouchání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Vaše návrhy???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4866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komunikace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si představujete pod pojmem komunikace?</a:t>
            </a:r>
          </a:p>
          <a:p>
            <a:pPr marL="0" indent="0">
              <a:buNone/>
            </a:pPr>
            <a:r>
              <a:rPr lang="cs-CZ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972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komunikace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Latinský původ: znamená něco spojovat.</a:t>
            </a:r>
          </a:p>
          <a:p>
            <a:r>
              <a:rPr lang="cs-CZ" dirty="0" smtClean="0"/>
              <a:t>Různé významy: </a:t>
            </a:r>
          </a:p>
          <a:p>
            <a:pPr>
              <a:buFontTx/>
              <a:buChar char="-"/>
            </a:pPr>
            <a:r>
              <a:rPr lang="cs-CZ" dirty="0" smtClean="0"/>
              <a:t>označení pro dopravní síť </a:t>
            </a:r>
          </a:p>
          <a:p>
            <a:pPr>
              <a:buFontTx/>
              <a:buChar char="-"/>
            </a:pPr>
            <a:r>
              <a:rPr lang="cs-CZ" dirty="0" smtClean="0"/>
              <a:t>přemisťování lidí, materiálů, ale také myšlenek, informací, postojů, pocitů od jednoho člověka k druhému.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8228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komunikace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Kybernetika: </a:t>
            </a:r>
            <a:r>
              <a:rPr lang="cs-CZ" i="1" dirty="0" smtClean="0"/>
              <a:t>Komunikátor – komunikační kanál – komuniké -  komunikant </a:t>
            </a:r>
            <a:r>
              <a:rPr lang="cs-CZ" sz="2000" dirty="0" smtClean="0"/>
              <a:t>(</a:t>
            </a:r>
            <a:r>
              <a:rPr lang="cs-CZ" sz="2000" dirty="0" smtClean="0">
                <a:solidFill>
                  <a:srgbClr val="FF0000"/>
                </a:solidFill>
              </a:rPr>
              <a:t>nakreslit schéma</a:t>
            </a:r>
            <a:r>
              <a:rPr lang="cs-CZ" sz="2000" dirty="0"/>
              <a:t>)</a:t>
            </a:r>
            <a:endParaRPr lang="cs-CZ" sz="2000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Nejde jen o pouhý přenos informace – jde o sebeprezentaci, o vyjádření postojů k předmětu, ke komuniké i k příjemci.</a:t>
            </a:r>
          </a:p>
          <a:p>
            <a:r>
              <a:rPr lang="cs-CZ" dirty="0" smtClean="0"/>
              <a:t>Jde o různou úroveň  působení, ovlivňování, znesnadňování či usnadňování porozumění.</a:t>
            </a:r>
          </a:p>
          <a:p>
            <a:r>
              <a:rPr lang="cs-CZ" dirty="0" smtClean="0"/>
              <a:t>Komunikujeme i když nekomunikujeme!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47360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- obrázek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ve dvojicích  - jeden kreslí druhý dává instrukce.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98330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Aspekty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Obsahový aspekt </a:t>
            </a:r>
            <a:r>
              <a:rPr lang="cs-CZ" dirty="0" smtClean="0"/>
              <a:t>– sémantický obsah</a:t>
            </a:r>
          </a:p>
          <a:p>
            <a:pPr>
              <a:buFontTx/>
              <a:buChar char="-"/>
            </a:pPr>
            <a:r>
              <a:rPr lang="cs-CZ" dirty="0" smtClean="0"/>
              <a:t>co sdělujeme (obsah) a jak (struktura) …</a:t>
            </a:r>
          </a:p>
          <a:p>
            <a:r>
              <a:rPr lang="cs-CZ" b="1" dirty="0" smtClean="0"/>
              <a:t>Vztahový aspekt – </a:t>
            </a:r>
            <a:r>
              <a:rPr lang="cs-CZ" dirty="0" smtClean="0"/>
              <a:t>vztahy pociťované mezi komunikujícími – většina vztahových informací je předávána neverbálními a paralingvistickými signály  </a:t>
            </a:r>
            <a:r>
              <a:rPr lang="cs-CZ" sz="2600" i="1" dirty="0" smtClean="0"/>
              <a:t>(zabarvení </a:t>
            </a:r>
            <a:r>
              <a:rPr lang="cs-CZ" sz="2600" i="1" dirty="0" err="1" smtClean="0"/>
              <a:t>hlasu,frázování</a:t>
            </a:r>
            <a:r>
              <a:rPr lang="cs-CZ" sz="2600" i="1" dirty="0" smtClean="0"/>
              <a:t>…)</a:t>
            </a:r>
          </a:p>
          <a:p>
            <a:pPr>
              <a:buFontTx/>
              <a:buChar char="-"/>
            </a:pPr>
            <a:r>
              <a:rPr lang="cs-CZ" dirty="0" smtClean="0"/>
              <a:t>vztah k obsahu komunikace – je </a:t>
            </a:r>
            <a:r>
              <a:rPr lang="cs-CZ" smtClean="0"/>
              <a:t>pro mě zajímavý </a:t>
            </a:r>
            <a:r>
              <a:rPr lang="cs-CZ" dirty="0" smtClean="0"/>
              <a:t>?;</a:t>
            </a:r>
          </a:p>
          <a:p>
            <a:pPr>
              <a:buFontTx/>
              <a:buChar char="-"/>
            </a:pPr>
            <a:r>
              <a:rPr lang="cs-CZ" dirty="0" smtClean="0"/>
              <a:t>neverbální komunikace; </a:t>
            </a:r>
          </a:p>
          <a:p>
            <a:pPr>
              <a:buFontTx/>
              <a:buChar char="-"/>
            </a:pPr>
            <a:r>
              <a:rPr lang="cs-CZ" dirty="0" smtClean="0"/>
              <a:t>nutný soulad mezi sémantickým obsahem a vztahovým aspektem – nebezpečí neporozumění.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34979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Vsuvka z wiki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Sémantika</a:t>
            </a:r>
            <a:endParaRPr lang="cs-CZ" dirty="0"/>
          </a:p>
          <a:p>
            <a:r>
              <a:rPr lang="cs-CZ" dirty="0" smtClean="0"/>
              <a:t> </a:t>
            </a:r>
            <a:r>
              <a:rPr lang="cs-CZ" dirty="0"/>
              <a:t>(též </a:t>
            </a:r>
            <a:r>
              <a:rPr lang="cs-CZ" b="1" dirty="0"/>
              <a:t>sémaziologie</a:t>
            </a:r>
            <a:r>
              <a:rPr lang="cs-CZ" dirty="0"/>
              <a:t>) je nauka o významu výrazů z různých strukturních úrovní jazyka – </a:t>
            </a:r>
            <a:r>
              <a:rPr lang="cs-CZ" dirty="0">
                <a:hlinkClick r:id="rId2" tooltip="Morfém"/>
              </a:rPr>
              <a:t>morfémů</a:t>
            </a:r>
            <a:r>
              <a:rPr lang="cs-CZ" dirty="0"/>
              <a:t>, </a:t>
            </a:r>
            <a:r>
              <a:rPr lang="cs-CZ" dirty="0">
                <a:hlinkClick r:id="rId3" tooltip="Slovo"/>
              </a:rPr>
              <a:t>slov</a:t>
            </a:r>
            <a:r>
              <a:rPr lang="cs-CZ" dirty="0"/>
              <a:t>, </a:t>
            </a:r>
            <a:r>
              <a:rPr lang="cs-CZ" dirty="0">
                <a:hlinkClick r:id="rId4" tooltip="Slovní spojení"/>
              </a:rPr>
              <a:t>slovních spojení</a:t>
            </a:r>
            <a:r>
              <a:rPr lang="cs-CZ" dirty="0"/>
              <a:t> a </a:t>
            </a:r>
            <a:r>
              <a:rPr lang="cs-CZ" dirty="0">
                <a:hlinkClick r:id="rId5" tooltip="Věta (lingvistika)"/>
              </a:rPr>
              <a:t>vět</a:t>
            </a:r>
            <a:r>
              <a:rPr lang="cs-CZ" dirty="0"/>
              <a:t>, popř. i vyšších textových jednotek. Význam se často spojuje či ztotožňuje se vztahem těchto výrazů ke skutečnosti, kterou označují. Skutečností se rozumí to, co člověk poznal, tj. znalostní model té reality; o nepoznaném člověk nic neví. Slovo vzniklo z </a:t>
            </a:r>
            <a:r>
              <a:rPr lang="cs-CZ" dirty="0">
                <a:hlinkClick r:id="rId6" tooltip="Řečtina"/>
              </a:rPr>
              <a:t>řeckého</a:t>
            </a:r>
            <a:r>
              <a:rPr lang="cs-CZ" dirty="0"/>
              <a:t> </a:t>
            </a:r>
            <a:r>
              <a:rPr lang="cs-CZ" dirty="0" err="1"/>
              <a:t>σημ</a:t>
            </a:r>
            <a:r>
              <a:rPr lang="cs-CZ" dirty="0"/>
              <a:t>αντικός, </a:t>
            </a:r>
            <a:r>
              <a:rPr lang="cs-CZ" i="1" dirty="0"/>
              <a:t>sémantikos</a:t>
            </a:r>
            <a:r>
              <a:rPr lang="cs-CZ" dirty="0"/>
              <a:t>, od </a:t>
            </a:r>
            <a:r>
              <a:rPr lang="cs-CZ" i="1" dirty="0"/>
              <a:t>sémainó</a:t>
            </a:r>
            <a:r>
              <a:rPr lang="cs-CZ" dirty="0"/>
              <a:t>, označuji a </a:t>
            </a:r>
            <a:r>
              <a:rPr lang="cs-CZ" i="1" dirty="0"/>
              <a:t>séma</a:t>
            </a:r>
            <a:r>
              <a:rPr lang="cs-CZ" dirty="0"/>
              <a:t>, znak, znamení. Výraz (forma, syntaktická složka, jazykový konstrukt, řetězec symbolů) je nosná struktura, která umožňuje přenos, záznam (pamatování) a zpracování nesené informace – významu.</a:t>
            </a:r>
          </a:p>
        </p:txBody>
      </p:sp>
    </p:spTree>
    <p:extLst>
      <p:ext uri="{BB962C8B-B14F-4D97-AF65-F5344CB8AC3E}">
        <p14:creationId xmlns:p14="http://schemas.microsoft.com/office/powerpoint/2010/main" xmlns="" val="40938898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1010</Words>
  <Application>Microsoft Office PowerPoint</Application>
  <PresentationFormat>Předvádění na obrazovce (4:3)</PresentationFormat>
  <Paragraphs>134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systému Office</vt:lpstr>
      <vt:lpstr>Seminář komunikace  Kombinované studium Lekce 1</vt:lpstr>
      <vt:lpstr>Organizace</vt:lpstr>
      <vt:lpstr>Obsahová struktura seminářů</vt:lpstr>
      <vt:lpstr>Co je to komunikace</vt:lpstr>
      <vt:lpstr>Co je to komunikace</vt:lpstr>
      <vt:lpstr>Definice komunikace</vt:lpstr>
      <vt:lpstr>Aktivita - obrázek</vt:lpstr>
      <vt:lpstr>Aspekty komunikace</vt:lpstr>
      <vt:lpstr>Vsuvka z wiki</vt:lpstr>
      <vt:lpstr>Aktivita</vt:lpstr>
      <vt:lpstr>Aktivita k procesu vnímání informace</vt:lpstr>
      <vt:lpstr>Komunikační proces</vt:lpstr>
      <vt:lpstr>Zákon dvojí filtrace</vt:lpstr>
      <vt:lpstr>Vnímání informací</vt:lpstr>
      <vt:lpstr>Redundance sdělení</vt:lpstr>
      <vt:lpstr>Proces vnímání zprávy</vt:lpstr>
      <vt:lpstr>Dva  zákony </vt:lpstr>
      <vt:lpstr>Jaké funkce má komunikace 1 </vt:lpstr>
      <vt:lpstr>Jaké funkce má komunikace 2</vt:lpstr>
      <vt:lpstr>Jaké funkce má komunikace 3 </vt:lpstr>
      <vt:lpstr>Jaké funkce má komunikace 4 </vt:lpstr>
      <vt:lpstr>Jaké funkce má komunikace 5 </vt:lpstr>
      <vt:lpstr>Základní komunikační dovednosti</vt:lpstr>
      <vt:lpstr>Základní komunikační dovednosti</vt:lpstr>
      <vt:lpstr>Co ovlivňuje komunikaci</vt:lpstr>
      <vt:lpstr>Dělení komunikace</vt:lpstr>
      <vt:lpstr>Práce s pracovními listy</vt:lpstr>
      <vt:lpstr>Ukázky komunikace</vt:lpstr>
      <vt:lpstr>Snímek 29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25.9. 2018</dc:title>
  <dc:creator>Trnová</dc:creator>
  <cp:lastModifiedBy>tatinek</cp:lastModifiedBy>
  <cp:revision>32</cp:revision>
  <dcterms:created xsi:type="dcterms:W3CDTF">2018-09-24T19:03:05Z</dcterms:created>
  <dcterms:modified xsi:type="dcterms:W3CDTF">2018-10-15T16:33:22Z</dcterms:modified>
</cp:coreProperties>
</file>