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60" r:id="rId2"/>
    <p:sldId id="270" r:id="rId3"/>
    <p:sldId id="271" r:id="rId4"/>
    <p:sldId id="300" r:id="rId5"/>
    <p:sldId id="299" r:id="rId6"/>
    <p:sldId id="274" r:id="rId7"/>
    <p:sldId id="278" r:id="rId8"/>
    <p:sldId id="279" r:id="rId9"/>
    <p:sldId id="281" r:id="rId10"/>
    <p:sldId id="293" r:id="rId11"/>
    <p:sldId id="282" r:id="rId12"/>
    <p:sldId id="283" r:id="rId13"/>
    <p:sldId id="314" r:id="rId14"/>
    <p:sldId id="292" r:id="rId15"/>
    <p:sldId id="285" r:id="rId16"/>
    <p:sldId id="286" r:id="rId17"/>
    <p:sldId id="294" r:id="rId18"/>
    <p:sldId id="288" r:id="rId19"/>
    <p:sldId id="289" r:id="rId20"/>
    <p:sldId id="290" r:id="rId21"/>
    <p:sldId id="305" r:id="rId22"/>
    <p:sldId id="304" r:id="rId23"/>
    <p:sldId id="295" r:id="rId24"/>
    <p:sldId id="296" r:id="rId25"/>
    <p:sldId id="297" r:id="rId26"/>
    <p:sldId id="306" r:id="rId27"/>
    <p:sldId id="301" r:id="rId28"/>
    <p:sldId id="303" r:id="rId29"/>
    <p:sldId id="276" r:id="rId30"/>
    <p:sldId id="302" r:id="rId31"/>
    <p:sldId id="311" r:id="rId32"/>
    <p:sldId id="310" r:id="rId33"/>
    <p:sldId id="312" r:id="rId34"/>
    <p:sldId id="307" r:id="rId35"/>
    <p:sldId id="315" r:id="rId36"/>
    <p:sldId id="277" r:id="rId37"/>
    <p:sldId id="316" r:id="rId38"/>
    <p:sldId id="317" r:id="rId39"/>
    <p:sldId id="318" r:id="rId40"/>
    <p:sldId id="319" r:id="rId41"/>
    <p:sldId id="320" r:id="rId42"/>
    <p:sldId id="275" r:id="rId43"/>
    <p:sldId id="308" r:id="rId44"/>
    <p:sldId id="321" r:id="rId45"/>
    <p:sldId id="309" r:id="rId46"/>
    <p:sldId id="313" r:id="rId4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xandre Delpeuch" initials="AD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5412"/>
    <a:srgbClr val="FF0000"/>
    <a:srgbClr val="984807"/>
    <a:srgbClr val="FF6D6D"/>
    <a:srgbClr val="4F81BD"/>
    <a:srgbClr val="B51621"/>
    <a:srgbClr val="7E64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5" autoAdjust="0"/>
    <p:restoredTop sz="94647" autoAdjust="0"/>
  </p:normalViewPr>
  <p:slideViewPr>
    <p:cSldViewPr>
      <p:cViewPr>
        <p:scale>
          <a:sx n="64" d="100"/>
          <a:sy n="64" d="100"/>
        </p:scale>
        <p:origin x="1266" y="2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E2901-902D-4DF5-AFA2-5B9A8BAB355B}" type="datetimeFigureOut">
              <a:rPr lang="fr-FR" smtClean="0"/>
              <a:t>10/10/2018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AE6284-144B-4AC0-9500-DD71A2ECB4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2950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E6BD8-BFCE-47EE-B7B0-7C20CC9CA216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3148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755576" y="3140968"/>
            <a:ext cx="7344816" cy="576064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40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ajouter un titre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F96EAE-BE63-40FA-9D4C-EEEC70EB7CBA}" type="datetimeFigureOut">
              <a:rPr lang="fr-FR" smtClean="0"/>
              <a:pPr/>
              <a:t>10/10/2018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1F9F91-D1C4-492E-BB23-30DC5294B24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755576" y="3717032"/>
            <a:ext cx="7345363" cy="576064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dirty="0" smtClean="0"/>
              <a:t>Cliquez ici pour ajouter un sous-titre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9612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6EAE-BE63-40FA-9D4C-EEEC70EB7CBA}" type="datetimeFigureOut">
              <a:rPr lang="fr-FR" smtClean="0"/>
              <a:pPr/>
              <a:t>10/10/2018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9F91-D1C4-492E-BB23-30DC5294B24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0393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 smtClean="0"/>
              <a:t>Modifiez le titre</a:t>
            </a:r>
            <a:endParaRPr lang="fr-FR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6EAE-BE63-40FA-9D4C-EEEC70EB7CBA}" type="datetimeFigureOut">
              <a:rPr lang="fr-FR" smtClean="0"/>
              <a:pPr/>
              <a:t>10/10/2018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9F91-D1C4-492E-BB23-30DC5294B24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3817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 hasCustomPrompt="1"/>
          </p:nvPr>
        </p:nvSpPr>
        <p:spPr>
          <a:xfrm>
            <a:off x="7524328" y="764704"/>
            <a:ext cx="1162472" cy="5361459"/>
          </a:xfrm>
        </p:spPr>
        <p:txBody>
          <a:bodyPr vert="eaVert"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dirty="0" smtClean="0"/>
              <a:t>Modifiez le titre</a:t>
            </a:r>
            <a:endParaRPr lang="fr-FR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764704"/>
            <a:ext cx="6851104" cy="5361459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6EAE-BE63-40FA-9D4C-EEEC70EB7CBA}" type="datetimeFigureOut">
              <a:rPr lang="fr-FR" smtClean="0"/>
              <a:pPr/>
              <a:t>10/10/2018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9F91-D1C4-492E-BB23-30DC5294B24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7548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67544" y="-171400"/>
            <a:ext cx="8229600" cy="1143000"/>
          </a:xfrm>
        </p:spPr>
        <p:txBody>
          <a:bodyPr>
            <a:normAutofit/>
          </a:bodyPr>
          <a:lstStyle>
            <a:lvl1pPr algn="l"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Titre courant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96EAE-BE63-40FA-9D4C-EEEC70EB7CBA}" type="datetimeFigureOut">
              <a:rPr lang="fr-FR" smtClean="0"/>
              <a:pPr/>
              <a:t>10/10/2018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411288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F9F91-D1C4-492E-BB23-30DC5294B24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31085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755576" y="2420888"/>
            <a:ext cx="7772400" cy="591933"/>
          </a:xfrm>
        </p:spPr>
        <p:txBody>
          <a:bodyPr anchor="t">
            <a:noAutofit/>
          </a:bodyPr>
          <a:lstStyle>
            <a:lvl1pPr algn="l">
              <a:defRPr sz="4000" b="1" cap="none" baseline="0">
                <a:latin typeface="+mn-lt"/>
              </a:defRPr>
            </a:lvl1pPr>
          </a:lstStyle>
          <a:p>
            <a:r>
              <a:rPr lang="fr-FR" dirty="0" smtClean="0"/>
              <a:t>Modifiez le titre de la section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755576" y="3068960"/>
            <a:ext cx="7776864" cy="576064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smtClean="0"/>
              <a:t>Modifiez le sous-titre de la section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F96EAE-BE63-40FA-9D4C-EEEC70EB7CBA}" type="datetimeFigureOut">
              <a:rPr lang="fr-FR" smtClean="0"/>
              <a:pPr/>
              <a:t>10/10/2018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1F9F91-D1C4-492E-BB23-30DC5294B24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4521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1268760"/>
            <a:ext cx="7772400" cy="951974"/>
          </a:xfrm>
        </p:spPr>
        <p:txBody>
          <a:bodyPr anchor="t">
            <a:normAutofit/>
          </a:bodyPr>
          <a:lstStyle>
            <a:lvl1pPr algn="l">
              <a:defRPr sz="2800" b="1" cap="none" baseline="0">
                <a:solidFill>
                  <a:srgbClr val="B51621"/>
                </a:solidFill>
                <a:latin typeface="+mn-lt"/>
              </a:defRPr>
            </a:lvl1pPr>
          </a:lstStyle>
          <a:p>
            <a:r>
              <a:rPr lang="fr-FR" dirty="0" smtClean="0"/>
              <a:t>Modifiez le titre de la section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F96EAE-BE63-40FA-9D4C-EEEC70EB7CBA}" type="datetimeFigureOut">
              <a:rPr lang="fr-FR" smtClean="0"/>
              <a:pPr/>
              <a:t>10/10/2018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1F9F91-D1C4-492E-BB23-30DC5294B24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3124200" y="2492896"/>
            <a:ext cx="5562600" cy="2880320"/>
          </a:xfrm>
        </p:spPr>
        <p:txBody>
          <a:bodyPr anchor="b" anchorCtr="0">
            <a:normAutofit/>
          </a:bodyPr>
          <a:lstStyle>
            <a:lvl1pPr marL="0" indent="0">
              <a:buFontTx/>
              <a:buNone/>
              <a:defRPr sz="2400" b="1">
                <a:solidFill>
                  <a:srgbClr val="B5162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Modifiez le sous-titre de la section ou insérez un élément</a:t>
            </a:r>
          </a:p>
        </p:txBody>
      </p:sp>
    </p:spTree>
    <p:extLst>
      <p:ext uri="{BB962C8B-B14F-4D97-AF65-F5344CB8AC3E}">
        <p14:creationId xmlns:p14="http://schemas.microsoft.com/office/powerpoint/2010/main" val="2055270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 smtClean="0"/>
              <a:t>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49294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49294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6EAE-BE63-40FA-9D4C-EEEC70EB7CBA}" type="datetimeFigureOut">
              <a:rPr lang="fr-FR" smtClean="0"/>
              <a:pPr/>
              <a:t>10/10/2018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9F91-D1C4-492E-BB23-30DC5294B24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1011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 smtClean="0"/>
              <a:t>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7620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958850"/>
            <a:ext cx="4040188" cy="413444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7620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958850"/>
            <a:ext cx="4041775" cy="413444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6EAE-BE63-40FA-9D4C-EEEC70EB7CBA}" type="datetimeFigureOut">
              <a:rPr lang="fr-FR" smtClean="0"/>
              <a:pPr/>
              <a:t>10/10/2018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9F91-D1C4-492E-BB23-30DC5294B24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03755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 smtClean="0"/>
              <a:t>Modifiez le titre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6EAE-BE63-40FA-9D4C-EEEC70EB7CBA}" type="datetimeFigureOut">
              <a:rPr lang="fr-FR" smtClean="0"/>
              <a:pPr/>
              <a:t>10/10/2018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9F91-D1C4-492E-BB23-30DC5294B24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6123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6EAE-BE63-40FA-9D4C-EEEC70EB7CBA}" type="datetimeFigureOut">
              <a:rPr lang="fr-FR" smtClean="0"/>
              <a:pPr/>
              <a:t>10/10/2018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9F91-D1C4-492E-BB23-30DC5294B24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0090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199" y="116632"/>
            <a:ext cx="3008313" cy="672157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788789"/>
            <a:ext cx="5111750" cy="533737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018976"/>
            <a:ext cx="3008313" cy="51071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6EAE-BE63-40FA-9D4C-EEEC70EB7CBA}" type="datetimeFigureOut">
              <a:rPr lang="fr-FR" smtClean="0"/>
              <a:pPr/>
              <a:t>10/10/2018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9F91-D1C4-492E-BB23-30DC5294B24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0679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49294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96EAE-BE63-40FA-9D4C-EEEC70EB7CBA}" type="datetimeFigureOut">
              <a:rPr lang="fr-FR" smtClean="0"/>
              <a:pPr/>
              <a:t>10/10/2018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411288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F9F91-D1C4-492E-BB23-30DC5294B24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43038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74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>
          <a:xfrm>
            <a:off x="1009829" y="2132856"/>
            <a:ext cx="7128792" cy="2736304"/>
          </a:xfrm>
        </p:spPr>
        <p:txBody>
          <a:bodyPr>
            <a:normAutofit/>
          </a:bodyPr>
          <a:lstStyle/>
          <a:p>
            <a:pPr algn="ctr"/>
            <a:r>
              <a:rPr lang="fr-FR" sz="4000" dirty="0" smtClean="0"/>
              <a:t>Manuels de mathématiques</a:t>
            </a:r>
          </a:p>
          <a:p>
            <a:pPr algn="ctr"/>
            <a:r>
              <a:rPr lang="fr-FR" sz="4000" dirty="0" smtClean="0"/>
              <a:t>Histoire et actualité en France</a:t>
            </a:r>
            <a:endParaRPr lang="fr-FR" sz="4000" dirty="0"/>
          </a:p>
        </p:txBody>
      </p:sp>
      <p:sp>
        <p:nvSpPr>
          <p:cNvPr id="5" name="ZoneTexte 4"/>
          <p:cNvSpPr txBox="1"/>
          <p:nvPr/>
        </p:nvSpPr>
        <p:spPr>
          <a:xfrm>
            <a:off x="1045181" y="5301208"/>
            <a:ext cx="7273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bg1"/>
                </a:solidFill>
              </a:rPr>
              <a:t>Valérie LEGROS, </a:t>
            </a:r>
          </a:p>
          <a:p>
            <a:pPr algn="ctr"/>
            <a:r>
              <a:rPr lang="fr-FR" sz="2000" b="1" dirty="0" smtClean="0">
                <a:solidFill>
                  <a:schemeClr val="bg1"/>
                </a:solidFill>
              </a:rPr>
              <a:t>ESPE de l’académie de Limoges, Université de Limoges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5471592" y="476672"/>
            <a:ext cx="3672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/>
              <a:t>Brno, 10/10/2018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211547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3600" b="1" dirty="0" smtClean="0">
                <a:solidFill>
                  <a:schemeClr val="accent6">
                    <a:lumMod val="50000"/>
                  </a:schemeClr>
                </a:solidFill>
              </a:rPr>
              <a:t>1. Les étapes de la démarche pédagogique proposée dans les manuels</a:t>
            </a:r>
            <a:endParaRPr lang="fr-FR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40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248472"/>
          </a:xfrm>
        </p:spPr>
        <p:txBody>
          <a:bodyPr/>
          <a:lstStyle/>
          <a:p>
            <a:pPr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fr-FR" dirty="0" smtClean="0">
                <a:solidFill>
                  <a:schemeClr val="accent6">
                    <a:lumMod val="75000"/>
                  </a:schemeClr>
                </a:solidFill>
              </a:rPr>
              <a:t>des démarches « linéaires » au début du 19</a:t>
            </a:r>
            <a:r>
              <a:rPr lang="fr-FR" baseline="30000" dirty="0" smtClean="0">
                <a:solidFill>
                  <a:schemeClr val="accent6">
                    <a:lumMod val="75000"/>
                  </a:schemeClr>
                </a:solidFill>
              </a:rPr>
              <a:t>e</a:t>
            </a:r>
            <a:r>
              <a:rPr lang="fr-FR" dirty="0" smtClean="0">
                <a:solidFill>
                  <a:schemeClr val="accent6">
                    <a:lumMod val="75000"/>
                  </a:schemeClr>
                </a:solidFill>
              </a:rPr>
              <a:t> siècle (première moitié)</a:t>
            </a: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79512" y="-171400"/>
            <a:ext cx="8856984" cy="1143000"/>
          </a:xfrm>
        </p:spPr>
        <p:txBody>
          <a:bodyPr>
            <a:noAutofit/>
          </a:bodyPr>
          <a:lstStyle/>
          <a:p>
            <a:r>
              <a:rPr lang="fr-FR" sz="3000" dirty="0"/>
              <a:t>Les étapes de la démarche pédagogique </a:t>
            </a:r>
            <a:r>
              <a:rPr lang="fr-FR" sz="3000" dirty="0" smtClean="0"/>
              <a:t>suivie</a:t>
            </a:r>
            <a:endParaRPr lang="fr-FR" sz="3000" dirty="0"/>
          </a:p>
        </p:txBody>
      </p:sp>
    </p:spTree>
    <p:extLst>
      <p:ext uri="{BB962C8B-B14F-4D97-AF65-F5344CB8AC3E}">
        <p14:creationId xmlns:p14="http://schemas.microsoft.com/office/powerpoint/2010/main" val="146113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Démarche pédagogique utilisée : exemple au début du 19</a:t>
            </a:r>
            <a:r>
              <a:rPr lang="fr-FR" baseline="30000" dirty="0" smtClean="0"/>
              <a:t>e</a:t>
            </a:r>
            <a:r>
              <a:rPr lang="fr-FR" dirty="0" smtClean="0"/>
              <a:t> siècle</a:t>
            </a:r>
            <a:endParaRPr lang="fr-FR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972" y="130913"/>
            <a:ext cx="3869814" cy="44955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3112" y="376090"/>
            <a:ext cx="3902543" cy="6553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6972" y="639309"/>
            <a:ext cx="3765348" cy="62186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04972" y="661769"/>
            <a:ext cx="3739028" cy="62499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0" y="4611231"/>
            <a:ext cx="14269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>
                <a:solidFill>
                  <a:schemeClr val="accent6">
                    <a:lumMod val="50000"/>
                  </a:schemeClr>
                </a:solidFill>
              </a:rPr>
              <a:t>Arithmétique des </a:t>
            </a:r>
            <a:r>
              <a:rPr lang="fr-FR" sz="1400" i="1" dirty="0" err="1" smtClean="0">
                <a:solidFill>
                  <a:schemeClr val="accent6">
                    <a:lumMod val="50000"/>
                  </a:schemeClr>
                </a:solidFill>
              </a:rPr>
              <a:t>campa-gnes</a:t>
            </a:r>
            <a:r>
              <a:rPr lang="fr-FR" sz="1400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1400" i="1" dirty="0">
                <a:solidFill>
                  <a:schemeClr val="accent6">
                    <a:lumMod val="50000"/>
                  </a:schemeClr>
                </a:solidFill>
              </a:rPr>
              <a:t>à l’usage des écoles primaires. </a:t>
            </a:r>
            <a:r>
              <a:rPr lang="fr-FR" sz="1400" dirty="0">
                <a:solidFill>
                  <a:schemeClr val="accent6">
                    <a:lumMod val="50000"/>
                  </a:schemeClr>
                </a:solidFill>
              </a:rPr>
              <a:t>Paris : Bachelier, et Metz : Librairie </a:t>
            </a:r>
            <a:r>
              <a:rPr lang="fr-FR" sz="1400" dirty="0" smtClean="0">
                <a:solidFill>
                  <a:schemeClr val="accent6">
                    <a:lumMod val="50000"/>
                  </a:schemeClr>
                </a:solidFill>
              </a:rPr>
              <a:t>Mme </a:t>
            </a:r>
            <a:r>
              <a:rPr lang="fr-FR" sz="1400" dirty="0">
                <a:solidFill>
                  <a:schemeClr val="accent6">
                    <a:lumMod val="50000"/>
                  </a:schemeClr>
                </a:solidFill>
              </a:rPr>
              <a:t>Vve </a:t>
            </a:r>
            <a:r>
              <a:rPr lang="fr-FR" sz="1400" dirty="0" err="1">
                <a:solidFill>
                  <a:schemeClr val="accent6">
                    <a:lumMod val="50000"/>
                  </a:schemeClr>
                </a:solidFill>
              </a:rPr>
              <a:t>Thiel</a:t>
            </a:r>
            <a:r>
              <a:rPr lang="fr-FR" sz="1400" dirty="0">
                <a:solidFill>
                  <a:schemeClr val="accent6">
                    <a:lumMod val="50000"/>
                  </a:schemeClr>
                </a:solidFill>
              </a:rPr>
              <a:t>. 1823.</a:t>
            </a:r>
            <a:endParaRPr lang="fr-FR" sz="1400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10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248472"/>
          </a:xfrm>
        </p:spPr>
        <p:txBody>
          <a:bodyPr/>
          <a:lstStyle/>
          <a:p>
            <a:pPr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fr-FR" dirty="0" smtClean="0">
                <a:solidFill>
                  <a:schemeClr val="accent6">
                    <a:lumMod val="75000"/>
                  </a:schemeClr>
                </a:solidFill>
              </a:rPr>
              <a:t>des démarches « linéaires » au début du 19</a:t>
            </a:r>
            <a:r>
              <a:rPr lang="fr-FR" baseline="30000" dirty="0" smtClean="0">
                <a:solidFill>
                  <a:schemeClr val="accent6">
                    <a:lumMod val="75000"/>
                  </a:schemeClr>
                </a:solidFill>
              </a:rPr>
              <a:t>e</a:t>
            </a:r>
            <a:r>
              <a:rPr lang="fr-FR" dirty="0" smtClean="0">
                <a:solidFill>
                  <a:schemeClr val="accent6">
                    <a:lumMod val="75000"/>
                  </a:schemeClr>
                </a:solidFill>
              </a:rPr>
              <a:t> siècle (première moitié)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fr-FR" dirty="0" smtClean="0">
                <a:sym typeface="Wingdings" panose="05000000000000000000" pitchFamily="2" charset="2"/>
              </a:rPr>
              <a:t> peut-être des manuels pour les maîtres mais pas pour les élèves</a:t>
            </a:r>
            <a:endParaRPr lang="fr-FR" dirty="0" smtClean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79512" y="-171400"/>
            <a:ext cx="8856984" cy="1143000"/>
          </a:xfrm>
        </p:spPr>
        <p:txBody>
          <a:bodyPr>
            <a:noAutofit/>
          </a:bodyPr>
          <a:lstStyle/>
          <a:p>
            <a:r>
              <a:rPr lang="fr-FR" sz="3000" dirty="0"/>
              <a:t>Les étapes de la démarche pédagogique </a:t>
            </a:r>
            <a:r>
              <a:rPr lang="fr-FR" sz="3000" dirty="0" smtClean="0"/>
              <a:t>suivie</a:t>
            </a:r>
            <a:endParaRPr lang="fr-FR" sz="3000" dirty="0"/>
          </a:p>
        </p:txBody>
      </p:sp>
    </p:spTree>
    <p:extLst>
      <p:ext uri="{BB962C8B-B14F-4D97-AF65-F5344CB8AC3E}">
        <p14:creationId xmlns:p14="http://schemas.microsoft.com/office/powerpoint/2010/main" val="225226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3204" y="1412776"/>
            <a:ext cx="8229600" cy="4392488"/>
          </a:xfrm>
        </p:spPr>
        <p:txBody>
          <a:bodyPr/>
          <a:lstStyle/>
          <a:p>
            <a:pPr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fr-FR" dirty="0" smtClean="0"/>
              <a:t>des démarches linéaires au début du 19</a:t>
            </a:r>
            <a:r>
              <a:rPr lang="fr-FR" baseline="30000" dirty="0" smtClean="0"/>
              <a:t>e</a:t>
            </a:r>
            <a:r>
              <a:rPr lang="fr-FR" dirty="0" smtClean="0"/>
              <a:t> siècle (première moitié)</a:t>
            </a:r>
          </a:p>
          <a:p>
            <a:pPr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des démarches </a:t>
            </a:r>
            <a:r>
              <a:rPr lang="fr-FR" dirty="0" smtClean="0">
                <a:solidFill>
                  <a:schemeClr val="accent6">
                    <a:lumMod val="75000"/>
                  </a:schemeClr>
                </a:solidFill>
              </a:rPr>
              <a:t>présentant des étapes très marquées </a:t>
            </a:r>
            <a:r>
              <a:rPr lang="fr-FR" dirty="0" smtClean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dans 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la </a:t>
            </a:r>
            <a:r>
              <a:rPr lang="fr-FR" dirty="0" smtClean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leçon (à partir du milieu du 19</a:t>
            </a:r>
            <a:r>
              <a:rPr lang="fr-FR" baseline="30000" dirty="0" smtClean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e</a:t>
            </a:r>
            <a:r>
              <a:rPr lang="fr-FR" dirty="0" smtClean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siècle</a:t>
            </a:r>
            <a:endParaRPr lang="fr-FR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79512" y="-171400"/>
            <a:ext cx="8856984" cy="1143000"/>
          </a:xfrm>
        </p:spPr>
        <p:txBody>
          <a:bodyPr>
            <a:noAutofit/>
          </a:bodyPr>
          <a:lstStyle/>
          <a:p>
            <a:r>
              <a:rPr lang="fr-FR" sz="3000" dirty="0"/>
              <a:t>Les étapes de la démarche pédagogique </a:t>
            </a:r>
            <a:r>
              <a:rPr lang="fr-FR" sz="3000" dirty="0" smtClean="0"/>
              <a:t>suivie</a:t>
            </a:r>
            <a:endParaRPr lang="fr-FR" sz="3000" dirty="0"/>
          </a:p>
        </p:txBody>
      </p:sp>
    </p:spTree>
    <p:extLst>
      <p:ext uri="{BB962C8B-B14F-4D97-AF65-F5344CB8AC3E}">
        <p14:creationId xmlns:p14="http://schemas.microsoft.com/office/powerpoint/2010/main" val="395031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96752"/>
            <a:ext cx="2945096" cy="4929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dirty="0">
                <a:solidFill>
                  <a:schemeClr val="accent6">
                    <a:lumMod val="50000"/>
                  </a:schemeClr>
                </a:solidFill>
              </a:rPr>
              <a:t>Xavier : </a:t>
            </a:r>
            <a:r>
              <a:rPr lang="fr-FR" sz="2400" i="1" dirty="0">
                <a:solidFill>
                  <a:schemeClr val="accent6">
                    <a:lumMod val="50000"/>
                  </a:schemeClr>
                </a:solidFill>
              </a:rPr>
              <a:t>Petite arithmétique simple et facile.</a:t>
            </a:r>
            <a:r>
              <a:rPr lang="fr-FR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2000" dirty="0">
                <a:solidFill>
                  <a:schemeClr val="accent6">
                    <a:lumMod val="50000"/>
                  </a:schemeClr>
                </a:solidFill>
              </a:rPr>
              <a:t>Lyon : Ch. Palud, Librairie de l’académie et des écoles. 1875 (2</a:t>
            </a:r>
            <a:r>
              <a:rPr lang="fr-FR" sz="2000" baseline="30000" dirty="0">
                <a:solidFill>
                  <a:schemeClr val="accent6">
                    <a:lumMod val="50000"/>
                  </a:schemeClr>
                </a:solidFill>
              </a:rPr>
              <a:t>e</a:t>
            </a:r>
            <a:r>
              <a:rPr lang="fr-FR" sz="2000" dirty="0">
                <a:solidFill>
                  <a:schemeClr val="accent6">
                    <a:lumMod val="50000"/>
                  </a:schemeClr>
                </a:solidFill>
              </a:rPr>
              <a:t> édition).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02296" y="260648"/>
            <a:ext cx="5719540" cy="66138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5052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96753"/>
            <a:ext cx="4618856" cy="158417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fr-FR" dirty="0" err="1">
                <a:solidFill>
                  <a:schemeClr val="accent6">
                    <a:lumMod val="50000"/>
                  </a:schemeClr>
                </a:solidFill>
              </a:rPr>
              <a:t>Cochard</a:t>
            </a:r>
            <a:r>
              <a:rPr lang="fr-FR" dirty="0">
                <a:solidFill>
                  <a:schemeClr val="accent6">
                    <a:lumMod val="50000"/>
                  </a:schemeClr>
                </a:solidFill>
              </a:rPr>
              <a:t> A. : </a:t>
            </a:r>
            <a:r>
              <a:rPr lang="fr-FR" i="1" dirty="0">
                <a:solidFill>
                  <a:schemeClr val="accent6">
                    <a:lumMod val="50000"/>
                  </a:schemeClr>
                </a:solidFill>
              </a:rPr>
              <a:t>Entretiens sur l’Arithmétique</a:t>
            </a:r>
            <a:r>
              <a:rPr lang="fr-FR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i="1" dirty="0">
                <a:solidFill>
                  <a:schemeClr val="accent6">
                    <a:lumMod val="50000"/>
                  </a:schemeClr>
                </a:solidFill>
              </a:rPr>
              <a:t>ou Premier livre</a:t>
            </a:r>
            <a:r>
              <a:rPr lang="fr-FR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i="1" dirty="0">
                <a:solidFill>
                  <a:schemeClr val="accent6">
                    <a:lumMod val="50000"/>
                  </a:schemeClr>
                </a:solidFill>
              </a:rPr>
              <a:t>de lecture et de calcul, à l’usage Des Familles et des Ecoles élémentaires. </a:t>
            </a:r>
            <a:r>
              <a:rPr lang="fr-FR" dirty="0">
                <a:solidFill>
                  <a:schemeClr val="accent6">
                    <a:lumMod val="50000"/>
                  </a:schemeClr>
                </a:solidFill>
              </a:rPr>
              <a:t>Montmédy : Henry. 1834.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86" y="3366893"/>
            <a:ext cx="3740058" cy="32504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93388" y="1196752"/>
            <a:ext cx="3739052" cy="54206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625" y="163992"/>
            <a:ext cx="4176862" cy="58198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Rectangle à coins arrondis 6"/>
          <p:cNvSpPr/>
          <p:nvPr/>
        </p:nvSpPr>
        <p:spPr>
          <a:xfrm>
            <a:off x="3323529" y="1609117"/>
            <a:ext cx="3558290" cy="451731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015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1200"/>
              </a:spcBef>
              <a:buNone/>
            </a:pPr>
            <a:r>
              <a:rPr lang="fr-FR" sz="3600" b="1" dirty="0" smtClean="0">
                <a:solidFill>
                  <a:schemeClr val="accent6">
                    <a:lumMod val="50000"/>
                  </a:schemeClr>
                </a:solidFill>
              </a:rPr>
              <a:t>2. Les </a:t>
            </a:r>
            <a:r>
              <a:rPr lang="fr-FR" sz="3600" b="1" dirty="0">
                <a:solidFill>
                  <a:schemeClr val="accent6">
                    <a:lumMod val="50000"/>
                  </a:schemeClr>
                </a:solidFill>
              </a:rPr>
              <a:t>verbes utilisés pour désigner les activités des élèves utilisateurs des ouvrages</a:t>
            </a:r>
          </a:p>
        </p:txBody>
      </p:sp>
    </p:spTree>
    <p:extLst>
      <p:ext uri="{BB962C8B-B14F-4D97-AF65-F5344CB8AC3E}">
        <p14:creationId xmlns:p14="http://schemas.microsoft.com/office/powerpoint/2010/main" val="205015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</a:t>
            </a:r>
            <a:r>
              <a:rPr lang="fr-FR" dirty="0"/>
              <a:t>activités des élèves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3346" y="1035441"/>
            <a:ext cx="5257552" cy="3600400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fr-FR" sz="2800" dirty="0" smtClean="0"/>
              <a:t> Rechercher les prescriptions données aux utilisateurs des ouvrages : élèves et maîtres-instituteurs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fr-FR" sz="2400" dirty="0" err="1" smtClean="0">
                <a:solidFill>
                  <a:schemeClr val="accent6">
                    <a:lumMod val="50000"/>
                  </a:schemeClr>
                </a:solidFill>
              </a:rPr>
              <a:t>Cochard</a:t>
            </a:r>
            <a:r>
              <a:rPr lang="fr-FR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2400" dirty="0">
                <a:solidFill>
                  <a:schemeClr val="accent6">
                    <a:lumMod val="50000"/>
                  </a:schemeClr>
                </a:solidFill>
              </a:rPr>
              <a:t>A. : </a:t>
            </a:r>
            <a:r>
              <a:rPr lang="fr-FR" sz="2400" i="1" dirty="0">
                <a:solidFill>
                  <a:schemeClr val="accent6">
                    <a:lumMod val="50000"/>
                  </a:schemeClr>
                </a:solidFill>
              </a:rPr>
              <a:t>Entretiens sur l’Arithmétique</a:t>
            </a:r>
            <a:r>
              <a:rPr lang="fr-FR" sz="24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2400" i="1" dirty="0">
                <a:solidFill>
                  <a:schemeClr val="accent6">
                    <a:lumMod val="50000"/>
                  </a:schemeClr>
                </a:solidFill>
              </a:rPr>
              <a:t>ou Premier livre</a:t>
            </a:r>
            <a:r>
              <a:rPr lang="fr-FR" sz="24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2400" i="1" dirty="0">
                <a:solidFill>
                  <a:schemeClr val="accent6">
                    <a:lumMod val="50000"/>
                  </a:schemeClr>
                </a:solidFill>
              </a:rPr>
              <a:t>de lecture et de calcul, à l’usage Des Familles et des Ecoles élémentaires. </a:t>
            </a:r>
            <a:r>
              <a:rPr lang="fr-FR" sz="2400" dirty="0">
                <a:solidFill>
                  <a:schemeClr val="accent6">
                    <a:lumMod val="50000"/>
                  </a:schemeClr>
                </a:solidFill>
              </a:rPr>
              <a:t>Montmédy : </a:t>
            </a:r>
            <a:r>
              <a:rPr lang="fr-FR" sz="2400" dirty="0" smtClean="0">
                <a:solidFill>
                  <a:schemeClr val="accent6">
                    <a:lumMod val="50000"/>
                  </a:schemeClr>
                </a:solidFill>
              </a:rPr>
              <a:t>Henry. 1834.</a:t>
            </a:r>
            <a:endParaRPr lang="fr-FR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10897" y="397970"/>
            <a:ext cx="3636452" cy="56953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4441" y="5157192"/>
            <a:ext cx="8596031" cy="16191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Rectangle à coins arrondis 5"/>
          <p:cNvSpPr/>
          <p:nvPr/>
        </p:nvSpPr>
        <p:spPr>
          <a:xfrm>
            <a:off x="408146" y="5783205"/>
            <a:ext cx="2939718" cy="310091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5076055" y="6043880"/>
            <a:ext cx="3315161" cy="33744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401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Apprendre par cœur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4906222"/>
            <a:ext cx="2448272" cy="19442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1800" dirty="0">
                <a:solidFill>
                  <a:schemeClr val="accent6">
                    <a:lumMod val="50000"/>
                  </a:schemeClr>
                </a:solidFill>
              </a:rPr>
              <a:t>Lepage A. : </a:t>
            </a:r>
            <a:r>
              <a:rPr lang="fr-FR" sz="1800" i="1" dirty="0">
                <a:solidFill>
                  <a:schemeClr val="accent6">
                    <a:lumMod val="50000"/>
                  </a:schemeClr>
                </a:solidFill>
              </a:rPr>
              <a:t>La clef de l’arithmétique ou Livret à l’usage des écoles élémentaires</a:t>
            </a:r>
            <a:r>
              <a:rPr lang="fr-FR" sz="1800" dirty="0">
                <a:solidFill>
                  <a:schemeClr val="accent6">
                    <a:lumMod val="50000"/>
                  </a:schemeClr>
                </a:solidFill>
              </a:rPr>
              <a:t>. Paris : Louis Colas. 1829. </a:t>
            </a:r>
            <a:r>
              <a:rPr lang="fr-FR" sz="1800" dirty="0" smtClean="0">
                <a:solidFill>
                  <a:schemeClr val="accent6">
                    <a:lumMod val="50000"/>
                  </a:schemeClr>
                </a:solidFill>
              </a:rPr>
              <a:t>p. 13.</a:t>
            </a:r>
            <a:endParaRPr lang="fr-FR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4889607"/>
            <a:ext cx="5925344" cy="18351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323528" y="1067968"/>
            <a:ext cx="8373616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accent6">
                    <a:lumMod val="50000"/>
                  </a:schemeClr>
                </a:solidFill>
              </a:rPr>
              <a:t>« Ce résumé, comme tous ceux qui se trouvent dans cet ouvrage, est destiné à être appris par cœur. »</a:t>
            </a:r>
            <a:r>
              <a:rPr lang="fr-FR" sz="2400" dirty="0">
                <a:solidFill>
                  <a:srgbClr val="7030A0"/>
                </a:solidFill>
              </a:rPr>
              <a:t> </a:t>
            </a:r>
            <a:r>
              <a:rPr lang="fr-FR" dirty="0" smtClean="0"/>
              <a:t>(</a:t>
            </a:r>
            <a:r>
              <a:rPr lang="fr-FR" dirty="0" err="1" smtClean="0"/>
              <a:t>Demkès</a:t>
            </a:r>
            <a:r>
              <a:rPr lang="fr-FR" dirty="0" smtClean="0"/>
              <a:t> </a:t>
            </a:r>
            <a:r>
              <a:rPr lang="fr-FR" dirty="0"/>
              <a:t>A. : </a:t>
            </a:r>
            <a:r>
              <a:rPr lang="fr-FR" i="1" dirty="0"/>
              <a:t>Arithmétique des élèves.</a:t>
            </a:r>
            <a:r>
              <a:rPr lang="fr-FR" dirty="0"/>
              <a:t> Paris : Victor </a:t>
            </a:r>
            <a:r>
              <a:rPr lang="fr-FR" dirty="0" err="1"/>
              <a:t>Sablit</a:t>
            </a:r>
            <a:r>
              <a:rPr lang="fr-FR" dirty="0"/>
              <a:t>. 1878 (Nouvelle édition). 136 pages. p. 4</a:t>
            </a:r>
            <a:r>
              <a:rPr lang="fr-FR" dirty="0" smtClean="0"/>
              <a:t>.)</a:t>
            </a:r>
          </a:p>
          <a:p>
            <a:pPr>
              <a:spcBef>
                <a:spcPts val="1800"/>
              </a:spcBef>
            </a:pPr>
            <a:r>
              <a:rPr lang="fr-FR" sz="2400" dirty="0" smtClean="0">
                <a:solidFill>
                  <a:schemeClr val="accent6">
                    <a:lumMod val="50000"/>
                  </a:schemeClr>
                </a:solidFill>
              </a:rPr>
              <a:t>« Nota</a:t>
            </a:r>
            <a:r>
              <a:rPr lang="fr-FR" sz="2400" dirty="0">
                <a:solidFill>
                  <a:schemeClr val="accent6">
                    <a:lumMod val="50000"/>
                  </a:schemeClr>
                </a:solidFill>
              </a:rPr>
              <a:t>. – Dans la partie théorique, le texte présente deux sortes de caractères. Le plus gros, destiné à être appris de mémoire par les jeunes </a:t>
            </a:r>
            <a:r>
              <a:rPr lang="fr-FR" sz="2400" dirty="0" smtClean="0">
                <a:solidFill>
                  <a:schemeClr val="accent6">
                    <a:lumMod val="50000"/>
                  </a:schemeClr>
                </a:solidFill>
              </a:rPr>
              <a:t>gens » </a:t>
            </a:r>
            <a:r>
              <a:rPr lang="fr-FR" dirty="0" smtClean="0"/>
              <a:t>(</a:t>
            </a:r>
            <a:r>
              <a:rPr lang="fr-FR" dirty="0" err="1"/>
              <a:t>Allion</a:t>
            </a:r>
            <a:r>
              <a:rPr lang="fr-FR" dirty="0"/>
              <a:t> Augustin et </a:t>
            </a:r>
            <a:r>
              <a:rPr lang="fr-FR" dirty="0" err="1"/>
              <a:t>Jullion</a:t>
            </a:r>
            <a:r>
              <a:rPr lang="fr-FR" dirty="0"/>
              <a:t> Victoire : </a:t>
            </a:r>
            <a:r>
              <a:rPr lang="fr-FR" i="1" dirty="0"/>
              <a:t>Nouvelle Arithmétique élémentaire théorique-pratique, à l’usage des écoles primaires des villes et des campagnes</a:t>
            </a:r>
            <a:r>
              <a:rPr lang="fr-FR" dirty="0"/>
              <a:t>. Anzin : Boucher-Moreau. 1854. 72 pages, p. VI</a:t>
            </a:r>
            <a:r>
              <a:rPr lang="fr-FR" dirty="0" smtClean="0"/>
              <a:t>.)</a:t>
            </a:r>
            <a:endParaRPr lang="fr-FR" dirty="0"/>
          </a:p>
        </p:txBody>
      </p:sp>
      <p:sp>
        <p:nvSpPr>
          <p:cNvPr id="6" name="Rectangle à coins arrondis 5"/>
          <p:cNvSpPr/>
          <p:nvPr/>
        </p:nvSpPr>
        <p:spPr>
          <a:xfrm>
            <a:off x="3709876" y="4851870"/>
            <a:ext cx="2299034" cy="33202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287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1196752"/>
            <a:ext cx="8640960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 smtClean="0"/>
              <a:t>Au-delà de la structure du système éducatif en France,</a:t>
            </a:r>
          </a:p>
          <a:p>
            <a:pPr>
              <a:spcBef>
                <a:spcPts val="3000"/>
              </a:spcBef>
              <a:buFont typeface="Wingdings" panose="05000000000000000000" pitchFamily="2" charset="2"/>
              <a:buChar char="è"/>
            </a:pPr>
            <a:r>
              <a:rPr lang="fr-FR" dirty="0" smtClean="0"/>
              <a:t>Questions sur des outils utilisés pour l’enseignement (</a:t>
            </a:r>
            <a:r>
              <a:rPr lang="fr-FR" dirty="0" err="1" smtClean="0"/>
              <a:t>maîtres.ses</a:t>
            </a:r>
            <a:r>
              <a:rPr lang="fr-FR" dirty="0" smtClean="0"/>
              <a:t>) et l’apprentissage (élèves) : </a:t>
            </a:r>
          </a:p>
          <a:p>
            <a:pPr marL="0" indent="0" algn="ctr">
              <a:buNone/>
            </a:pPr>
            <a:r>
              <a:rPr lang="fr-FR" b="1" dirty="0" smtClean="0">
                <a:solidFill>
                  <a:srgbClr val="FF0000"/>
                </a:solidFill>
              </a:rPr>
              <a:t>les manuels scolaires </a:t>
            </a:r>
          </a:p>
          <a:p>
            <a:pPr marL="0" indent="0">
              <a:spcBef>
                <a:spcPts val="3000"/>
              </a:spcBef>
              <a:buNone/>
            </a:pPr>
            <a:r>
              <a:rPr lang="fr-FR" dirty="0" smtClean="0">
                <a:sym typeface="Wingdings" panose="05000000000000000000" pitchFamily="2" charset="2"/>
              </a:rPr>
              <a:t></a:t>
            </a:r>
            <a:r>
              <a:rPr lang="fr-FR" dirty="0" smtClean="0"/>
              <a:t>Un exemple dans une discipline : </a:t>
            </a:r>
          </a:p>
          <a:p>
            <a:pPr marL="0" indent="0" algn="ctr">
              <a:buNone/>
            </a:pPr>
            <a:r>
              <a:rPr lang="fr-FR" b="1" dirty="0" smtClean="0">
                <a:solidFill>
                  <a:srgbClr val="FF0000"/>
                </a:solidFill>
              </a:rPr>
              <a:t>l’arithmétique // les mathématiques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46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</a:t>
            </a:r>
            <a:r>
              <a:rPr lang="fr-FR" dirty="0"/>
              <a:t>activités des élèves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501837" y="4728853"/>
            <a:ext cx="2642163" cy="2103748"/>
          </a:xfrm>
          <a:solidFill>
            <a:schemeClr val="bg1">
              <a:lumMod val="95000"/>
            </a:schemeClr>
          </a:solidFill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fr-FR" dirty="0" err="1">
                <a:solidFill>
                  <a:srgbClr val="984807"/>
                </a:solidFill>
              </a:rPr>
              <a:t>Cochard</a:t>
            </a:r>
            <a:r>
              <a:rPr lang="fr-FR" dirty="0">
                <a:solidFill>
                  <a:srgbClr val="984807"/>
                </a:solidFill>
              </a:rPr>
              <a:t> A. : </a:t>
            </a:r>
            <a:r>
              <a:rPr lang="fr-FR" i="1" dirty="0">
                <a:solidFill>
                  <a:srgbClr val="984807"/>
                </a:solidFill>
              </a:rPr>
              <a:t>Entretiens sur l’Arithmétique</a:t>
            </a:r>
            <a:r>
              <a:rPr lang="fr-FR" b="1" i="1" dirty="0">
                <a:solidFill>
                  <a:srgbClr val="984807"/>
                </a:solidFill>
              </a:rPr>
              <a:t> </a:t>
            </a:r>
            <a:r>
              <a:rPr lang="fr-FR" i="1" dirty="0">
                <a:solidFill>
                  <a:srgbClr val="984807"/>
                </a:solidFill>
              </a:rPr>
              <a:t>ou Premier </a:t>
            </a:r>
            <a:r>
              <a:rPr lang="fr-FR" i="1" dirty="0">
                <a:solidFill>
                  <a:schemeClr val="accent6">
                    <a:lumMod val="50000"/>
                  </a:schemeClr>
                </a:solidFill>
              </a:rPr>
              <a:t>livre</a:t>
            </a:r>
            <a:r>
              <a:rPr lang="fr-FR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i="1" dirty="0">
                <a:solidFill>
                  <a:schemeClr val="accent6">
                    <a:lumMod val="50000"/>
                  </a:schemeClr>
                </a:solidFill>
              </a:rPr>
              <a:t>de lecture et de calcul, à l’usage Des Familles et des Ecoles élémentaires. </a:t>
            </a:r>
            <a:r>
              <a:rPr lang="fr-FR" dirty="0">
                <a:solidFill>
                  <a:schemeClr val="accent6">
                    <a:lumMod val="50000"/>
                  </a:schemeClr>
                </a:solidFill>
              </a:rPr>
              <a:t>Montmédy : </a:t>
            </a:r>
            <a:r>
              <a:rPr lang="fr-FR" dirty="0" smtClean="0">
                <a:solidFill>
                  <a:schemeClr val="accent6">
                    <a:lumMod val="50000"/>
                  </a:schemeClr>
                </a:solidFill>
              </a:rPr>
              <a:t>Henry. 1834. p. 164 et 166.</a:t>
            </a:r>
            <a:endParaRPr lang="fr-FR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238" y="4644411"/>
            <a:ext cx="6391275" cy="2114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1808" y="184049"/>
            <a:ext cx="5176696" cy="44482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467544" y="1088697"/>
            <a:ext cx="322395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accent6">
                    <a:lumMod val="50000"/>
                  </a:schemeClr>
                </a:solidFill>
              </a:rPr>
              <a:t>Dire, dire à haute voix</a:t>
            </a:r>
          </a:p>
          <a:p>
            <a:r>
              <a:rPr lang="fr-FR" sz="2800" b="1" dirty="0" smtClean="0">
                <a:solidFill>
                  <a:schemeClr val="accent6">
                    <a:lumMod val="50000"/>
                  </a:schemeClr>
                </a:solidFill>
              </a:rPr>
              <a:t>Lire</a:t>
            </a:r>
          </a:p>
          <a:p>
            <a:r>
              <a:rPr lang="fr-FR" sz="2800" b="1" dirty="0" smtClean="0">
                <a:solidFill>
                  <a:schemeClr val="accent6">
                    <a:lumMod val="50000"/>
                  </a:schemeClr>
                </a:solidFill>
              </a:rPr>
              <a:t>Écrire</a:t>
            </a:r>
          </a:p>
          <a:p>
            <a:r>
              <a:rPr lang="fr-FR" sz="2800" b="1" dirty="0" smtClean="0">
                <a:solidFill>
                  <a:schemeClr val="accent6">
                    <a:lumMod val="50000"/>
                  </a:schemeClr>
                </a:solidFill>
              </a:rPr>
              <a:t>Compter</a:t>
            </a:r>
          </a:p>
          <a:p>
            <a:r>
              <a:rPr lang="fr-FR" sz="2800" b="1" dirty="0" smtClean="0">
                <a:solidFill>
                  <a:schemeClr val="accent6">
                    <a:lumMod val="50000"/>
                  </a:schemeClr>
                </a:solidFill>
              </a:rPr>
              <a:t>Augmenter </a:t>
            </a:r>
          </a:p>
          <a:p>
            <a:r>
              <a:rPr lang="fr-FR" sz="2800" b="1" dirty="0" smtClean="0">
                <a:solidFill>
                  <a:schemeClr val="accent6">
                    <a:lumMod val="50000"/>
                  </a:schemeClr>
                </a:solidFill>
              </a:rPr>
              <a:t>Etc.</a:t>
            </a:r>
          </a:p>
        </p:txBody>
      </p:sp>
      <p:sp>
        <p:nvSpPr>
          <p:cNvPr id="5" name="Rectangle à coins arrondis 4"/>
          <p:cNvSpPr/>
          <p:nvPr/>
        </p:nvSpPr>
        <p:spPr>
          <a:xfrm>
            <a:off x="827584" y="4646151"/>
            <a:ext cx="504056" cy="367133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à coins arrondis 7"/>
          <p:cNvSpPr/>
          <p:nvPr/>
        </p:nvSpPr>
        <p:spPr>
          <a:xfrm>
            <a:off x="5972325" y="1327049"/>
            <a:ext cx="1095661" cy="28803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à coins arrondis 8"/>
          <p:cNvSpPr/>
          <p:nvPr/>
        </p:nvSpPr>
        <p:spPr>
          <a:xfrm>
            <a:off x="3981590" y="664052"/>
            <a:ext cx="600754" cy="30754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0328" y="4914178"/>
            <a:ext cx="662340" cy="396226"/>
          </a:xfrm>
          <a:prstGeom prst="rect">
            <a:avLst/>
          </a:prstGeom>
        </p:spPr>
      </p:pic>
      <p:sp>
        <p:nvSpPr>
          <p:cNvPr id="11" name="Rectangle à coins arrondis 10"/>
          <p:cNvSpPr/>
          <p:nvPr/>
        </p:nvSpPr>
        <p:spPr>
          <a:xfrm>
            <a:off x="5724128" y="3573016"/>
            <a:ext cx="1008112" cy="28803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880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11960" y="5589240"/>
            <a:ext cx="2664296" cy="1080120"/>
          </a:xfrm>
        </p:spPr>
        <p:txBody>
          <a:bodyPr>
            <a:normAutofit/>
          </a:bodyPr>
          <a:lstStyle/>
          <a:p>
            <a:pPr marL="0" indent="0">
              <a:spcBef>
                <a:spcPts val="2400"/>
              </a:spcBef>
              <a:buNone/>
            </a:pPr>
            <a:r>
              <a:rPr lang="fr-FR" sz="1600" dirty="0">
                <a:solidFill>
                  <a:schemeClr val="accent6">
                    <a:lumMod val="50000"/>
                  </a:schemeClr>
                </a:solidFill>
              </a:rPr>
              <a:t>Augustin </a:t>
            </a:r>
            <a:r>
              <a:rPr lang="fr-FR" sz="1600" cap="small" dirty="0" err="1">
                <a:solidFill>
                  <a:schemeClr val="accent6">
                    <a:lumMod val="50000"/>
                  </a:schemeClr>
                </a:solidFill>
              </a:rPr>
              <a:t>Allion</a:t>
            </a:r>
            <a:r>
              <a:rPr lang="fr-FR" sz="1600" dirty="0">
                <a:solidFill>
                  <a:schemeClr val="accent6">
                    <a:lumMod val="50000"/>
                  </a:schemeClr>
                </a:solidFill>
              </a:rPr>
              <a:t> et Victoire </a:t>
            </a:r>
            <a:r>
              <a:rPr lang="fr-FR" sz="1600" cap="small" dirty="0" err="1">
                <a:solidFill>
                  <a:schemeClr val="accent6">
                    <a:lumMod val="50000"/>
                  </a:schemeClr>
                </a:solidFill>
              </a:rPr>
              <a:t>Jullion</a:t>
            </a:r>
            <a:r>
              <a:rPr lang="fr-FR" sz="16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fr-FR" sz="1600" i="1" dirty="0">
                <a:solidFill>
                  <a:schemeClr val="accent6">
                    <a:lumMod val="50000"/>
                  </a:schemeClr>
                </a:solidFill>
              </a:rPr>
              <a:t>Nouvelle Arithmétique élémentaire théorique-pratique, </a:t>
            </a:r>
            <a:r>
              <a:rPr lang="fr-FR" sz="1600" dirty="0" smtClean="0">
                <a:solidFill>
                  <a:schemeClr val="accent6">
                    <a:lumMod val="50000"/>
                  </a:schemeClr>
                </a:solidFill>
              </a:rPr>
              <a:t>p</a:t>
            </a:r>
            <a:r>
              <a:rPr lang="fr-FR" sz="1600" dirty="0">
                <a:solidFill>
                  <a:schemeClr val="accent6">
                    <a:lumMod val="50000"/>
                  </a:schemeClr>
                </a:solidFill>
              </a:rPr>
              <a:t>. 30</a:t>
            </a:r>
            <a:endParaRPr lang="fr-FR" sz="16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568952" cy="1143000"/>
          </a:xfrm>
        </p:spPr>
        <p:txBody>
          <a:bodyPr>
            <a:noAutofit/>
          </a:bodyPr>
          <a:lstStyle/>
          <a:p>
            <a:r>
              <a:rPr lang="fr-FR" sz="3000" dirty="0" smtClean="0"/>
              <a:t>S’entraîner, faire des exercices</a:t>
            </a:r>
            <a:endParaRPr lang="fr-FR" sz="3000" dirty="0"/>
          </a:p>
        </p:txBody>
      </p:sp>
      <p:pic>
        <p:nvPicPr>
          <p:cNvPr id="5" name="Image 4"/>
          <p:cNvPicPr/>
          <p:nvPr/>
        </p:nvPicPr>
        <p:blipFill>
          <a:blip r:embed="rId2"/>
          <a:stretch>
            <a:fillRect/>
          </a:stretch>
        </p:blipFill>
        <p:spPr>
          <a:xfrm>
            <a:off x="451680" y="1124744"/>
            <a:ext cx="3616263" cy="5256584"/>
          </a:xfrm>
          <a:prstGeom prst="rect">
            <a:avLst/>
          </a:prstGeom>
        </p:spPr>
      </p:pic>
      <p:pic>
        <p:nvPicPr>
          <p:cNvPr id="6" name="Image 5"/>
          <p:cNvPicPr/>
          <p:nvPr/>
        </p:nvPicPr>
        <p:blipFill>
          <a:blip r:embed="rId3"/>
          <a:stretch>
            <a:fillRect/>
          </a:stretch>
        </p:blipFill>
        <p:spPr>
          <a:xfrm>
            <a:off x="4716016" y="1119582"/>
            <a:ext cx="4309815" cy="1877370"/>
          </a:xfrm>
          <a:prstGeom prst="rect">
            <a:avLst/>
          </a:prstGeom>
        </p:spPr>
      </p:pic>
      <p:sp>
        <p:nvSpPr>
          <p:cNvPr id="7" name="Espace réservé du contenu 2"/>
          <p:cNvSpPr txBox="1">
            <a:spLocks/>
          </p:cNvSpPr>
          <p:nvPr/>
        </p:nvSpPr>
        <p:spPr>
          <a:xfrm>
            <a:off x="5220072" y="3076597"/>
            <a:ext cx="3816424" cy="6441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400"/>
              </a:spcBef>
              <a:buNone/>
            </a:pPr>
            <a:r>
              <a:rPr lang="fr-FR" sz="1600" dirty="0">
                <a:solidFill>
                  <a:schemeClr val="accent6">
                    <a:lumMod val="50000"/>
                  </a:schemeClr>
                </a:solidFill>
              </a:rPr>
              <a:t>Pierre Leyssenne, </a:t>
            </a:r>
            <a:r>
              <a:rPr lang="fr-FR" sz="1600" i="1" dirty="0">
                <a:solidFill>
                  <a:schemeClr val="accent6">
                    <a:lumMod val="50000"/>
                  </a:schemeClr>
                </a:solidFill>
              </a:rPr>
              <a:t>La deuxième année d’arithmétique</a:t>
            </a:r>
            <a:r>
              <a:rPr lang="fr-FR" sz="16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fr-FR" sz="1600" dirty="0" smtClean="0">
                <a:solidFill>
                  <a:schemeClr val="accent6">
                    <a:lumMod val="50000"/>
                  </a:schemeClr>
                </a:solidFill>
              </a:rPr>
              <a:t>Hachette, 1872</a:t>
            </a:r>
            <a:r>
              <a:rPr lang="fr-FR" sz="1600" i="1" dirty="0" smtClean="0">
                <a:solidFill>
                  <a:schemeClr val="accent6">
                    <a:lumMod val="50000"/>
                  </a:schemeClr>
                </a:solidFill>
              </a:rPr>
              <a:t>,</a:t>
            </a:r>
            <a:r>
              <a:rPr lang="fr-FR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1600" dirty="0">
                <a:solidFill>
                  <a:schemeClr val="accent6">
                    <a:lumMod val="50000"/>
                  </a:schemeClr>
                </a:solidFill>
              </a:rPr>
              <a:t>p. 116.</a:t>
            </a:r>
            <a:endParaRPr lang="fr-FR" sz="16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854699" y="4300108"/>
            <a:ext cx="4032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accent6">
                    <a:lumMod val="50000"/>
                  </a:schemeClr>
                </a:solidFill>
              </a:rPr>
              <a:t>S’entraîner beaucoup</a:t>
            </a:r>
          </a:p>
        </p:txBody>
      </p:sp>
    </p:spTree>
    <p:extLst>
      <p:ext uri="{BB962C8B-B14F-4D97-AF65-F5344CB8AC3E}">
        <p14:creationId xmlns:p14="http://schemas.microsoft.com/office/powerpoint/2010/main" val="179419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248472"/>
          </a:xfrm>
        </p:spPr>
        <p:txBody>
          <a:bodyPr/>
          <a:lstStyle/>
          <a:p>
            <a:pPr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fr-FR" b="1" dirty="0" smtClean="0"/>
              <a:t>Au tout début du siècle</a:t>
            </a:r>
            <a:r>
              <a:rPr lang="fr-FR" dirty="0" smtClean="0"/>
              <a:t>, </a:t>
            </a:r>
            <a:r>
              <a:rPr lang="fr-FR" b="1" dirty="0" smtClean="0"/>
              <a:t>pas de démarche pédagogique ou didactique </a:t>
            </a:r>
            <a:r>
              <a:rPr lang="fr-FR" dirty="0" smtClean="0"/>
              <a:t>= pas de réflexion sur la pédagogie de l’école primaire</a:t>
            </a:r>
          </a:p>
          <a:p>
            <a:pPr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fr-FR" dirty="0" smtClean="0"/>
              <a:t>Puis </a:t>
            </a:r>
            <a:r>
              <a:rPr lang="fr-FR" b="1" dirty="0" smtClean="0"/>
              <a:t>des étapes </a:t>
            </a:r>
            <a:r>
              <a:rPr lang="fr-FR" dirty="0" smtClean="0"/>
              <a:t>apparaissent, formant </a:t>
            </a:r>
            <a:r>
              <a:rPr lang="fr-FR" b="1" dirty="0" smtClean="0"/>
              <a:t>une « démarche procédurale », </a:t>
            </a:r>
            <a:r>
              <a:rPr lang="fr-FR" dirty="0" smtClean="0"/>
              <a:t>les élèves doivent s’entraîner beaucoup</a:t>
            </a: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568952" cy="1143000"/>
          </a:xfrm>
        </p:spPr>
        <p:txBody>
          <a:bodyPr>
            <a:noAutofit/>
          </a:bodyPr>
          <a:lstStyle/>
          <a:p>
            <a:r>
              <a:rPr lang="fr-FR" sz="3000" dirty="0" smtClean="0"/>
              <a:t>Donc…</a:t>
            </a:r>
            <a:endParaRPr lang="fr-FR" sz="3000" dirty="0"/>
          </a:p>
        </p:txBody>
      </p:sp>
    </p:spTree>
    <p:extLst>
      <p:ext uri="{BB962C8B-B14F-4D97-AF65-F5344CB8AC3E}">
        <p14:creationId xmlns:p14="http://schemas.microsoft.com/office/powerpoint/2010/main" val="50512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II – Les manuels de mathématiques aujourd’hui en France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2506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Observation de quelques exemples de manuels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Des manuels qui ont </a:t>
            </a:r>
            <a:r>
              <a:rPr lang="fr-FR" b="1" dirty="0" smtClean="0"/>
              <a:t>beaucoup changé sur la forme</a:t>
            </a:r>
            <a:r>
              <a:rPr lang="fr-FR" dirty="0" smtClean="0"/>
              <a:t> : </a:t>
            </a:r>
          </a:p>
          <a:p>
            <a:pPr>
              <a:spcBef>
                <a:spcPts val="2400"/>
              </a:spcBef>
            </a:pPr>
            <a:r>
              <a:rPr lang="fr-FR" b="1" dirty="0" smtClean="0"/>
              <a:t>Profusion des illustrations</a:t>
            </a:r>
          </a:p>
          <a:p>
            <a:pPr>
              <a:spcBef>
                <a:spcPts val="2400"/>
              </a:spcBef>
            </a:pPr>
            <a:r>
              <a:rPr lang="fr-FR" dirty="0" smtClean="0"/>
              <a:t>Une innovation éditoriale : </a:t>
            </a:r>
            <a:r>
              <a:rPr lang="fr-FR" b="1" dirty="0" smtClean="0"/>
              <a:t>l’utilisation de la double page</a:t>
            </a:r>
          </a:p>
          <a:p>
            <a:pPr>
              <a:spcBef>
                <a:spcPts val="2400"/>
              </a:spcBef>
            </a:pPr>
            <a:r>
              <a:rPr lang="fr-FR" b="1" dirty="0" smtClean="0"/>
              <a:t>Le livre devient un cahier </a:t>
            </a:r>
            <a:r>
              <a:rPr lang="fr-FR" dirty="0" smtClean="0"/>
              <a:t>(d’activités)</a:t>
            </a:r>
          </a:p>
          <a:p>
            <a:pPr>
              <a:spcBef>
                <a:spcPts val="2400"/>
              </a:spcBef>
            </a:pPr>
            <a:r>
              <a:rPr lang="fr-FR" dirty="0" smtClean="0"/>
              <a:t>Et autres nouveautés…</a:t>
            </a:r>
          </a:p>
        </p:txBody>
      </p:sp>
    </p:spTree>
    <p:extLst>
      <p:ext uri="{BB962C8B-B14F-4D97-AF65-F5344CB8AC3E}">
        <p14:creationId xmlns:p14="http://schemas.microsoft.com/office/powerpoint/2010/main" val="41180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double page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727" y="0"/>
            <a:ext cx="1831274" cy="2492896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0" y="952790"/>
            <a:ext cx="7120086" cy="494266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79" y="1308765"/>
            <a:ext cx="7088348" cy="499356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53570"/>
            <a:ext cx="7053354" cy="485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52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démarche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727" y="0"/>
            <a:ext cx="1831274" cy="2492896"/>
          </a:xfr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65" y="1259042"/>
            <a:ext cx="6567590" cy="46392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6" y="1615913"/>
            <a:ext cx="2571562" cy="852289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6" y="3022027"/>
            <a:ext cx="1843832" cy="929933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8" y="4509120"/>
            <a:ext cx="1872288" cy="920542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701" y="951520"/>
            <a:ext cx="2639681" cy="932582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12" name="ZoneTexte 11"/>
          <p:cNvSpPr txBox="1"/>
          <p:nvPr/>
        </p:nvSpPr>
        <p:spPr>
          <a:xfrm>
            <a:off x="147578" y="6119172"/>
            <a:ext cx="5576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sym typeface="Wingdings" panose="05000000000000000000" pitchFamily="2" charset="2"/>
              </a:rPr>
              <a:t> </a:t>
            </a:r>
            <a:r>
              <a:rPr lang="fr-FR" sz="2800" dirty="0" smtClean="0"/>
              <a:t>Démarche </a:t>
            </a:r>
            <a:r>
              <a:rPr lang="fr-FR" sz="2800" dirty="0" err="1" smtClean="0"/>
              <a:t>applicationniste</a:t>
            </a:r>
            <a:endParaRPr lang="fr-FR" sz="2800" dirty="0"/>
          </a:p>
        </p:txBody>
      </p:sp>
      <p:sp>
        <p:nvSpPr>
          <p:cNvPr id="10" name="ZoneTexte 9"/>
          <p:cNvSpPr txBox="1"/>
          <p:nvPr/>
        </p:nvSpPr>
        <p:spPr>
          <a:xfrm>
            <a:off x="7009055" y="2852936"/>
            <a:ext cx="2027441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fr-FR" dirty="0" smtClean="0"/>
              <a:t>Une situation de recherche initiale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fr-FR" dirty="0" smtClean="0"/>
              <a:t>Des éléments de savoir (théoriques)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fr-FR" dirty="0" smtClean="0"/>
              <a:t>Des exercices d’application et d’entraînement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8998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démarche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727" y="0"/>
            <a:ext cx="1831274" cy="2492896"/>
          </a:xfr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65" y="1259042"/>
            <a:ext cx="6567590" cy="46392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6" y="1615913"/>
            <a:ext cx="2571562" cy="852289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6" y="3022027"/>
            <a:ext cx="1843832" cy="929933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8" y="4509120"/>
            <a:ext cx="1872288" cy="920542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701" y="951520"/>
            <a:ext cx="2639681" cy="932582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310121"/>
            <a:ext cx="2808312" cy="1401070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cxnSp>
        <p:nvCxnSpPr>
          <p:cNvPr id="11" name="Connecteur droit avec flèche 10"/>
          <p:cNvCxnSpPr/>
          <p:nvPr/>
        </p:nvCxnSpPr>
        <p:spPr>
          <a:xfrm flipH="1" flipV="1">
            <a:off x="3203848" y="1700808"/>
            <a:ext cx="3131840" cy="3572373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147578" y="6119172"/>
            <a:ext cx="5576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sym typeface="Wingdings" panose="05000000000000000000" pitchFamily="2" charset="2"/>
              </a:rPr>
              <a:t> </a:t>
            </a:r>
            <a:r>
              <a:rPr lang="fr-FR" sz="2800" dirty="0" smtClean="0"/>
              <a:t>Démarche </a:t>
            </a:r>
            <a:r>
              <a:rPr lang="fr-FR" sz="2800" dirty="0" err="1" smtClean="0"/>
              <a:t>applicationniste</a:t>
            </a:r>
            <a:endParaRPr lang="fr-FR" sz="2800" dirty="0"/>
          </a:p>
        </p:txBody>
      </p:sp>
      <p:sp>
        <p:nvSpPr>
          <p:cNvPr id="13" name="ZoneTexte 12"/>
          <p:cNvSpPr txBox="1"/>
          <p:nvPr/>
        </p:nvSpPr>
        <p:spPr>
          <a:xfrm>
            <a:off x="7070630" y="4099349"/>
            <a:ext cx="20274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fr-FR" dirty="0" smtClean="0"/>
              <a:t>Des aides pour les enseignants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941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livre cahier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0"/>
            <a:ext cx="1763688" cy="2552780"/>
          </a:xfr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02307"/>
            <a:ext cx="3297279" cy="472514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960840" y="4077072"/>
            <a:ext cx="27363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ym typeface="Wingdings" panose="05000000000000000000" pitchFamily="2" charset="2"/>
              </a:rPr>
              <a:t> Les élèves écrivent sur le livre/cahier</a:t>
            </a:r>
            <a:endParaRPr lang="fr-FR" sz="2800" b="1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307" y="2141985"/>
            <a:ext cx="3143130" cy="4735933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547495" y="910949"/>
            <a:ext cx="32020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ym typeface="Wingdings" panose="05000000000000000000" pitchFamily="2" charset="2"/>
              </a:rPr>
              <a:t> Des situations familières pour les enfants ou ludiques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40069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matériel fourni dans le manuel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0"/>
            <a:ext cx="1763688" cy="2552780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40681"/>
            <a:ext cx="3371346" cy="520919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265" y="1105386"/>
            <a:ext cx="2392036" cy="164815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265" y="2887326"/>
            <a:ext cx="2392036" cy="158806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061446" y="4633997"/>
            <a:ext cx="46356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è"/>
            </a:pPr>
            <a:r>
              <a:rPr lang="fr-FR" sz="2800" b="1" dirty="0" smtClean="0">
                <a:sym typeface="Wingdings" panose="05000000000000000000" pitchFamily="2" charset="2"/>
              </a:rPr>
              <a:t>Des situations de manipulation.</a:t>
            </a:r>
          </a:p>
          <a:p>
            <a:pPr marL="457200" indent="-457200" algn="ctr">
              <a:buFont typeface="Wingdings" panose="05000000000000000000" pitchFamily="2" charset="2"/>
              <a:buChar char="è"/>
            </a:pPr>
            <a:r>
              <a:rPr lang="fr-FR" sz="2800" b="1" dirty="0" smtClean="0">
                <a:sym typeface="Wingdings" panose="05000000000000000000" pitchFamily="2" charset="2"/>
              </a:rPr>
              <a:t>Le matériel est fourni à la fin du livre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380616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Intérêt politique pour les livres scolaires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040560"/>
          </a:xfrm>
        </p:spPr>
        <p:txBody>
          <a:bodyPr>
            <a:normAutofit fontScale="77500" lnSpcReduction="20000"/>
          </a:bodyPr>
          <a:lstStyle/>
          <a:p>
            <a:r>
              <a:rPr lang="fr-FR" dirty="0" smtClean="0"/>
              <a:t>Pendant la </a:t>
            </a:r>
            <a:r>
              <a:rPr lang="fr-FR" b="1" dirty="0" smtClean="0"/>
              <a:t>révolution française </a:t>
            </a:r>
            <a:r>
              <a:rPr lang="fr-FR" dirty="0" smtClean="0"/>
              <a:t>: création d’un </a:t>
            </a:r>
            <a:r>
              <a:rPr lang="fr-FR" b="1" dirty="0" smtClean="0"/>
              <a:t>concours</a:t>
            </a:r>
            <a:r>
              <a:rPr lang="fr-FR" dirty="0" smtClean="0"/>
              <a:t> pour produire des livres à destination des écoles primaires </a:t>
            </a:r>
          </a:p>
          <a:p>
            <a:pPr>
              <a:lnSpc>
                <a:spcPct val="110000"/>
              </a:lnSpc>
              <a:spcBef>
                <a:spcPts val="3000"/>
              </a:spcBef>
            </a:pPr>
            <a:r>
              <a:rPr lang="fr-FR" b="1" dirty="0" smtClean="0"/>
              <a:t>En 1831, enquête </a:t>
            </a:r>
            <a:r>
              <a:rPr lang="fr-FR" dirty="0" smtClean="0"/>
              <a:t>au sein des écoles françaises : médiocrité des maîtres, et </a:t>
            </a:r>
            <a:r>
              <a:rPr lang="fr-FR" b="1" dirty="0" smtClean="0"/>
              <a:t>besoin de livres scolaires pour les maîtres et pour le élèves</a:t>
            </a:r>
          </a:p>
          <a:p>
            <a:pPr>
              <a:lnSpc>
                <a:spcPct val="110000"/>
              </a:lnSpc>
              <a:spcBef>
                <a:spcPts val="3000"/>
              </a:spcBef>
            </a:pPr>
            <a:r>
              <a:rPr lang="fr-FR" b="1" dirty="0" smtClean="0"/>
              <a:t>À partir de 1882 : utilisation de manuels scolaires généralisée</a:t>
            </a:r>
            <a:r>
              <a:rPr lang="fr-FR" dirty="0" smtClean="0"/>
              <a:t> dans toutes les disciplines de l’école</a:t>
            </a:r>
          </a:p>
          <a:p>
            <a:pPr>
              <a:lnSpc>
                <a:spcPct val="110000"/>
              </a:lnSpc>
              <a:spcBef>
                <a:spcPts val="3000"/>
              </a:spcBef>
            </a:pPr>
            <a:r>
              <a:rPr lang="fr-FR" dirty="0" smtClean="0"/>
              <a:t>Depuis les </a:t>
            </a:r>
            <a:r>
              <a:rPr lang="fr-FR" b="1" dirty="0" smtClean="0"/>
              <a:t>années 2000 </a:t>
            </a:r>
            <a:r>
              <a:rPr lang="fr-FR" dirty="0" smtClean="0"/>
              <a:t>: production de </a:t>
            </a:r>
            <a:r>
              <a:rPr lang="fr-FR" b="1" dirty="0" smtClean="0"/>
              <a:t>manuels numériques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92416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personnages </a:t>
            </a:r>
            <a:r>
              <a:rPr lang="fr-FR" dirty="0" err="1" smtClean="0"/>
              <a:t>fidélisateurs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269" y="0"/>
            <a:ext cx="1803731" cy="2636912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71600"/>
            <a:ext cx="3926543" cy="58864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364088" y="3140968"/>
            <a:ext cx="3456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ym typeface="Wingdings" panose="05000000000000000000" pitchFamily="2" charset="2"/>
              </a:rPr>
              <a:t> </a:t>
            </a:r>
            <a:r>
              <a:rPr lang="fr-FR" sz="2400" dirty="0" smtClean="0"/>
              <a:t>Ils et elles accompagnent les élèves à chaque page du livre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402097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Des éléments « para-leçon »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269" y="0"/>
            <a:ext cx="1803731" cy="2636912"/>
          </a:xfrm>
        </p:spPr>
      </p:pic>
      <p:sp>
        <p:nvSpPr>
          <p:cNvPr id="6" name="ZoneTexte 5"/>
          <p:cNvSpPr txBox="1"/>
          <p:nvPr/>
        </p:nvSpPr>
        <p:spPr>
          <a:xfrm>
            <a:off x="4557191" y="2629534"/>
            <a:ext cx="40734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è"/>
            </a:pPr>
            <a:r>
              <a:rPr lang="fr-FR" sz="2400" dirty="0" smtClean="0"/>
              <a:t>Le calcul mental : une prescription quotidienne</a:t>
            </a:r>
          </a:p>
          <a:p>
            <a:pPr marL="342900" indent="-342900">
              <a:buFont typeface="Wingdings" panose="05000000000000000000" pitchFamily="2" charset="2"/>
              <a:buChar char="è"/>
            </a:pPr>
            <a:r>
              <a:rPr lang="fr-FR" sz="2400" dirty="0" smtClean="0"/>
              <a:t>Le livre sert de cahier pour noter les résultats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02" y="883807"/>
            <a:ext cx="4060889" cy="597419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871106"/>
            <a:ext cx="2862746" cy="1155701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4" y="5961928"/>
            <a:ext cx="7092280" cy="931191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11" name="ZoneTexte 10"/>
          <p:cNvSpPr txBox="1"/>
          <p:nvPr/>
        </p:nvSpPr>
        <p:spPr>
          <a:xfrm>
            <a:off x="5303534" y="4727961"/>
            <a:ext cx="40734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è"/>
            </a:pPr>
            <a:r>
              <a:rPr lang="fr-FR" sz="2400" dirty="0" smtClean="0"/>
              <a:t>Des outils pour les professeur.es : objectifs, compétences, activités</a:t>
            </a:r>
          </a:p>
        </p:txBody>
      </p:sp>
    </p:spTree>
    <p:extLst>
      <p:ext uri="{BB962C8B-B14F-4D97-AF65-F5344CB8AC3E}">
        <p14:creationId xmlns:p14="http://schemas.microsoft.com/office/powerpoint/2010/main" val="295986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démarche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269" y="0"/>
            <a:ext cx="1803731" cy="2636912"/>
          </a:xfrm>
        </p:spPr>
      </p:pic>
      <p:sp>
        <p:nvSpPr>
          <p:cNvPr id="6" name="ZoneTexte 5"/>
          <p:cNvSpPr txBox="1"/>
          <p:nvPr/>
        </p:nvSpPr>
        <p:spPr>
          <a:xfrm>
            <a:off x="4459949" y="2204864"/>
            <a:ext cx="28803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è"/>
            </a:pPr>
            <a:r>
              <a:rPr lang="fr-FR" sz="2400" dirty="0" smtClean="0"/>
              <a:t>Une démarche : manipulation, découverte, exercices et problèmes pour s’entraîner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66" y="971600"/>
            <a:ext cx="4062823" cy="5886400"/>
          </a:xfrm>
          <a:prstGeom prst="rect">
            <a:avLst/>
          </a:prstGeom>
        </p:spPr>
      </p:pic>
      <p:sp>
        <p:nvSpPr>
          <p:cNvPr id="7" name="Rectangle à coins arrondis 6"/>
          <p:cNvSpPr/>
          <p:nvPr/>
        </p:nvSpPr>
        <p:spPr>
          <a:xfrm>
            <a:off x="1222582" y="1576822"/>
            <a:ext cx="1368152" cy="45486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à coins arrondis 7"/>
          <p:cNvSpPr/>
          <p:nvPr/>
        </p:nvSpPr>
        <p:spPr>
          <a:xfrm>
            <a:off x="538506" y="2845477"/>
            <a:ext cx="1368152" cy="35341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à coins arrondis 9"/>
          <p:cNvSpPr/>
          <p:nvPr/>
        </p:nvSpPr>
        <p:spPr>
          <a:xfrm>
            <a:off x="287524" y="1421158"/>
            <a:ext cx="900100" cy="92772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à coins arrondis 10"/>
          <p:cNvSpPr/>
          <p:nvPr/>
        </p:nvSpPr>
        <p:spPr>
          <a:xfrm>
            <a:off x="430494" y="5157192"/>
            <a:ext cx="792088" cy="34762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5580112" y="4904655"/>
            <a:ext cx="28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è"/>
            </a:pPr>
            <a:r>
              <a:rPr lang="fr-FR" sz="2400" dirty="0" smtClean="0"/>
              <a:t>Pas </a:t>
            </a:r>
            <a:r>
              <a:rPr lang="fr-FR" sz="2400" dirty="0"/>
              <a:t>d’énoncés à retenir </a:t>
            </a:r>
            <a:r>
              <a:rPr lang="fr-FR" sz="2400" dirty="0" smtClean="0"/>
              <a:t>?</a:t>
            </a:r>
            <a:endParaRPr lang="fr-FR" sz="2400" dirty="0"/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452036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 animBg="1"/>
      <p:bldP spid="8" grpId="0" animBg="1"/>
      <p:bldP spid="10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Un mémo à la fin du livre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269" y="0"/>
            <a:ext cx="1803731" cy="2636912"/>
          </a:xfrm>
        </p:spPr>
      </p:pic>
      <p:sp>
        <p:nvSpPr>
          <p:cNvPr id="6" name="ZoneTexte 5"/>
          <p:cNvSpPr txBox="1"/>
          <p:nvPr/>
        </p:nvSpPr>
        <p:spPr>
          <a:xfrm>
            <a:off x="151090" y="5733256"/>
            <a:ext cx="6509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è"/>
            </a:pPr>
            <a:r>
              <a:rPr lang="fr-FR" sz="2400" dirty="0" smtClean="0">
                <a:sym typeface="Wingdings" panose="05000000000000000000" pitchFamily="2" charset="2"/>
              </a:rPr>
              <a:t>« Des règles pratiques : « pour… (faire)</a:t>
            </a:r>
          </a:p>
          <a:p>
            <a:pPr marL="342900" indent="-342900">
              <a:buFont typeface="Wingdings" panose="05000000000000000000" pitchFamily="2" charset="2"/>
              <a:buChar char="è"/>
            </a:pPr>
            <a:r>
              <a:rPr lang="fr-FR" sz="2400" dirty="0" smtClean="0">
                <a:sym typeface="Wingdings" panose="05000000000000000000" pitchFamily="2" charset="2"/>
              </a:rPr>
              <a:t>Quelques énoncés de savoir à mémoriser</a:t>
            </a:r>
            <a:endParaRPr lang="fr-FR" sz="24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576" y="3068960"/>
            <a:ext cx="2184424" cy="327840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318" y="948628"/>
            <a:ext cx="3106069" cy="462523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90" y="971600"/>
            <a:ext cx="2903758" cy="460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12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Donc…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fr-FR" b="1" dirty="0" smtClean="0"/>
              <a:t>Beaucoup d’illustrations </a:t>
            </a:r>
            <a:r>
              <a:rPr lang="fr-FR" dirty="0" smtClean="0"/>
              <a:t>: des dessins, des </a:t>
            </a:r>
            <a:r>
              <a:rPr lang="fr-FR" b="1" dirty="0" smtClean="0"/>
              <a:t>personnages</a:t>
            </a:r>
            <a:r>
              <a:rPr lang="fr-FR" dirty="0" smtClean="0"/>
              <a:t>, des personnages </a:t>
            </a:r>
            <a:r>
              <a:rPr lang="fr-FR" dirty="0" err="1" smtClean="0"/>
              <a:t>fidélisateurs</a:t>
            </a:r>
            <a:endParaRPr lang="fr-FR" dirty="0" smtClean="0"/>
          </a:p>
          <a:p>
            <a:pPr>
              <a:spcBef>
                <a:spcPts val="2400"/>
              </a:spcBef>
            </a:pPr>
            <a:r>
              <a:rPr lang="fr-FR" dirty="0" smtClean="0"/>
              <a:t>Une </a:t>
            </a:r>
            <a:r>
              <a:rPr lang="fr-FR" b="1" dirty="0" smtClean="0"/>
              <a:t>organisation</a:t>
            </a:r>
            <a:r>
              <a:rPr lang="fr-FR" dirty="0" smtClean="0"/>
              <a:t> du manuel en </a:t>
            </a:r>
            <a:r>
              <a:rPr lang="fr-FR" b="1" dirty="0" smtClean="0"/>
              <a:t>double page </a:t>
            </a:r>
            <a:r>
              <a:rPr lang="fr-FR" dirty="0" smtClean="0"/>
              <a:t>ou </a:t>
            </a:r>
            <a:r>
              <a:rPr lang="fr-FR" b="1" dirty="0" smtClean="0"/>
              <a:t>page unique</a:t>
            </a:r>
          </a:p>
          <a:p>
            <a:pPr>
              <a:spcBef>
                <a:spcPts val="2400"/>
              </a:spcBef>
            </a:pPr>
            <a:r>
              <a:rPr lang="fr-FR" dirty="0" smtClean="0"/>
              <a:t>Des </a:t>
            </a:r>
            <a:r>
              <a:rPr lang="fr-FR" b="1" dirty="0" smtClean="0"/>
              <a:t>démarches visibles</a:t>
            </a:r>
            <a:r>
              <a:rPr lang="fr-FR" dirty="0" smtClean="0"/>
              <a:t>, qui structurent la pensée des enfants</a:t>
            </a:r>
          </a:p>
          <a:p>
            <a:pPr>
              <a:spcBef>
                <a:spcPts val="2400"/>
              </a:spcBef>
            </a:pPr>
            <a:r>
              <a:rPr lang="fr-FR" dirty="0" smtClean="0"/>
              <a:t>Le livre, « le manuel », est un </a:t>
            </a:r>
            <a:r>
              <a:rPr lang="fr-FR" b="1" dirty="0" smtClean="0"/>
              <a:t>outil de travail quotidien de l’enfant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21512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Autre exemple d’évolution en histoire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009824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Un manuel de référence en histoire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71600"/>
            <a:ext cx="3124846" cy="551723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971599"/>
            <a:ext cx="3312368" cy="556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934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Chapitre sur la Troisième République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003736"/>
            <a:ext cx="3168351" cy="2582712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45931"/>
            <a:ext cx="1399610" cy="247115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007" y="971601"/>
            <a:ext cx="3334258" cy="263406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4" y="3912192"/>
            <a:ext cx="3168350" cy="250059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723" y="3912192"/>
            <a:ext cx="3118233" cy="249319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948265" y="3429000"/>
            <a:ext cx="2191697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à"/>
            </a:pPr>
            <a:r>
              <a:rPr lang="fr-FR" sz="2000" b="1" dirty="0" smtClean="0">
                <a:sym typeface="Wingdings" panose="05000000000000000000" pitchFamily="2" charset="2"/>
              </a:rPr>
              <a:t>Des illustrations d’hommes illustres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à"/>
            </a:pPr>
            <a:r>
              <a:rPr lang="fr-FR" sz="2000" b="1" dirty="0" smtClean="0">
                <a:sym typeface="Wingdings" panose="05000000000000000000" pitchFamily="2" charset="2"/>
              </a:rPr>
              <a:t>Beaucoup de textes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à"/>
            </a:pPr>
            <a:r>
              <a:rPr lang="fr-FR" sz="2000" b="1" dirty="0" smtClean="0">
                <a:sym typeface="Wingdings" panose="05000000000000000000" pitchFamily="2" charset="2"/>
              </a:rPr>
              <a:t>Une histoire récit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232514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Démarche ?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45931"/>
            <a:ext cx="1399610" cy="247115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79" y="1033507"/>
            <a:ext cx="4368965" cy="352839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734415"/>
            <a:ext cx="4393548" cy="356335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23528" y="5085184"/>
            <a:ext cx="3926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ym typeface="Wingdings" panose="05000000000000000000" pitchFamily="2" charset="2"/>
              </a:rPr>
              <a:t> Une histoire à apprendre par cœur, à réciter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226057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Des outils</a:t>
            </a:r>
            <a:endParaRPr lang="fr-FR" dirty="0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214" y="10432"/>
            <a:ext cx="1876786" cy="2482464"/>
          </a:xfr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8" y="971600"/>
            <a:ext cx="3687216" cy="248605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70" y="3488199"/>
            <a:ext cx="2301616" cy="335699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517550"/>
            <a:ext cx="2374770" cy="3333072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541470"/>
            <a:ext cx="2305439" cy="3333072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3939387" y="1693744"/>
            <a:ext cx="30963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sz="2000" b="1" dirty="0" smtClean="0">
                <a:sym typeface="Wingdings" panose="05000000000000000000" pitchFamily="2" charset="2"/>
              </a:rPr>
              <a:t>Des outils pour les élèves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sz="2000" b="1" dirty="0" smtClean="0">
                <a:sym typeface="Wingdings" panose="05000000000000000000" pitchFamily="2" charset="2"/>
              </a:rPr>
              <a:t>Pour développer des compétences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56286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Repères chronologiques</a:t>
            </a:r>
            <a:endParaRPr lang="fr-FR" dirty="0"/>
          </a:p>
        </p:txBody>
      </p:sp>
      <p:sp>
        <p:nvSpPr>
          <p:cNvPr id="4" name="Pentagone 3"/>
          <p:cNvSpPr/>
          <p:nvPr/>
        </p:nvSpPr>
        <p:spPr>
          <a:xfrm>
            <a:off x="110089" y="1716571"/>
            <a:ext cx="1656184" cy="660587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Révolution française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Chevron 4"/>
          <p:cNvSpPr/>
          <p:nvPr/>
        </p:nvSpPr>
        <p:spPr>
          <a:xfrm>
            <a:off x="1446912" y="1722830"/>
            <a:ext cx="1887430" cy="648072"/>
          </a:xfrm>
          <a:prstGeom prst="chevron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Premier Empire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4635986" y="1720734"/>
            <a:ext cx="769092" cy="65855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9" name="Chevron 8"/>
          <p:cNvSpPr/>
          <p:nvPr/>
        </p:nvSpPr>
        <p:spPr>
          <a:xfrm>
            <a:off x="6973440" y="1702119"/>
            <a:ext cx="856770" cy="67571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2" name="Chevron 11"/>
          <p:cNvSpPr/>
          <p:nvPr/>
        </p:nvSpPr>
        <p:spPr>
          <a:xfrm>
            <a:off x="1950934" y="4217158"/>
            <a:ext cx="803531" cy="659104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2433115" y="4204656"/>
            <a:ext cx="4180900" cy="671606"/>
          </a:xfrm>
          <a:prstGeom prst="chevron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Troisième République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4" name="Chevron 13"/>
          <p:cNvSpPr/>
          <p:nvPr/>
        </p:nvSpPr>
        <p:spPr>
          <a:xfrm>
            <a:off x="6239326" y="4204656"/>
            <a:ext cx="936104" cy="671606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5" name="Chevron 14"/>
          <p:cNvSpPr/>
          <p:nvPr/>
        </p:nvSpPr>
        <p:spPr>
          <a:xfrm>
            <a:off x="6628609" y="4219743"/>
            <a:ext cx="2384067" cy="648072"/>
          </a:xfrm>
          <a:prstGeom prst="chevron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IV et V République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4201186" y="1072946"/>
            <a:ext cx="1421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Révolution de 1830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6299261" y="1063731"/>
            <a:ext cx="1421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Révolution de 1848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696808" y="3581859"/>
            <a:ext cx="2438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Guerre de 1870 et Commune de Paris</a:t>
            </a: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5663260" y="3558325"/>
            <a:ext cx="1809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Seconde guerre mondiale</a:t>
            </a:r>
            <a:endParaRPr lang="fr-FR" dirty="0"/>
          </a:p>
        </p:txBody>
      </p:sp>
      <p:sp>
        <p:nvSpPr>
          <p:cNvPr id="21" name="Chevron 20"/>
          <p:cNvSpPr/>
          <p:nvPr/>
        </p:nvSpPr>
        <p:spPr>
          <a:xfrm>
            <a:off x="4279550" y="4204656"/>
            <a:ext cx="690916" cy="648072"/>
          </a:xfrm>
          <a:prstGeom prst="chevron">
            <a:avLst/>
          </a:prstGeom>
          <a:solidFill>
            <a:srgbClr val="4F81BD">
              <a:alpha val="4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3617841" y="3581859"/>
            <a:ext cx="1889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Première guerre mondiale</a:t>
            </a:r>
            <a:endParaRPr lang="fr-FR" dirty="0"/>
          </a:p>
        </p:txBody>
      </p:sp>
      <p:sp>
        <p:nvSpPr>
          <p:cNvPr id="23" name="Chevron 22"/>
          <p:cNvSpPr/>
          <p:nvPr/>
        </p:nvSpPr>
        <p:spPr>
          <a:xfrm>
            <a:off x="7309866" y="1695395"/>
            <a:ext cx="1834134" cy="689072"/>
          </a:xfrm>
          <a:prstGeom prst="chevron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tx1"/>
                </a:solidFill>
              </a:rPr>
              <a:t>Seconde République</a:t>
            </a:r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1071860" y="1317911"/>
            <a:ext cx="750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1804</a:t>
            </a:r>
            <a:endParaRPr lang="fr-FR" dirty="0"/>
          </a:p>
        </p:txBody>
      </p:sp>
      <p:sp>
        <p:nvSpPr>
          <p:cNvPr id="25" name="ZoneTexte 24"/>
          <p:cNvSpPr txBox="1"/>
          <p:nvPr/>
        </p:nvSpPr>
        <p:spPr>
          <a:xfrm>
            <a:off x="-111666" y="1307696"/>
            <a:ext cx="750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1789</a:t>
            </a:r>
            <a:endParaRPr lang="fr-FR" dirty="0"/>
          </a:p>
        </p:txBody>
      </p:sp>
      <p:sp>
        <p:nvSpPr>
          <p:cNvPr id="26" name="ZoneTexte 25"/>
          <p:cNvSpPr txBox="1"/>
          <p:nvPr/>
        </p:nvSpPr>
        <p:spPr>
          <a:xfrm>
            <a:off x="2584238" y="1332787"/>
            <a:ext cx="750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1815</a:t>
            </a:r>
            <a:endParaRPr lang="fr-FR" dirty="0"/>
          </a:p>
        </p:txBody>
      </p:sp>
      <p:sp>
        <p:nvSpPr>
          <p:cNvPr id="27" name="ZoneTexte 26"/>
          <p:cNvSpPr txBox="1"/>
          <p:nvPr/>
        </p:nvSpPr>
        <p:spPr>
          <a:xfrm>
            <a:off x="-111666" y="3815938"/>
            <a:ext cx="750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1852</a:t>
            </a:r>
            <a:endParaRPr lang="fr-FR" dirty="0"/>
          </a:p>
        </p:txBody>
      </p:sp>
      <p:sp>
        <p:nvSpPr>
          <p:cNvPr id="7" name="Chevron 6"/>
          <p:cNvSpPr/>
          <p:nvPr/>
        </p:nvSpPr>
        <p:spPr>
          <a:xfrm>
            <a:off x="4993970" y="1716571"/>
            <a:ext cx="2416354" cy="668572"/>
          </a:xfrm>
          <a:prstGeom prst="chevron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Monarchie de Juillet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" name="Chevron 5"/>
          <p:cNvSpPr/>
          <p:nvPr/>
        </p:nvSpPr>
        <p:spPr>
          <a:xfrm>
            <a:off x="2874500" y="1719362"/>
            <a:ext cx="2203415" cy="655007"/>
          </a:xfrm>
          <a:prstGeom prst="chevron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Restauration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1" name="Chevron 10"/>
          <p:cNvSpPr/>
          <p:nvPr/>
        </p:nvSpPr>
        <p:spPr>
          <a:xfrm>
            <a:off x="107504" y="4221088"/>
            <a:ext cx="2334800" cy="648072"/>
          </a:xfrm>
          <a:prstGeom prst="chevron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Second Empire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4852293" y="2377558"/>
            <a:ext cx="1914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C00000"/>
                </a:solidFill>
              </a:rPr>
              <a:t>1833 : Loi Guizot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2433115" y="4912080"/>
            <a:ext cx="1914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6D6D"/>
                </a:solidFill>
              </a:rPr>
              <a:t>1881 et 1882 : Lois Ferry</a:t>
            </a:r>
            <a:endParaRPr lang="fr-FR" b="1" dirty="0">
              <a:solidFill>
                <a:srgbClr val="FF6D6D"/>
              </a:solidFill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6084168" y="4932472"/>
            <a:ext cx="2928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C00000"/>
                </a:solidFill>
              </a:rPr>
              <a:t>Années 2010 : nouveaux programmes pour l’école primaire</a:t>
            </a:r>
            <a:endParaRPr lang="fr-F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3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214" y="10432"/>
            <a:ext cx="1876786" cy="248246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2" y="971600"/>
            <a:ext cx="2839111" cy="404724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359" y="1124744"/>
            <a:ext cx="2664296" cy="408525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991" y="2674728"/>
            <a:ext cx="2847191" cy="393305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5912" y="5209997"/>
            <a:ext cx="56867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sz="2000" b="1" dirty="0" smtClean="0">
                <a:sym typeface="Wingdings" panose="05000000000000000000" pitchFamily="2" charset="2"/>
              </a:rPr>
              <a:t>Des connaissances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sz="2000" b="1" dirty="0" smtClean="0">
                <a:sym typeface="Wingdings" panose="05000000000000000000" pitchFamily="2" charset="2"/>
              </a:rPr>
              <a:t>Des compétences ; découvrir, s’interroger, situer sur une frise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sz="2000" b="1" dirty="0" smtClean="0">
                <a:sym typeface="Wingdings" panose="05000000000000000000" pitchFamily="2" charset="2"/>
              </a:rPr>
              <a:t>Beaucoup de documents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367416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Bilan, </a:t>
            </a:r>
            <a:r>
              <a:rPr lang="fr-FR" dirty="0" err="1" smtClean="0"/>
              <a:t>prépartion</a:t>
            </a:r>
            <a:r>
              <a:rPr lang="fr-FR" dirty="0" smtClean="0"/>
              <a:t> de l’évaluation</a:t>
            </a:r>
            <a:endParaRPr lang="fr-FR" dirty="0"/>
          </a:p>
        </p:txBody>
      </p:sp>
      <p:pic>
        <p:nvPicPr>
          <p:cNvPr id="4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480" y="0"/>
            <a:ext cx="1874520" cy="2481349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71600"/>
            <a:ext cx="2334996" cy="368153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484784"/>
            <a:ext cx="3024336" cy="472362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320880" y="3160419"/>
            <a:ext cx="237626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à"/>
            </a:pPr>
            <a:r>
              <a:rPr lang="fr-FR" sz="2400" b="1" dirty="0" smtClean="0">
                <a:sym typeface="Wingdings" panose="05000000000000000000" pitchFamily="2" charset="2"/>
              </a:rPr>
              <a:t>Je vérifie que j’ai compris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à"/>
            </a:pPr>
            <a:r>
              <a:rPr lang="fr-FR" sz="2400" b="1" dirty="0" smtClean="0">
                <a:sym typeface="Wingdings" panose="05000000000000000000" pitchFamily="2" charset="2"/>
              </a:rPr>
              <a:t>Je retiens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à"/>
            </a:pPr>
            <a:r>
              <a:rPr lang="fr-FR" sz="2400" b="1" dirty="0" smtClean="0">
                <a:sym typeface="Wingdings" panose="05000000000000000000" pitchFamily="2" charset="2"/>
              </a:rPr>
              <a:t>Je me repère dans le temps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114279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En conclusion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467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En mathématiques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dirty="0" smtClean="0"/>
              <a:t>Des </a:t>
            </a:r>
            <a:r>
              <a:rPr lang="fr-FR" b="1" dirty="0" smtClean="0"/>
              <a:t>évolutions évidentes </a:t>
            </a:r>
            <a:r>
              <a:rPr lang="fr-FR" dirty="0" smtClean="0"/>
              <a:t>des manuels scolaires entre les tout premiers manuels pour les écoles primaires et le début du 21</a:t>
            </a:r>
            <a:r>
              <a:rPr lang="fr-FR" baseline="30000" dirty="0" smtClean="0"/>
              <a:t>e</a:t>
            </a:r>
            <a:r>
              <a:rPr lang="fr-FR" dirty="0" smtClean="0"/>
              <a:t> siècle :</a:t>
            </a:r>
          </a:p>
          <a:p>
            <a:pPr>
              <a:spcBef>
                <a:spcPts val="1800"/>
              </a:spcBef>
            </a:pPr>
            <a:r>
              <a:rPr lang="fr-FR" b="1" dirty="0" smtClean="0"/>
              <a:t>Du livre référence </a:t>
            </a:r>
            <a:r>
              <a:rPr lang="fr-FR" dirty="0" smtClean="0"/>
              <a:t>en matière de savoir </a:t>
            </a:r>
            <a:r>
              <a:rPr lang="fr-FR" b="1" dirty="0" smtClean="0"/>
              <a:t>au cahier d’exercice </a:t>
            </a:r>
            <a:r>
              <a:rPr lang="fr-FR" dirty="0" smtClean="0"/>
              <a:t>: un objet outil du quotidien des élèves</a:t>
            </a:r>
          </a:p>
          <a:p>
            <a:pPr>
              <a:spcBef>
                <a:spcPts val="1800"/>
              </a:spcBef>
            </a:pPr>
            <a:r>
              <a:rPr lang="fr-FR" b="1" dirty="0" smtClean="0"/>
              <a:t>D’un </a:t>
            </a:r>
            <a:r>
              <a:rPr lang="fr-FR" b="1" dirty="0"/>
              <a:t>livre </a:t>
            </a:r>
            <a:r>
              <a:rPr lang="fr-FR" b="1" dirty="0" smtClean="0"/>
              <a:t>de composition austère </a:t>
            </a:r>
            <a:r>
              <a:rPr lang="fr-FR" dirty="0" smtClean="0"/>
              <a:t>à un </a:t>
            </a:r>
            <a:r>
              <a:rPr lang="fr-FR" b="1" dirty="0" smtClean="0"/>
              <a:t>cahier illustré, aéré</a:t>
            </a:r>
            <a:r>
              <a:rPr lang="fr-FR" dirty="0" smtClean="0"/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669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En histoire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96752"/>
            <a:ext cx="8003232" cy="4929411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Des </a:t>
            </a:r>
            <a:r>
              <a:rPr lang="fr-FR" b="1" dirty="0" smtClean="0"/>
              <a:t>évolutions évidentes </a:t>
            </a:r>
            <a:r>
              <a:rPr lang="fr-FR" dirty="0" smtClean="0"/>
              <a:t>aussi en histoire :</a:t>
            </a:r>
          </a:p>
          <a:p>
            <a:pPr>
              <a:spcBef>
                <a:spcPts val="2400"/>
              </a:spcBef>
            </a:pPr>
            <a:r>
              <a:rPr lang="fr-FR" dirty="0" smtClean="0"/>
              <a:t>Les </a:t>
            </a:r>
            <a:r>
              <a:rPr lang="fr-FR" b="1" dirty="0" smtClean="0"/>
              <a:t>illustrations</a:t>
            </a:r>
            <a:r>
              <a:rPr lang="fr-FR" dirty="0" smtClean="0"/>
              <a:t> s’imposent</a:t>
            </a:r>
          </a:p>
          <a:p>
            <a:pPr>
              <a:spcBef>
                <a:spcPts val="2400"/>
              </a:spcBef>
            </a:pPr>
            <a:r>
              <a:rPr lang="fr-FR" dirty="0" smtClean="0"/>
              <a:t>La conception de l’histoire change : </a:t>
            </a:r>
            <a:r>
              <a:rPr lang="fr-FR" b="1" dirty="0" smtClean="0"/>
              <a:t>vers une histoire plus sociale</a:t>
            </a:r>
          </a:p>
          <a:p>
            <a:pPr>
              <a:spcBef>
                <a:spcPts val="2400"/>
              </a:spcBef>
            </a:pPr>
            <a:r>
              <a:rPr lang="fr-FR" dirty="0" smtClean="0"/>
              <a:t>Vers </a:t>
            </a:r>
            <a:r>
              <a:rPr lang="fr-FR" b="1" dirty="0" smtClean="0"/>
              <a:t>l’apprentissage de compétences</a:t>
            </a:r>
          </a:p>
        </p:txBody>
      </p:sp>
    </p:spTree>
    <p:extLst>
      <p:ext uri="{BB962C8B-B14F-4D97-AF65-F5344CB8AC3E}">
        <p14:creationId xmlns:p14="http://schemas.microsoft.com/office/powerpoint/2010/main" val="7266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manuels numériques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1412776"/>
            <a:ext cx="8496944" cy="4713387"/>
          </a:xfrm>
        </p:spPr>
        <p:txBody>
          <a:bodyPr/>
          <a:lstStyle/>
          <a:p>
            <a:r>
              <a:rPr lang="fr-FR" b="1" dirty="0" smtClean="0"/>
              <a:t>Difficiles à concevoir </a:t>
            </a:r>
            <a:r>
              <a:rPr lang="fr-FR" dirty="0" smtClean="0"/>
              <a:t>pour les éditeurs</a:t>
            </a:r>
          </a:p>
          <a:p>
            <a:pPr>
              <a:spcBef>
                <a:spcPts val="1800"/>
              </a:spcBef>
            </a:pPr>
            <a:r>
              <a:rPr lang="fr-FR" b="1" dirty="0" smtClean="0"/>
              <a:t>Manuels non rentables économiquement</a:t>
            </a:r>
          </a:p>
          <a:p>
            <a:pPr>
              <a:spcBef>
                <a:spcPts val="1800"/>
              </a:spcBef>
            </a:pPr>
            <a:r>
              <a:rPr lang="fr-FR" b="1" dirty="0" smtClean="0"/>
              <a:t>Peu d’intérêt chez les enseignant.es </a:t>
            </a:r>
            <a:r>
              <a:rPr lang="fr-FR" dirty="0" smtClean="0"/>
              <a:t>qui préfèrent encore très largement les manuels papier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00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Merci de votre attention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6851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69371"/>
          </a:xfrm>
        </p:spPr>
        <p:txBody>
          <a:bodyPr/>
          <a:lstStyle/>
          <a:p>
            <a:pPr marL="0" indent="0">
              <a:buNone/>
            </a:pPr>
            <a:r>
              <a:rPr lang="fr-FR" b="1" dirty="0"/>
              <a:t>Observer des manuels </a:t>
            </a:r>
            <a:r>
              <a:rPr lang="fr-FR" b="1" dirty="0" smtClean="0"/>
              <a:t>scolaires :</a:t>
            </a:r>
          </a:p>
          <a:p>
            <a:pPr>
              <a:buFontTx/>
              <a:buChar char="-"/>
            </a:pPr>
            <a:r>
              <a:rPr lang="fr-FR" dirty="0" smtClean="0"/>
              <a:t>Lors de la </a:t>
            </a:r>
            <a:r>
              <a:rPr lang="fr-FR" b="1" dirty="0" smtClean="0"/>
              <a:t>création de l’école primaire</a:t>
            </a:r>
          </a:p>
          <a:p>
            <a:pPr>
              <a:buFontTx/>
              <a:buChar char="-"/>
            </a:pPr>
            <a:r>
              <a:rPr lang="fr-FR" dirty="0" smtClean="0"/>
              <a:t>Aujourd’hui, dans la </a:t>
            </a:r>
            <a:r>
              <a:rPr lang="fr-FR" b="1" dirty="0" smtClean="0"/>
              <a:t>décennie 2010</a:t>
            </a:r>
          </a:p>
          <a:p>
            <a:pPr>
              <a:buFontTx/>
              <a:buChar char="-"/>
            </a:pPr>
            <a:endParaRPr lang="fr-FR" dirty="0"/>
          </a:p>
          <a:p>
            <a:pPr marL="0" indent="0">
              <a:buNone/>
            </a:pPr>
            <a:r>
              <a:rPr lang="fr-FR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</a:t>
            </a:r>
            <a:r>
              <a:rPr lang="fr-FR" b="1" dirty="0" smtClean="0">
                <a:solidFill>
                  <a:srgbClr val="C00000"/>
                </a:solidFill>
              </a:rPr>
              <a:t>Pour dégager les démarches pédagogies, didactiques à l’œuvre </a:t>
            </a:r>
            <a:endParaRPr lang="fr-FR" b="1" dirty="0">
              <a:solidFill>
                <a:srgbClr val="C00000"/>
              </a:solidFill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797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 – Les premiers manuels d’arithmétique en France : le 19</a:t>
            </a:r>
            <a:r>
              <a:rPr lang="fr-FR" baseline="30000" dirty="0" smtClean="0"/>
              <a:t>e</a:t>
            </a:r>
            <a:r>
              <a:rPr lang="fr-FR" dirty="0" smtClean="0"/>
              <a:t> siècle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20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dirty="0" smtClean="0"/>
              <a:t>Intention : mieux connaître les manuels d’arithmétique, décrire les démarches pédagogiques, didactiques, utilisées dans ces manuels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fr-FR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 Décrire les démarches pédagogiques préconisées au 19</a:t>
            </a:r>
            <a:r>
              <a:rPr lang="fr-FR" b="1" baseline="30000" dirty="0" smtClean="0">
                <a:solidFill>
                  <a:srgbClr val="C00000"/>
                </a:solidFill>
                <a:sym typeface="Wingdings" panose="05000000000000000000" pitchFamily="2" charset="2"/>
              </a:rPr>
              <a:t>e</a:t>
            </a:r>
            <a:r>
              <a:rPr lang="fr-FR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 siècle, et utilisées dans les manuels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fr-FR" b="1" dirty="0" smtClean="0">
                <a:sym typeface="Wingdings" panose="05000000000000000000" pitchFamily="2" charset="2"/>
              </a:rPr>
              <a:t> Utiliser le fonds d’histoire de l’éducation de l’Université de Limoges</a:t>
            </a: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507288" cy="1143000"/>
          </a:xfrm>
        </p:spPr>
        <p:txBody>
          <a:bodyPr>
            <a:noAutofit/>
          </a:bodyPr>
          <a:lstStyle/>
          <a:p>
            <a:r>
              <a:rPr lang="fr-FR" sz="3600" dirty="0" smtClean="0"/>
              <a:t>Mise en place d’une recherche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247282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b="1" dirty="0" smtClean="0"/>
              <a:t>Discipline :</a:t>
            </a:r>
          </a:p>
          <a:p>
            <a:pPr marL="0" indent="0">
              <a:buNone/>
            </a:pPr>
            <a:r>
              <a:rPr lang="fr-FR" dirty="0" smtClean="0"/>
              <a:t>Loi Guizot (1833) Art. 1</a:t>
            </a:r>
            <a:r>
              <a:rPr lang="fr-FR" baseline="30000" dirty="0" smtClean="0"/>
              <a:t>er</a:t>
            </a:r>
            <a:r>
              <a:rPr lang="fr-FR" dirty="0" smtClean="0"/>
              <a:t> :« L’instruction élémentaire comprend l’instruction </a:t>
            </a:r>
            <a:r>
              <a:rPr lang="fr-FR" dirty="0"/>
              <a:t>religieuse et </a:t>
            </a:r>
            <a:r>
              <a:rPr lang="fr-FR" dirty="0" smtClean="0"/>
              <a:t>morale</a:t>
            </a:r>
            <a:r>
              <a:rPr lang="fr-FR" dirty="0"/>
              <a:t>, la lecture, l’écriture, </a:t>
            </a:r>
            <a:r>
              <a:rPr lang="fr-FR" b="1" dirty="0"/>
              <a:t>les éléments </a:t>
            </a:r>
            <a:r>
              <a:rPr lang="fr-FR" dirty="0"/>
              <a:t>de la langue française et </a:t>
            </a:r>
            <a:r>
              <a:rPr lang="fr-FR" b="1" dirty="0"/>
              <a:t>du calcul</a:t>
            </a:r>
            <a:r>
              <a:rPr lang="fr-FR" dirty="0"/>
              <a:t>, </a:t>
            </a:r>
            <a:r>
              <a:rPr lang="fr-FR" b="1" dirty="0"/>
              <a:t>le système légal des poids et mesures</a:t>
            </a:r>
            <a:r>
              <a:rPr lang="fr-FR" dirty="0"/>
              <a:t> »</a:t>
            </a:r>
            <a:endParaRPr lang="fr-FR" dirty="0" smtClean="0"/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fr-FR" b="1" dirty="0" smtClean="0">
                <a:solidFill>
                  <a:srgbClr val="C00000"/>
                </a:solidFill>
              </a:rPr>
              <a:t>Calcul 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fr-FR" b="1" dirty="0" smtClean="0">
                <a:solidFill>
                  <a:srgbClr val="C00000"/>
                </a:solidFill>
              </a:rPr>
              <a:t>Arithmétique</a:t>
            </a: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 smtClean="0"/>
              <a:t>Discipline scolaire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389899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96752"/>
            <a:ext cx="8363272" cy="53285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 Décrire les démarches pédagogiques, didactiques dans 63 manuels d’arithmétique publiés entre 1798 et 1881</a:t>
            </a:r>
            <a:endParaRPr lang="fr-FR" b="1" dirty="0" smtClean="0">
              <a:solidFill>
                <a:srgbClr val="C00000"/>
              </a:solidFill>
            </a:endParaRPr>
          </a:p>
          <a:p>
            <a:pPr marL="0" indent="0">
              <a:spcBef>
                <a:spcPts val="4200"/>
              </a:spcBef>
              <a:buNone/>
            </a:pPr>
            <a:r>
              <a:rPr lang="fr-FR" b="1" dirty="0" smtClean="0"/>
              <a:t>Deux grandes catégories d’analyse :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fr-FR" b="1" dirty="0" smtClean="0">
                <a:solidFill>
                  <a:schemeClr val="accent6">
                    <a:lumMod val="50000"/>
                  </a:schemeClr>
                </a:solidFill>
              </a:rPr>
              <a:t>Les étapes de la démarche pédagogique suivie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fr-FR" b="1" dirty="0" smtClean="0">
                <a:solidFill>
                  <a:schemeClr val="accent6">
                    <a:lumMod val="50000"/>
                  </a:schemeClr>
                </a:solidFill>
              </a:rPr>
              <a:t>Les verbes utilisés pour désigner les activités des élèves utilisateurs des ouvrages</a:t>
            </a:r>
            <a:endParaRPr lang="fr-F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 smtClean="0"/>
              <a:t>Objectif de la recherche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4090261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modele_esp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modele_espe</Template>
  <TotalTime>0</TotalTime>
  <Words>997</Words>
  <Application>Microsoft Office PowerPoint</Application>
  <PresentationFormat>Affichage à l'écran (4:3)</PresentationFormat>
  <Paragraphs>165</Paragraphs>
  <Slides>46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46</vt:i4>
      </vt:variant>
    </vt:vector>
  </HeadingPairs>
  <TitlesOfParts>
    <vt:vector size="50" baseType="lpstr">
      <vt:lpstr>Arial</vt:lpstr>
      <vt:lpstr>Calibri</vt:lpstr>
      <vt:lpstr>Wingdings</vt:lpstr>
      <vt:lpstr>modele_espe</vt:lpstr>
      <vt:lpstr>Présentation PowerPoint</vt:lpstr>
      <vt:lpstr>Présentation PowerPoint</vt:lpstr>
      <vt:lpstr>Intérêt politique pour les livres scolaires</vt:lpstr>
      <vt:lpstr>Repères chronologiques</vt:lpstr>
      <vt:lpstr>Présentation PowerPoint</vt:lpstr>
      <vt:lpstr>I – Les premiers manuels d’arithmétique en France : le 19e siècle</vt:lpstr>
      <vt:lpstr>Mise en place d’une recherche</vt:lpstr>
      <vt:lpstr>Discipline scolaire</vt:lpstr>
      <vt:lpstr>Objectif de la recherche</vt:lpstr>
      <vt:lpstr>Présentation PowerPoint</vt:lpstr>
      <vt:lpstr>Les étapes de la démarche pédagogique suivie</vt:lpstr>
      <vt:lpstr>Démarche pédagogique utilisée : exemple au début du 19e siècle</vt:lpstr>
      <vt:lpstr>Les étapes de la démarche pédagogique suivie</vt:lpstr>
      <vt:lpstr>Les étapes de la démarche pédagogique suivie</vt:lpstr>
      <vt:lpstr>Présentation PowerPoint</vt:lpstr>
      <vt:lpstr>Présentation PowerPoint</vt:lpstr>
      <vt:lpstr>Présentation PowerPoint</vt:lpstr>
      <vt:lpstr>Les activités des élèves</vt:lpstr>
      <vt:lpstr>Apprendre par cœur </vt:lpstr>
      <vt:lpstr>Les activités des élèves</vt:lpstr>
      <vt:lpstr>S’entraîner, faire des exercices</vt:lpstr>
      <vt:lpstr>Donc…</vt:lpstr>
      <vt:lpstr>II – Les manuels de mathématiques aujourd’hui en France</vt:lpstr>
      <vt:lpstr>Observation de quelques exemples de manuels</vt:lpstr>
      <vt:lpstr>La double page</vt:lpstr>
      <vt:lpstr>La démarche</vt:lpstr>
      <vt:lpstr>La démarche</vt:lpstr>
      <vt:lpstr>Le livre cahier</vt:lpstr>
      <vt:lpstr>Le matériel fourni dans le manuel</vt:lpstr>
      <vt:lpstr>Les personnages fidélisateurs</vt:lpstr>
      <vt:lpstr>Des éléments « para-leçon »</vt:lpstr>
      <vt:lpstr>La démarche</vt:lpstr>
      <vt:lpstr>Un mémo à la fin du livre</vt:lpstr>
      <vt:lpstr>Donc…</vt:lpstr>
      <vt:lpstr>Autre exemple d’évolution en histoire</vt:lpstr>
      <vt:lpstr>Un manuel de référence en histoire</vt:lpstr>
      <vt:lpstr>Chapitre sur la Troisième République</vt:lpstr>
      <vt:lpstr>Démarche ?</vt:lpstr>
      <vt:lpstr>Des outils</vt:lpstr>
      <vt:lpstr>Présentation PowerPoint</vt:lpstr>
      <vt:lpstr>Bilan, prépartion de l’évaluation</vt:lpstr>
      <vt:lpstr>En conclusion</vt:lpstr>
      <vt:lpstr>En mathématiques</vt:lpstr>
      <vt:lpstr>En histoire</vt:lpstr>
      <vt:lpstr>Les manuels numériques</vt:lpstr>
      <vt:lpstr>Merci de votre attention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Valérie Legros</dc:creator>
  <cp:lastModifiedBy>Valérie Legros</cp:lastModifiedBy>
  <cp:revision>52</cp:revision>
  <dcterms:created xsi:type="dcterms:W3CDTF">2014-10-05T15:37:54Z</dcterms:created>
  <dcterms:modified xsi:type="dcterms:W3CDTF">2018-10-10T06:21:40Z</dcterms:modified>
</cp:coreProperties>
</file>