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00" r:id="rId3"/>
    <p:sldId id="301" r:id="rId4"/>
    <p:sldId id="302" r:id="rId5"/>
    <p:sldId id="303" r:id="rId6"/>
    <p:sldId id="287" r:id="rId7"/>
    <p:sldId id="304" r:id="rId8"/>
    <p:sldId id="308" r:id="rId9"/>
    <p:sldId id="305" r:id="rId10"/>
    <p:sldId id="307" r:id="rId11"/>
    <p:sldId id="288" r:id="rId12"/>
    <p:sldId id="289" r:id="rId13"/>
    <p:sldId id="290" r:id="rId14"/>
    <p:sldId id="292" r:id="rId15"/>
    <p:sldId id="293" r:id="rId16"/>
    <p:sldId id="306" r:id="rId17"/>
    <p:sldId id="294" r:id="rId18"/>
    <p:sldId id="295" r:id="rId19"/>
    <p:sldId id="296" r:id="rId20"/>
    <p:sldId id="297" r:id="rId21"/>
    <p:sldId id="29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24" autoAdjust="0"/>
  </p:normalViewPr>
  <p:slideViewPr>
    <p:cSldViewPr snapToGrid="0" snapToObjects="1">
      <p:cViewPr>
        <p:scale>
          <a:sx n="81" d="100"/>
          <a:sy n="81" d="100"/>
        </p:scale>
        <p:origin x="-72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A943A-9DFC-724D-A2A8-0DB4F23ECB08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F03BE-315C-DE47-BF4D-B9F81A564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42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Fáze1: popis: Student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zaznamena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relevantni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informace, jako je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jméno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umělce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název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díla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Pak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popíše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umělecke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dílo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základe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toho, co je na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něm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viditelne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(tj. jeho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námět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děj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výtvarne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prvky, jako jsou barvy, tvary a formy). </a:t>
            </a:r>
          </a:p>
          <a:p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Fáze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analýza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Student analyzuje,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principy designu nebo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kompozičních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řešeni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jsou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evidentni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́.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Přitom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často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soustředi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na to,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jakým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způsobem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umělecke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principy, jako jsou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vyváženost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akcentováni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́, harmonie, komplexita, pohyb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či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proporce v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díle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projevují. </a:t>
            </a:r>
          </a:p>
          <a:p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Fáze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 interpretace: Student interpretuje emoce,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nálady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symboly a ideje,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jsou v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díle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viditelne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́. </a:t>
            </a:r>
          </a:p>
          <a:p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Fáze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4: hodnocení: Student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urči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o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jaky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typ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uměni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se jedná 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základe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srovnáni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s teoriemi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uměni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́. Po, co je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dílo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zařazeno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student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urči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́, nakolik jde o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dílo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úspěšne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ve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srovnáni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s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kritérii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danými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estetickou teorií,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přičemz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doslovne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posuzuje kvalitu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uměleckého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díla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F03BE-315C-DE47-BF4D-B9F81A5640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7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7F2-FCFE-2F4A-9000-F4076FE326C1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4163-99E3-AB40-8AA3-F5EEC2C7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10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7F2-FCFE-2F4A-9000-F4076FE326C1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4163-99E3-AB40-8AA3-F5EEC2C7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5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7F2-FCFE-2F4A-9000-F4076FE326C1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4163-99E3-AB40-8AA3-F5EEC2C7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0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7F2-FCFE-2F4A-9000-F4076FE326C1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4163-99E3-AB40-8AA3-F5EEC2C7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3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7F2-FCFE-2F4A-9000-F4076FE326C1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4163-99E3-AB40-8AA3-F5EEC2C7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7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7F2-FCFE-2F4A-9000-F4076FE326C1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4163-99E3-AB40-8AA3-F5EEC2C7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6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7F2-FCFE-2F4A-9000-F4076FE326C1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4163-99E3-AB40-8AA3-F5EEC2C7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09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7F2-FCFE-2F4A-9000-F4076FE326C1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4163-99E3-AB40-8AA3-F5EEC2C7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27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7F2-FCFE-2F4A-9000-F4076FE326C1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4163-99E3-AB40-8AA3-F5EEC2C7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81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7F2-FCFE-2F4A-9000-F4076FE326C1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4163-99E3-AB40-8AA3-F5EEC2C7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5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7F2-FCFE-2F4A-9000-F4076FE326C1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4163-99E3-AB40-8AA3-F5EEC2C7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9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137F2-FCFE-2F4A-9000-F4076FE326C1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A4163-99E3-AB40-8AA3-F5EEC2C7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1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Interpretace um. díla ve </a:t>
            </a:r>
            <a:r>
              <a:rPr lang="cs-CZ" dirty="0" err="1" smtClean="0"/>
              <a:t>Vv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372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8462" y="768316"/>
            <a:ext cx="573802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Uždil</a:t>
            </a:r>
            <a:r>
              <a:rPr lang="cs-CZ" dirty="0" smtClean="0"/>
              <a:t>, Zhoř:</a:t>
            </a:r>
          </a:p>
          <a:p>
            <a:endParaRPr lang="cs-CZ" dirty="0" smtClean="0"/>
          </a:p>
          <a:p>
            <a:pPr marL="342900" indent="-342900">
              <a:buAutoNum type="arabicParenR"/>
            </a:pPr>
            <a:r>
              <a:rPr lang="cs-CZ" dirty="0" smtClean="0"/>
              <a:t>Co </a:t>
            </a:r>
            <a:r>
              <a:rPr lang="cs-CZ" dirty="0"/>
              <a:t>vidíme? (námět)</a:t>
            </a:r>
          </a:p>
          <a:p>
            <a:pPr marL="342900" indent="-342900">
              <a:buAutoNum type="arabicParenR"/>
            </a:pPr>
            <a:r>
              <a:rPr lang="cs-CZ" dirty="0"/>
              <a:t>Jak to bylo uděláno?</a:t>
            </a:r>
          </a:p>
          <a:p>
            <a:pPr marL="342900" indent="-342900">
              <a:buAutoNum type="arabicParenR"/>
            </a:pPr>
            <a:r>
              <a:rPr lang="cs-CZ" dirty="0"/>
              <a:t>Proč? (smysl, obsah)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994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6393" y="787094"/>
            <a:ext cx="7297315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„uměleckohistorický“ model</a:t>
            </a:r>
          </a:p>
          <a:p>
            <a:endParaRPr lang="cs-CZ" dirty="0"/>
          </a:p>
          <a:p>
            <a:r>
              <a:rPr lang="cs-CZ" dirty="0"/>
              <a:t>-systematicky vedeme k </a:t>
            </a:r>
            <a:r>
              <a:rPr lang="cs-CZ" dirty="0" smtClean="0"/>
              <a:t>porozumění </a:t>
            </a:r>
            <a:r>
              <a:rPr lang="cs-CZ" dirty="0"/>
              <a:t>historické a kulturní dimenzi díla</a:t>
            </a:r>
          </a:p>
          <a:p>
            <a:r>
              <a:rPr lang="cs-CZ" dirty="0"/>
              <a:t>-lektor vede ke „správnému“ pochopení díla, ke konsenzuálnímu </a:t>
            </a:r>
            <a:r>
              <a:rPr lang="cs-CZ" dirty="0" smtClean="0"/>
              <a:t>pochopení</a:t>
            </a:r>
          </a:p>
          <a:p>
            <a:endParaRPr lang="cs-CZ" dirty="0" smtClean="0"/>
          </a:p>
          <a:p>
            <a:r>
              <a:rPr lang="cs-CZ" b="1" i="1" dirty="0" smtClean="0"/>
              <a:t>1</a:t>
            </a:r>
            <a:r>
              <a:rPr lang="cs-CZ" b="1" i="1" dirty="0"/>
              <a:t>) motivace -  </a:t>
            </a:r>
            <a:r>
              <a:rPr lang="cs-CZ" dirty="0"/>
              <a:t>popis díla, prostředky...</a:t>
            </a:r>
          </a:p>
          <a:p>
            <a:r>
              <a:rPr lang="cs-CZ" b="1" i="1" dirty="0"/>
              <a:t>2) faktografické informace – </a:t>
            </a:r>
            <a:r>
              <a:rPr lang="cs-CZ" dirty="0"/>
              <a:t>určete umělce, název díla, pokuste se ho datovat, určit místo vzniku...</a:t>
            </a:r>
          </a:p>
          <a:p>
            <a:r>
              <a:rPr lang="cs-CZ" b="1" i="1" dirty="0"/>
              <a:t>3) kulturní kontext díla </a:t>
            </a:r>
            <a:r>
              <a:rPr lang="cs-CZ" dirty="0"/>
              <a:t>– proč si autor vybral tento námět? Co o něm víte?...</a:t>
            </a:r>
          </a:p>
          <a:p>
            <a:r>
              <a:rPr lang="cs-CZ" b="1" i="1" dirty="0"/>
              <a:t>4) analýza vztahu díla k jiným dílům </a:t>
            </a:r>
            <a:r>
              <a:rPr lang="cs-CZ" dirty="0"/>
              <a:t>– </a:t>
            </a:r>
            <a:r>
              <a:rPr lang="cs-CZ" dirty="0" smtClean="0"/>
              <a:t>K</a:t>
            </a:r>
            <a:r>
              <a:rPr lang="cs-CZ" dirty="0"/>
              <a:t> jakému stylu patří?...</a:t>
            </a:r>
          </a:p>
          <a:p>
            <a:r>
              <a:rPr lang="cs-CZ" b="1" i="1" dirty="0"/>
              <a:t>5) Interpretace a chápání smyslu a významu díla umělcem a ostatními v době a místě jeho vzniku </a:t>
            </a:r>
            <a:r>
              <a:rPr lang="cs-CZ" dirty="0"/>
              <a:t>– Jaké bylo umělcovo poselství? Jak dílo zprostředkovávalo kulturní hodnoty a poselství?</a:t>
            </a:r>
          </a:p>
          <a:p>
            <a:r>
              <a:rPr lang="cs-CZ" b="1" i="1" dirty="0"/>
              <a:t>6) Zhodnocení díla umělcem a představiteli kultury dané </a:t>
            </a:r>
            <a:r>
              <a:rPr lang="cs-CZ" b="1" i="1" dirty="0" smtClean="0"/>
              <a:t>doby</a:t>
            </a:r>
            <a:r>
              <a:rPr lang="cs-CZ" dirty="0" smtClean="0"/>
              <a:t> - </a:t>
            </a:r>
            <a:r>
              <a:rPr lang="cs-CZ" dirty="0"/>
              <a:t>Jak bylo dílo hodnoceno tvůrcem</a:t>
            </a:r>
            <a:r>
              <a:rPr lang="cs-CZ" dirty="0" smtClean="0"/>
              <a:t>?</a:t>
            </a:r>
          </a:p>
          <a:p>
            <a:endParaRPr lang="cs-CZ" dirty="0"/>
          </a:p>
          <a:p>
            <a:r>
              <a:rPr lang="cs-CZ" dirty="0"/>
              <a:t>- od analýzy, přes kontext k vztahům k jiným dílům</a:t>
            </a:r>
          </a:p>
          <a:p>
            <a:r>
              <a:rPr lang="cs-CZ" dirty="0"/>
              <a:t>- není příliš zohledňován význam díla pro interpretujícího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541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7363" y="840759"/>
            <a:ext cx="71184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E. B. </a:t>
            </a:r>
            <a:r>
              <a:rPr lang="cs-CZ" b="1" dirty="0" err="1">
                <a:solidFill>
                  <a:srgbClr val="000000"/>
                </a:solidFill>
              </a:rPr>
              <a:t>Feldman</a:t>
            </a:r>
            <a:r>
              <a:rPr lang="cs-CZ" b="1" dirty="0">
                <a:solidFill>
                  <a:srgbClr val="000000"/>
                </a:solidFill>
              </a:rPr>
              <a:t> – kritický </a:t>
            </a:r>
            <a:r>
              <a:rPr lang="cs-CZ" b="1" dirty="0" smtClean="0">
                <a:solidFill>
                  <a:srgbClr val="000000"/>
                </a:solidFill>
              </a:rPr>
              <a:t>model</a:t>
            </a:r>
          </a:p>
          <a:p>
            <a:endParaRPr lang="cs-CZ" b="1" dirty="0" smtClean="0"/>
          </a:p>
          <a:p>
            <a:r>
              <a:rPr lang="cs-CZ" dirty="0"/>
              <a:t>- ústní a písemná komunikace o vizuální kvalitě děl</a:t>
            </a:r>
          </a:p>
          <a:p>
            <a:r>
              <a:rPr lang="cs-CZ" dirty="0"/>
              <a:t>- student vytváří interpretační hypotézy, které si ověřuje v konfrontaci s ostatními a s informačními zdroji</a:t>
            </a:r>
          </a:p>
          <a:p>
            <a:r>
              <a:rPr lang="cs-CZ" dirty="0"/>
              <a:t>- nesměřuje k jedinému správnému výkladu</a:t>
            </a:r>
          </a:p>
          <a:p>
            <a:r>
              <a:rPr lang="cs-CZ" dirty="0"/>
              <a:t>- vychází ze studentova </a:t>
            </a:r>
            <a:r>
              <a:rPr lang="cs-CZ" dirty="0" err="1"/>
              <a:t>předporozumění</a:t>
            </a:r>
            <a:endParaRPr lang="cs-CZ" dirty="0"/>
          </a:p>
          <a:p>
            <a:endParaRPr lang="cs-CZ" b="1" dirty="0"/>
          </a:p>
          <a:p>
            <a:r>
              <a:rPr lang="cs-CZ" dirty="0"/>
              <a:t>-učitel klade otázky </a:t>
            </a:r>
            <a:r>
              <a:rPr lang="cs-CZ" dirty="0" smtClean="0"/>
              <a:t>dle díla:</a:t>
            </a:r>
          </a:p>
          <a:p>
            <a:endParaRPr lang="cs-CZ" dirty="0"/>
          </a:p>
          <a:p>
            <a:pPr marL="342900" indent="-342900">
              <a:buAutoNum type="arabicParenR"/>
            </a:pPr>
            <a:r>
              <a:rPr lang="cs-CZ" b="1" i="1" dirty="0" smtClean="0"/>
              <a:t>Popiš</a:t>
            </a:r>
            <a:r>
              <a:rPr lang="cs-CZ" b="1" i="1" dirty="0"/>
              <a:t>: </a:t>
            </a:r>
            <a:r>
              <a:rPr lang="cs-CZ" dirty="0" smtClean="0"/>
              <a:t>Jméno umělce a název díla. Díváme </a:t>
            </a:r>
            <a:r>
              <a:rPr lang="cs-CZ" dirty="0"/>
              <a:t>se na dílo a všímáme si viditelných částí... Co zde vidíme</a:t>
            </a:r>
            <a:r>
              <a:rPr lang="cs-CZ" dirty="0" smtClean="0"/>
              <a:t>?...</a:t>
            </a:r>
            <a:endParaRPr lang="cs-CZ" dirty="0"/>
          </a:p>
          <a:p>
            <a:r>
              <a:rPr lang="cs-CZ" b="1" i="1" dirty="0"/>
              <a:t>2</a:t>
            </a:r>
            <a:r>
              <a:rPr lang="cs-CZ" b="1" i="1" dirty="0" smtClean="0"/>
              <a:t>) Analyzuj</a:t>
            </a:r>
            <a:r>
              <a:rPr lang="cs-CZ" b="1" i="1" dirty="0"/>
              <a:t>: </a:t>
            </a:r>
            <a:r>
              <a:rPr lang="cs-CZ" dirty="0"/>
              <a:t>Odhalování vztahů mezi částmi (formální)</a:t>
            </a:r>
          </a:p>
          <a:p>
            <a:r>
              <a:rPr lang="cs-CZ" b="1" i="1" dirty="0"/>
              <a:t>3</a:t>
            </a:r>
            <a:r>
              <a:rPr lang="cs-CZ" b="1" i="1" dirty="0" smtClean="0"/>
              <a:t>) Interpretuj</a:t>
            </a:r>
            <a:r>
              <a:rPr lang="cs-CZ" b="1" i="1" dirty="0"/>
              <a:t>: </a:t>
            </a:r>
            <a:r>
              <a:rPr lang="cs-CZ" dirty="0"/>
              <a:t>Odhalování obsahu – Co nám chtěl autor říci</a:t>
            </a:r>
            <a:r>
              <a:rPr lang="cs-CZ" dirty="0" smtClean="0"/>
              <a:t>? Interpretace symbolů, emocí, idejí, které jsou viditelné.</a:t>
            </a:r>
            <a:endParaRPr lang="cs-CZ" dirty="0"/>
          </a:p>
          <a:p>
            <a:r>
              <a:rPr lang="cs-CZ" b="1" i="1" dirty="0"/>
              <a:t>4) Posuď: </a:t>
            </a:r>
            <a:r>
              <a:rPr lang="cs-CZ" dirty="0" smtClean="0"/>
              <a:t>Kvalitativní </a:t>
            </a:r>
            <a:r>
              <a:rPr lang="cs-CZ" dirty="0"/>
              <a:t>hodnocení i v souvislosti s dalšími díly – Co na díle oceňuješ? Posuď je v souvislosti s jinými díly dané </a:t>
            </a:r>
            <a:r>
              <a:rPr lang="cs-CZ" dirty="0" smtClean="0"/>
              <a:t>doby</a:t>
            </a:r>
            <a:r>
              <a:rPr lang="cs-CZ" dirty="0" smtClean="0"/>
              <a:t>. </a:t>
            </a:r>
            <a:r>
              <a:rPr lang="cs-CZ" dirty="0" smtClean="0"/>
              <a:t>Přiřaď k typu umění, estetické teorii. Zhodnoť.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965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3309" y="679763"/>
            <a:ext cx="7529826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Analytický </a:t>
            </a:r>
            <a:r>
              <a:rPr lang="cs-CZ" b="1" dirty="0" smtClean="0">
                <a:solidFill>
                  <a:srgbClr val="000000"/>
                </a:solidFill>
              </a:rPr>
              <a:t>kritický </a:t>
            </a:r>
            <a:r>
              <a:rPr lang="cs-CZ" b="1" dirty="0">
                <a:solidFill>
                  <a:srgbClr val="000000"/>
                </a:solidFill>
              </a:rPr>
              <a:t>přístup k interpretaci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/>
              <a:t> </a:t>
            </a:r>
          </a:p>
          <a:p>
            <a:r>
              <a:rPr lang="cs-CZ" dirty="0" smtClean="0"/>
              <a:t>-kritický </a:t>
            </a:r>
            <a:r>
              <a:rPr lang="cs-CZ" dirty="0"/>
              <a:t>model doplněný o </a:t>
            </a:r>
            <a:r>
              <a:rPr lang="cs-CZ" dirty="0" smtClean="0"/>
              <a:t>uměleckohistorické:</a:t>
            </a:r>
            <a:endParaRPr lang="cs-CZ" dirty="0"/>
          </a:p>
          <a:p>
            <a:r>
              <a:rPr lang="cs-CZ" dirty="0"/>
              <a:t> </a:t>
            </a:r>
          </a:p>
          <a:p>
            <a:r>
              <a:rPr lang="cs-CZ" b="1" dirty="0"/>
              <a:t>1) Reakce</a:t>
            </a:r>
          </a:p>
          <a:p>
            <a:r>
              <a:rPr lang="cs-CZ" dirty="0"/>
              <a:t>-spontánní, pozitivní a negativní, bezprostřední</a:t>
            </a:r>
          </a:p>
          <a:p>
            <a:r>
              <a:rPr lang="cs-CZ" dirty="0"/>
              <a:t>-Jaká byla vaše první reakce na dílo? Jaké pocity vyvolává? Co vám to připomíná? Na jaké myšlenky vás to přivádí</a:t>
            </a:r>
            <a:r>
              <a:rPr lang="cs-CZ" dirty="0" smtClean="0"/>
              <a:t>?</a:t>
            </a:r>
          </a:p>
          <a:p>
            <a:endParaRPr lang="cs-CZ" dirty="0"/>
          </a:p>
          <a:p>
            <a:r>
              <a:rPr lang="cs-CZ" b="1" dirty="0"/>
              <a:t>2) Popis</a:t>
            </a:r>
          </a:p>
          <a:p>
            <a:r>
              <a:rPr lang="cs-CZ" b="1" i="1" dirty="0"/>
              <a:t>a</a:t>
            </a:r>
            <a:r>
              <a:rPr lang="cs-CZ" b="1" i="1" dirty="0" smtClean="0"/>
              <a:t>) formální </a:t>
            </a:r>
            <a:r>
              <a:rPr lang="cs-CZ" b="1" i="1" dirty="0"/>
              <a:t>a technické </a:t>
            </a:r>
            <a:r>
              <a:rPr lang="cs-CZ" b="1" i="1" dirty="0" smtClean="0"/>
              <a:t>vlastnosti </a:t>
            </a:r>
            <a:r>
              <a:rPr lang="cs-CZ" dirty="0" smtClean="0"/>
              <a:t>- </a:t>
            </a:r>
            <a:r>
              <a:rPr lang="cs-CZ" dirty="0"/>
              <a:t>od výraznějšího k detailům (otázky: barvy, světlo, prvky, rukopis...)</a:t>
            </a:r>
          </a:p>
          <a:p>
            <a:r>
              <a:rPr lang="cs-CZ" b="1" i="1" dirty="0"/>
              <a:t>b</a:t>
            </a:r>
            <a:r>
              <a:rPr lang="cs-CZ" b="1" i="1" dirty="0" smtClean="0"/>
              <a:t>) formální </a:t>
            </a:r>
            <a:r>
              <a:rPr lang="cs-CZ" b="1" i="1" dirty="0"/>
              <a:t>vztahy</a:t>
            </a:r>
            <a:r>
              <a:rPr lang="cs-CZ" dirty="0"/>
              <a:t> – kompozice (barevná, tvarová, rytmus...)</a:t>
            </a:r>
          </a:p>
          <a:p>
            <a:r>
              <a:rPr lang="cs-CZ" b="1" i="1" dirty="0"/>
              <a:t>c) formální charakteristika </a:t>
            </a:r>
            <a:r>
              <a:rPr lang="cs-CZ" dirty="0"/>
              <a:t>– celkové působení (Jakou náladu dílo vyjadřuje?...)</a:t>
            </a:r>
          </a:p>
          <a:p>
            <a:r>
              <a:rPr lang="cs-CZ" b="1" i="1" dirty="0"/>
              <a:t>d) kontextová </a:t>
            </a:r>
            <a:r>
              <a:rPr lang="cs-CZ" b="1" i="1" dirty="0" smtClean="0"/>
              <a:t>analýza</a:t>
            </a:r>
            <a:r>
              <a:rPr lang="cs-CZ" dirty="0" smtClean="0"/>
              <a:t> - </a:t>
            </a:r>
            <a:r>
              <a:rPr lang="cs-CZ" dirty="0"/>
              <a:t>Kdo dílo vytvořil? Co autor dílem zamýšlel? Jaký je název díla?... (odpovědi dává učitel nebo výzkum)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553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3707" y="787094"/>
            <a:ext cx="702903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3) </a:t>
            </a:r>
            <a:r>
              <a:rPr lang="cs-CZ" b="1" dirty="0" smtClean="0"/>
              <a:t>Interpretace</a:t>
            </a:r>
          </a:p>
          <a:p>
            <a:endParaRPr lang="cs-CZ" b="1" dirty="0"/>
          </a:p>
          <a:p>
            <a:r>
              <a:rPr lang="cs-CZ" dirty="0"/>
              <a:t>Co je podle </a:t>
            </a:r>
            <a:r>
              <a:rPr lang="cs-CZ" dirty="0" smtClean="0"/>
              <a:t>vás </a:t>
            </a:r>
            <a:r>
              <a:rPr lang="cs-CZ" dirty="0"/>
              <a:t>smyslem díla? Co vám dílo připomíná, nad čím vás nutí přemýšlet? Kdybyste byli autorem, jaký název byste dílu dali</a:t>
            </a:r>
            <a:r>
              <a:rPr lang="cs-CZ" dirty="0" smtClean="0"/>
              <a:t>?</a:t>
            </a:r>
          </a:p>
          <a:p>
            <a:endParaRPr lang="cs-CZ" dirty="0"/>
          </a:p>
          <a:p>
            <a:r>
              <a:rPr lang="cs-CZ" b="1" dirty="0"/>
              <a:t>4) </a:t>
            </a:r>
            <a:r>
              <a:rPr lang="cs-CZ" b="1" dirty="0" smtClean="0"/>
              <a:t>Hodnocení</a:t>
            </a:r>
          </a:p>
          <a:p>
            <a:endParaRPr lang="cs-CZ" b="1" dirty="0"/>
          </a:p>
          <a:p>
            <a:r>
              <a:rPr lang="cs-CZ" b="1" i="1" dirty="0"/>
              <a:t>a</a:t>
            </a:r>
            <a:r>
              <a:rPr lang="cs-CZ" b="1" i="1" dirty="0" smtClean="0"/>
              <a:t>) osobní </a:t>
            </a:r>
            <a:r>
              <a:rPr lang="cs-CZ" b="1" i="1" dirty="0"/>
              <a:t>zkušenost </a:t>
            </a:r>
            <a:r>
              <a:rPr lang="cs-CZ" dirty="0"/>
              <a:t>– Jaká byla vaše zkušenost z průběhu analyzování díla? Změnili se vaše pocity v průběhu tohoto procesu? Chtěli byste toto dílo vlastnit? Cítíte potřebu porovnat výsledky vašeho osobního hodnocení s výsledky kontextové analýzy?</a:t>
            </a:r>
          </a:p>
          <a:p>
            <a:r>
              <a:rPr lang="cs-CZ" b="1" i="1" dirty="0"/>
              <a:t>b) estetické soudy </a:t>
            </a:r>
            <a:r>
              <a:rPr lang="cs-CZ" dirty="0"/>
              <a:t>– Je dílo provedeno dobře</a:t>
            </a:r>
            <a:r>
              <a:rPr lang="cs-CZ" dirty="0" smtClean="0"/>
              <a:t>? Je </a:t>
            </a:r>
            <a:r>
              <a:rPr lang="cs-CZ" dirty="0"/>
              <a:t>v díle jednoznačně vyjádřen jistý pohled? Je </a:t>
            </a:r>
            <a:r>
              <a:rPr lang="cs-CZ" dirty="0" smtClean="0"/>
              <a:t>dílo </a:t>
            </a:r>
            <a:r>
              <a:rPr lang="cs-CZ" dirty="0"/>
              <a:t>všeobecně krásné, uspokojující, kompletní?</a:t>
            </a:r>
          </a:p>
          <a:p>
            <a:r>
              <a:rPr lang="cs-CZ" b="1" i="1" dirty="0"/>
              <a:t>c) kontextové zhodnocení </a:t>
            </a:r>
            <a:r>
              <a:rPr lang="cs-CZ" dirty="0"/>
              <a:t>– Zabývá se dílo nějakým důležitým lidským problémem? Činí tak adekvátně?</a:t>
            </a:r>
          </a:p>
          <a:p>
            <a:r>
              <a:rPr lang="cs-CZ" b="1" i="1" dirty="0"/>
              <a:t>d</a:t>
            </a:r>
            <a:r>
              <a:rPr lang="cs-CZ" b="1" i="1" dirty="0" smtClean="0"/>
              <a:t>) Obecné zhodnocení </a:t>
            </a:r>
            <a:r>
              <a:rPr lang="cs-CZ" dirty="0" smtClean="0"/>
              <a:t>- </a:t>
            </a:r>
            <a:r>
              <a:rPr lang="cs-CZ" dirty="0"/>
              <a:t>Je dílo srozumitelné? Bylo vytvoření díla přínosem</a:t>
            </a:r>
            <a:r>
              <a:rPr lang="cs-CZ" dirty="0" smtClean="0"/>
              <a:t>? Jak </a:t>
            </a:r>
            <a:r>
              <a:rPr lang="cs-CZ" dirty="0"/>
              <a:t>na vás dílo zapůsobilo? Motivuje vás to k vlastní tvorbě?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35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8508" y="608209"/>
            <a:ext cx="7243657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Feministický konverzační přístup</a:t>
            </a:r>
          </a:p>
          <a:p>
            <a:r>
              <a:rPr lang="cs-CZ" dirty="0"/>
              <a:t> </a:t>
            </a:r>
          </a:p>
          <a:p>
            <a:r>
              <a:rPr lang="cs-CZ" dirty="0" smtClean="0"/>
              <a:t>- feministický </a:t>
            </a:r>
            <a:r>
              <a:rPr lang="cs-CZ" dirty="0"/>
              <a:t>– osobní, spíše obsah než forma, nehledáme obecné pravdy ale osobní</a:t>
            </a:r>
          </a:p>
          <a:p>
            <a:r>
              <a:rPr lang="cs-CZ" dirty="0"/>
              <a:t> </a:t>
            </a:r>
          </a:p>
          <a:p>
            <a:r>
              <a:rPr lang="cs-CZ" dirty="0"/>
              <a:t>E. </a:t>
            </a:r>
            <a:r>
              <a:rPr lang="cs-CZ" dirty="0" err="1"/>
              <a:t>Garberová</a:t>
            </a:r>
            <a:r>
              <a:rPr lang="cs-CZ" dirty="0"/>
              <a:t> (1996)</a:t>
            </a:r>
          </a:p>
          <a:p>
            <a:r>
              <a:rPr lang="cs-CZ" dirty="0"/>
              <a:t>1) analyzujte díla v jejich kulturním a společenském kontextu</a:t>
            </a:r>
          </a:p>
          <a:p>
            <a:r>
              <a:rPr lang="cs-CZ" dirty="0"/>
              <a:t>2) zahrňte do svého studia ženské představitelky</a:t>
            </a:r>
          </a:p>
          <a:p>
            <a:r>
              <a:rPr lang="cs-CZ" dirty="0"/>
              <a:t>3) posuzujte umělecká díla žen v souladu s jejich životem</a:t>
            </a:r>
          </a:p>
          <a:p>
            <a:r>
              <a:rPr lang="cs-CZ" dirty="0"/>
              <a:t>4) spíše technika rozhovoru, vyprávění</a:t>
            </a:r>
          </a:p>
          <a:p>
            <a:r>
              <a:rPr lang="cs-CZ" dirty="0"/>
              <a:t>5)sledujte společenské důsledky fyzických vlastností díla</a:t>
            </a:r>
          </a:p>
          <a:p>
            <a:r>
              <a:rPr lang="cs-CZ" dirty="0"/>
              <a:t>6)trénujte citlivost vůči jazykovému vyjádření</a:t>
            </a:r>
          </a:p>
          <a:p>
            <a:r>
              <a:rPr lang="cs-CZ" dirty="0"/>
              <a:t>7)nebraňte se osobním asociacím</a:t>
            </a:r>
          </a:p>
          <a:p>
            <a:r>
              <a:rPr lang="cs-CZ" dirty="0"/>
              <a:t>8) studujte různé možnosti interpretace</a:t>
            </a:r>
          </a:p>
          <a:p>
            <a:r>
              <a:rPr lang="cs-CZ" dirty="0"/>
              <a:t>9)zaměřte se na to, za jakých okolností nastává změna v umění a ve společnosti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47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6594" y="736956"/>
            <a:ext cx="74939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Jane </a:t>
            </a:r>
            <a:r>
              <a:rPr lang="cs-CZ" b="1" dirty="0" err="1"/>
              <a:t>Gooding</a:t>
            </a:r>
            <a:r>
              <a:rPr lang="cs-CZ" b="1" dirty="0"/>
              <a:t>-Brownová – </a:t>
            </a:r>
            <a:r>
              <a:rPr lang="cs-CZ" b="1" dirty="0" smtClean="0"/>
              <a:t>kritická interpretace</a:t>
            </a:r>
            <a:endParaRPr lang="cs-CZ" dirty="0"/>
          </a:p>
          <a:p>
            <a:endParaRPr lang="cs-CZ" dirty="0"/>
          </a:p>
          <a:p>
            <a:r>
              <a:rPr lang="cs-CZ" dirty="0" smtClean="0"/>
              <a:t>-</a:t>
            </a:r>
            <a:r>
              <a:rPr lang="cs-CZ" dirty="0"/>
              <a:t>centrální má být problematika zkušenosti studentů</a:t>
            </a:r>
          </a:p>
          <a:p>
            <a:r>
              <a:rPr lang="cs-CZ" dirty="0"/>
              <a:t>-studenti mají nalézt vlastní hlas, </a:t>
            </a:r>
            <a:r>
              <a:rPr lang="cs-CZ" dirty="0" smtClean="0"/>
              <a:t>pochopit vlastní </a:t>
            </a:r>
            <a:r>
              <a:rPr lang="cs-CZ" dirty="0"/>
              <a:t>zdroje, co je činí odlišnými od </a:t>
            </a:r>
            <a:r>
              <a:rPr lang="cs-CZ" dirty="0" smtClean="0"/>
              <a:t>ostatních</a:t>
            </a:r>
          </a:p>
          <a:p>
            <a:endParaRPr lang="cs-CZ" dirty="0"/>
          </a:p>
          <a:p>
            <a:r>
              <a:rPr lang="cs-CZ" dirty="0"/>
              <a:t>-model:</a:t>
            </a:r>
          </a:p>
          <a:p>
            <a:r>
              <a:rPr lang="cs-CZ" dirty="0"/>
              <a:t>1) seznámení s </a:t>
            </a:r>
            <a:r>
              <a:rPr lang="cs-CZ" dirty="0" smtClean="0"/>
              <a:t>autoritativními </a:t>
            </a:r>
            <a:r>
              <a:rPr lang="cs-CZ" dirty="0"/>
              <a:t>interpretacemi (knihy, učitel)</a:t>
            </a:r>
          </a:p>
          <a:p>
            <a:r>
              <a:rPr lang="cs-CZ" dirty="0"/>
              <a:t>2) dekonstrukce – jak se do interpretací dostávají významy spojené s interprety (věk, gender...)</a:t>
            </a:r>
          </a:p>
          <a:p>
            <a:r>
              <a:rPr lang="cs-CZ" dirty="0"/>
              <a:t>-uvědomění vlastní subjektivity, odklon od autoritativní interpretace</a:t>
            </a:r>
          </a:p>
          <a:p>
            <a:r>
              <a:rPr lang="cs-CZ" dirty="0"/>
              <a:t>3) reinterpretace</a:t>
            </a:r>
          </a:p>
          <a:p>
            <a:r>
              <a:rPr lang="cs-CZ" dirty="0"/>
              <a:t>-pochopení interpretace jako diskurzivní praktiky- přijetí plurality a rovnosti interpretací a jiných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732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1592" y="715540"/>
            <a:ext cx="715423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Interpretace současného a moderního </a:t>
            </a:r>
            <a:r>
              <a:rPr lang="cs-CZ" b="1" dirty="0" smtClean="0"/>
              <a:t>umění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smtClean="0"/>
              <a:t>mnoho </a:t>
            </a:r>
            <a:r>
              <a:rPr lang="cs-CZ" dirty="0"/>
              <a:t>učitelů se </a:t>
            </a:r>
            <a:r>
              <a:rPr lang="cs-CZ" dirty="0" smtClean="0"/>
              <a:t>vyhýbá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selhává sdělování hotových pravd</a:t>
            </a:r>
          </a:p>
          <a:p>
            <a:pPr marL="285750" indent="-285750">
              <a:buFontTx/>
              <a:buChar char="-"/>
            </a:pPr>
            <a:r>
              <a:rPr lang="cs-CZ" dirty="0"/>
              <a:t>v</a:t>
            </a:r>
            <a:r>
              <a:rPr lang="cs-CZ" dirty="0" smtClean="0"/>
              <a:t>íce zkoumání</a:t>
            </a:r>
            <a:r>
              <a:rPr lang="cs-CZ" dirty="0"/>
              <a:t>, experimentování, moderování, </a:t>
            </a:r>
            <a:r>
              <a:rPr lang="cs-CZ" dirty="0" smtClean="0"/>
              <a:t>osobní strategie, </a:t>
            </a:r>
            <a:r>
              <a:rPr lang="cs-CZ" dirty="0"/>
              <a:t>obsahy námi určené, otevřený výsledek</a:t>
            </a:r>
          </a:p>
          <a:p>
            <a:endParaRPr lang="cs-CZ" dirty="0"/>
          </a:p>
          <a:p>
            <a:r>
              <a:rPr lang="cs-CZ" b="1" dirty="0" err="1" smtClean="0">
                <a:solidFill>
                  <a:srgbClr val="000000"/>
                </a:solidFill>
              </a:rPr>
              <a:t>Museumdienst</a:t>
            </a:r>
            <a:r>
              <a:rPr lang="cs-CZ" b="1" dirty="0" smtClean="0">
                <a:solidFill>
                  <a:srgbClr val="000000"/>
                </a:solidFill>
              </a:rPr>
              <a:t> </a:t>
            </a:r>
            <a:r>
              <a:rPr lang="cs-CZ" b="1" dirty="0" err="1">
                <a:solidFill>
                  <a:srgbClr val="000000"/>
                </a:solidFill>
              </a:rPr>
              <a:t>Köln</a:t>
            </a:r>
            <a:r>
              <a:rPr lang="cs-CZ" b="1" dirty="0">
                <a:solidFill>
                  <a:srgbClr val="000000"/>
                </a:solidFill>
              </a:rPr>
              <a:t>:</a:t>
            </a:r>
          </a:p>
          <a:p>
            <a:r>
              <a:rPr lang="cs-CZ" dirty="0"/>
              <a:t>1) První dojem</a:t>
            </a:r>
          </a:p>
          <a:p>
            <a:r>
              <a:rPr lang="cs-CZ" dirty="0"/>
              <a:t>2</a:t>
            </a:r>
            <a:r>
              <a:rPr lang="cs-CZ" dirty="0" smtClean="0"/>
              <a:t>) Téma</a:t>
            </a:r>
            <a:endParaRPr lang="cs-CZ" dirty="0"/>
          </a:p>
          <a:p>
            <a:r>
              <a:rPr lang="cs-CZ" dirty="0"/>
              <a:t>3</a:t>
            </a:r>
            <a:r>
              <a:rPr lang="cs-CZ" dirty="0" smtClean="0"/>
              <a:t>) Barva</a:t>
            </a:r>
            <a:endParaRPr lang="cs-CZ" dirty="0"/>
          </a:p>
          <a:p>
            <a:r>
              <a:rPr lang="cs-CZ" dirty="0"/>
              <a:t>4</a:t>
            </a:r>
            <a:r>
              <a:rPr lang="cs-CZ" dirty="0" smtClean="0"/>
              <a:t>) Tvar </a:t>
            </a:r>
            <a:r>
              <a:rPr lang="cs-CZ" dirty="0"/>
              <a:t>a struktura</a:t>
            </a:r>
          </a:p>
          <a:p>
            <a:r>
              <a:rPr lang="cs-CZ" dirty="0"/>
              <a:t>5</a:t>
            </a:r>
            <a:r>
              <a:rPr lang="cs-CZ" dirty="0" smtClean="0"/>
              <a:t>) Materiál</a:t>
            </a:r>
            <a:endParaRPr lang="cs-CZ" dirty="0"/>
          </a:p>
          <a:p>
            <a:r>
              <a:rPr lang="cs-CZ" dirty="0"/>
              <a:t>6</a:t>
            </a:r>
            <a:r>
              <a:rPr lang="cs-CZ" dirty="0" smtClean="0"/>
              <a:t>) Předmět </a:t>
            </a:r>
            <a:r>
              <a:rPr lang="cs-CZ" dirty="0"/>
              <a:t>a symbol</a:t>
            </a:r>
          </a:p>
          <a:p>
            <a:r>
              <a:rPr lang="cs-CZ" dirty="0"/>
              <a:t>7</a:t>
            </a:r>
            <a:r>
              <a:rPr lang="cs-CZ" dirty="0" smtClean="0"/>
              <a:t>) Prostor</a:t>
            </a:r>
            <a:endParaRPr lang="cs-CZ" dirty="0"/>
          </a:p>
          <a:p>
            <a:r>
              <a:rPr lang="cs-CZ" dirty="0"/>
              <a:t>8</a:t>
            </a:r>
            <a:r>
              <a:rPr lang="cs-CZ" dirty="0" smtClean="0"/>
              <a:t>) Čas</a:t>
            </a:r>
            <a:endParaRPr lang="cs-CZ" dirty="0"/>
          </a:p>
          <a:p>
            <a:r>
              <a:rPr lang="cs-CZ" dirty="0"/>
              <a:t>9</a:t>
            </a:r>
            <a:r>
              <a:rPr lang="cs-CZ" dirty="0" smtClean="0"/>
              <a:t>) Popisek </a:t>
            </a:r>
            <a:r>
              <a:rPr lang="cs-CZ" dirty="0"/>
              <a:t>název</a:t>
            </a:r>
          </a:p>
          <a:p>
            <a:r>
              <a:rPr lang="cs-CZ" dirty="0"/>
              <a:t>10</a:t>
            </a:r>
            <a:r>
              <a:rPr lang="cs-CZ" dirty="0" smtClean="0"/>
              <a:t>) Technika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493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z názvu - 1 (přetaženo)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718"/>
            <a:ext cx="9144000" cy="585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83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700"/>
            <a:ext cx="9144000" cy="555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8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1684" y="454717"/>
            <a:ext cx="74468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Interpretace</a:t>
            </a:r>
            <a:r>
              <a:rPr lang="en-US" b="1" dirty="0" smtClean="0"/>
              <a:t> </a:t>
            </a:r>
            <a:r>
              <a:rPr lang="en-US" b="1" dirty="0" err="1" smtClean="0"/>
              <a:t>uměleckých</a:t>
            </a:r>
            <a:r>
              <a:rPr lang="en-US" b="1" dirty="0" smtClean="0"/>
              <a:t> </a:t>
            </a:r>
            <a:r>
              <a:rPr lang="en-US" b="1" dirty="0" err="1" smtClean="0"/>
              <a:t>děl</a:t>
            </a:r>
            <a:r>
              <a:rPr lang="en-US" b="1" dirty="0" smtClean="0"/>
              <a:t> </a:t>
            </a:r>
            <a:r>
              <a:rPr lang="en-US" b="1" dirty="0" err="1" smtClean="0"/>
              <a:t>ve</a:t>
            </a:r>
            <a:r>
              <a:rPr lang="en-US" b="1" dirty="0" smtClean="0"/>
              <a:t> </a:t>
            </a:r>
            <a:r>
              <a:rPr lang="en-US" b="1" dirty="0" err="1" smtClean="0"/>
              <a:t>výtvarné</a:t>
            </a:r>
            <a:r>
              <a:rPr lang="en-US" b="1" dirty="0" smtClean="0"/>
              <a:t> </a:t>
            </a:r>
            <a:r>
              <a:rPr lang="en-US" b="1" dirty="0" err="1" smtClean="0"/>
              <a:t>výchově</a:t>
            </a:r>
            <a:r>
              <a:rPr lang="en-US" b="1" dirty="0" smtClean="0"/>
              <a:t> - </a:t>
            </a:r>
            <a:r>
              <a:rPr lang="en-US" b="1" dirty="0" err="1" smtClean="0"/>
              <a:t>historie</a:t>
            </a:r>
            <a:endParaRPr lang="en-US" b="1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Jaromír</a:t>
            </a:r>
            <a:r>
              <a:rPr lang="en-US" dirty="0" smtClean="0"/>
              <a:t> </a:t>
            </a:r>
            <a:r>
              <a:rPr lang="en-US" dirty="0" err="1" smtClean="0"/>
              <a:t>Uždil</a:t>
            </a:r>
            <a:r>
              <a:rPr lang="en-US" dirty="0" smtClean="0"/>
              <a:t>, </a:t>
            </a:r>
            <a:r>
              <a:rPr lang="en-US" dirty="0" err="1" smtClean="0"/>
              <a:t>Jaroslav</a:t>
            </a:r>
            <a:r>
              <a:rPr lang="en-US" dirty="0" smtClean="0"/>
              <a:t> </a:t>
            </a:r>
            <a:r>
              <a:rPr lang="en-US" dirty="0" err="1" smtClean="0"/>
              <a:t>Brožek</a:t>
            </a:r>
            <a:r>
              <a:rPr lang="en-US" dirty="0" smtClean="0"/>
              <a:t>, Igor </a:t>
            </a:r>
            <a:r>
              <a:rPr lang="en-US" dirty="0" err="1" smtClean="0"/>
              <a:t>Zhoř</a:t>
            </a:r>
            <a:endParaRPr lang="en-US" dirty="0" smtClean="0"/>
          </a:p>
          <a:p>
            <a:r>
              <a:rPr lang="en-US" b="1" i="1" dirty="0" err="1" smtClean="0"/>
              <a:t>Besedy</a:t>
            </a:r>
            <a:r>
              <a:rPr lang="en-US" b="1" i="1" dirty="0" smtClean="0"/>
              <a:t> o </a:t>
            </a:r>
            <a:r>
              <a:rPr lang="en-US" b="1" i="1" dirty="0" err="1" smtClean="0"/>
              <a:t>umění</a:t>
            </a:r>
            <a:r>
              <a:rPr lang="en-US" dirty="0" smtClean="0"/>
              <a:t>, 1964</a:t>
            </a:r>
          </a:p>
          <a:p>
            <a:r>
              <a:rPr lang="cs-CZ" dirty="0"/>
              <a:t>-rozpracování 1964 – metodické příručky pro jednotlivé ročníky</a:t>
            </a:r>
          </a:p>
          <a:p>
            <a:r>
              <a:rPr lang="cs-CZ" dirty="0"/>
              <a:t>-řízené rozhovory nad jedním nebo několika díly</a:t>
            </a:r>
          </a:p>
          <a:p>
            <a:r>
              <a:rPr lang="cs-CZ" dirty="0"/>
              <a:t>-možno více postupů: soustředit se na  formální, historický kontext, komparace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0" y="2794000"/>
            <a:ext cx="28067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01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83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0"/>
            <a:ext cx="8030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63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0330" y="313598"/>
            <a:ext cx="73057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Igor </a:t>
            </a:r>
            <a:r>
              <a:rPr lang="en-US" b="1" dirty="0" err="1" smtClean="0"/>
              <a:t>Zhoř</a:t>
            </a:r>
            <a:endParaRPr lang="en-US" b="1" dirty="0" smtClean="0"/>
          </a:p>
          <a:p>
            <a:endParaRPr lang="en-US" dirty="0" smtClean="0"/>
          </a:p>
          <a:p>
            <a:r>
              <a:rPr lang="en-US" i="1" dirty="0" err="1" smtClean="0"/>
              <a:t>Škola</a:t>
            </a:r>
            <a:r>
              <a:rPr lang="en-US" i="1" dirty="0" smtClean="0"/>
              <a:t> </a:t>
            </a:r>
            <a:r>
              <a:rPr lang="en-US" i="1" dirty="0" err="1" smtClean="0"/>
              <a:t>výtvarného</a:t>
            </a:r>
            <a:r>
              <a:rPr lang="en-US" i="1" dirty="0" smtClean="0"/>
              <a:t> </a:t>
            </a:r>
            <a:r>
              <a:rPr lang="en-US" i="1" dirty="0" err="1" smtClean="0"/>
              <a:t>myšlení</a:t>
            </a:r>
            <a:r>
              <a:rPr lang="en-US" dirty="0" smtClean="0"/>
              <a:t>, 1989</a:t>
            </a:r>
          </a:p>
          <a:p>
            <a:r>
              <a:rPr lang="en-US" i="1" dirty="0" err="1" smtClean="0"/>
              <a:t>Akční</a:t>
            </a:r>
            <a:r>
              <a:rPr lang="en-US" i="1" dirty="0" smtClean="0"/>
              <a:t> </a:t>
            </a:r>
            <a:r>
              <a:rPr lang="en-US" i="1" dirty="0" err="1" smtClean="0"/>
              <a:t>tvorba</a:t>
            </a:r>
            <a:r>
              <a:rPr lang="en-US" dirty="0" smtClean="0"/>
              <a:t>, 1991 (</a:t>
            </a:r>
            <a:r>
              <a:rPr lang="en-US" dirty="0" err="1" smtClean="0"/>
              <a:t>vysokoškolská</a:t>
            </a:r>
            <a:r>
              <a:rPr lang="en-US" dirty="0" smtClean="0"/>
              <a:t> </a:t>
            </a:r>
            <a:r>
              <a:rPr lang="en-US" dirty="0" err="1" smtClean="0"/>
              <a:t>skripta</a:t>
            </a:r>
            <a:r>
              <a:rPr lang="en-US" dirty="0" smtClean="0"/>
              <a:t>)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praktické</a:t>
            </a:r>
            <a:r>
              <a:rPr lang="en-US" dirty="0" smtClean="0"/>
              <a:t> </a:t>
            </a:r>
            <a:r>
              <a:rPr lang="en-US" dirty="0" err="1" smtClean="0"/>
              <a:t>výtvarné</a:t>
            </a:r>
            <a:r>
              <a:rPr lang="en-US" dirty="0" smtClean="0"/>
              <a:t> </a:t>
            </a:r>
            <a:r>
              <a:rPr lang="en-US" dirty="0" err="1" smtClean="0"/>
              <a:t>etudy</a:t>
            </a:r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err="1" smtClean="0"/>
              <a:t>účastníci</a:t>
            </a:r>
            <a:r>
              <a:rPr lang="en-US" dirty="0" smtClean="0"/>
              <a:t> se </a:t>
            </a:r>
            <a:r>
              <a:rPr lang="en-US" dirty="0" err="1" smtClean="0"/>
              <a:t>dovídají</a:t>
            </a:r>
            <a:r>
              <a:rPr lang="en-US" dirty="0" smtClean="0"/>
              <a:t> o </a:t>
            </a:r>
            <a:r>
              <a:rPr lang="en-US" dirty="0" err="1" smtClean="0"/>
              <a:t>aktuálních</a:t>
            </a:r>
            <a:r>
              <a:rPr lang="en-US" dirty="0" smtClean="0"/>
              <a:t> </a:t>
            </a:r>
            <a:r>
              <a:rPr lang="en-US" dirty="0" err="1" smtClean="0"/>
              <a:t>uměleckých</a:t>
            </a:r>
            <a:r>
              <a:rPr lang="en-US" dirty="0" smtClean="0"/>
              <a:t> </a:t>
            </a:r>
            <a:r>
              <a:rPr lang="en-US" dirty="0" err="1" smtClean="0"/>
              <a:t>tendencích</a:t>
            </a:r>
            <a:r>
              <a:rPr lang="en-US" dirty="0" smtClean="0"/>
              <a:t> </a:t>
            </a:r>
            <a:r>
              <a:rPr lang="en-US" dirty="0" err="1" smtClean="0"/>
              <a:t>uskutečněním</a:t>
            </a:r>
            <a:r>
              <a:rPr lang="en-US" dirty="0" smtClean="0"/>
              <a:t> </a:t>
            </a:r>
            <a:r>
              <a:rPr lang="en-US" dirty="0" err="1" smtClean="0"/>
              <a:t>varianty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postup</a:t>
            </a:r>
            <a:r>
              <a:rPr lang="en-US" dirty="0" smtClean="0"/>
              <a:t> </a:t>
            </a:r>
            <a:r>
              <a:rPr lang="en-US" dirty="0" err="1" smtClean="0"/>
              <a:t>použivaný</a:t>
            </a:r>
            <a:r>
              <a:rPr lang="en-US" dirty="0" smtClean="0"/>
              <a:t> </a:t>
            </a:r>
            <a:r>
              <a:rPr lang="en-US" dirty="0" err="1" smtClean="0"/>
              <a:t>konkrétním</a:t>
            </a:r>
            <a:r>
              <a:rPr lang="en-US" dirty="0" smtClean="0"/>
              <a:t> </a:t>
            </a:r>
            <a:r>
              <a:rPr lang="en-US" dirty="0" err="1" smtClean="0"/>
              <a:t>umělcem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127" y="2822384"/>
            <a:ext cx="2899843" cy="4035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567" y="2822384"/>
            <a:ext cx="3622433" cy="403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34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7949" y="768316"/>
            <a:ext cx="75879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Radek</a:t>
            </a:r>
            <a:r>
              <a:rPr lang="en-US" b="1" dirty="0" smtClean="0"/>
              <a:t> </a:t>
            </a:r>
            <a:r>
              <a:rPr lang="en-US" b="1" dirty="0" err="1" smtClean="0"/>
              <a:t>Horáček</a:t>
            </a:r>
            <a:endParaRPr lang="en-US" b="1" dirty="0" smtClean="0"/>
          </a:p>
          <a:p>
            <a:endParaRPr lang="en-US" dirty="0"/>
          </a:p>
          <a:p>
            <a:r>
              <a:rPr lang="en-US" i="1" dirty="0" err="1" smtClean="0"/>
              <a:t>Galerijní</a:t>
            </a:r>
            <a:r>
              <a:rPr lang="en-US" i="1" dirty="0" smtClean="0"/>
              <a:t> </a:t>
            </a:r>
            <a:r>
              <a:rPr lang="en-US" i="1" dirty="0" err="1" smtClean="0"/>
              <a:t>animace</a:t>
            </a:r>
            <a:r>
              <a:rPr lang="en-US" i="1" dirty="0" smtClean="0"/>
              <a:t> a </a:t>
            </a:r>
            <a:r>
              <a:rPr lang="en-US" i="1" dirty="0" err="1" smtClean="0"/>
              <a:t>zprostředkování</a:t>
            </a:r>
            <a:r>
              <a:rPr lang="en-US" i="1" dirty="0" smtClean="0"/>
              <a:t> </a:t>
            </a:r>
            <a:r>
              <a:rPr lang="en-US" i="1" dirty="0" err="1" smtClean="0"/>
              <a:t>umění</a:t>
            </a:r>
            <a:r>
              <a:rPr lang="en-US" dirty="0" smtClean="0"/>
              <a:t>, 1998</a:t>
            </a:r>
          </a:p>
          <a:p>
            <a:r>
              <a:rPr lang="en-US" i="1" dirty="0" err="1" smtClean="0"/>
              <a:t>Slovem</a:t>
            </a:r>
            <a:r>
              <a:rPr lang="en-US" i="1" dirty="0" smtClean="0"/>
              <a:t>, </a:t>
            </a:r>
            <a:r>
              <a:rPr lang="en-US" i="1" dirty="0" err="1" smtClean="0"/>
              <a:t>akcí</a:t>
            </a:r>
            <a:r>
              <a:rPr lang="en-US" i="1" dirty="0" smtClean="0"/>
              <a:t>, </a:t>
            </a:r>
            <a:r>
              <a:rPr lang="en-US" i="1" dirty="0" err="1" smtClean="0"/>
              <a:t>obrazem</a:t>
            </a:r>
            <a:r>
              <a:rPr lang="en-US" dirty="0" smtClean="0"/>
              <a:t>, 2012 (+</a:t>
            </a:r>
            <a:r>
              <a:rPr lang="en-US" dirty="0" err="1" smtClean="0"/>
              <a:t>Zbyněk</a:t>
            </a:r>
            <a:r>
              <a:rPr lang="en-US" dirty="0" smtClean="0"/>
              <a:t> </a:t>
            </a:r>
            <a:r>
              <a:rPr lang="en-US" dirty="0" err="1" smtClean="0"/>
              <a:t>Fišer</a:t>
            </a:r>
            <a:r>
              <a:rPr lang="en-US" dirty="0" smtClean="0"/>
              <a:t>, </a:t>
            </a:r>
            <a:r>
              <a:rPr lang="en-US" dirty="0" err="1" smtClean="0"/>
              <a:t>Vladimír</a:t>
            </a:r>
            <a:r>
              <a:rPr lang="en-US" dirty="0" smtClean="0"/>
              <a:t> </a:t>
            </a:r>
            <a:r>
              <a:rPr lang="en-US" dirty="0" err="1" smtClean="0"/>
              <a:t>Havlík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225" y="2508343"/>
            <a:ext cx="3123775" cy="4349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302" y="2508343"/>
            <a:ext cx="3081007" cy="434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40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5751" y="736956"/>
            <a:ext cx="7666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Jan </a:t>
            </a:r>
            <a:r>
              <a:rPr lang="en-US" b="1" dirty="0" err="1" smtClean="0"/>
              <a:t>Slavík</a:t>
            </a:r>
            <a:endParaRPr lang="en-US" b="1" dirty="0" smtClean="0"/>
          </a:p>
          <a:p>
            <a:endParaRPr lang="en-US" dirty="0"/>
          </a:p>
          <a:p>
            <a:r>
              <a:rPr lang="cs-CZ" dirty="0"/>
              <a:t>Reflektivní dialog</a:t>
            </a:r>
          </a:p>
          <a:p>
            <a:r>
              <a:rPr lang="cs-CZ" dirty="0"/>
              <a:t>-východiskem může být reflexe </a:t>
            </a:r>
            <a:r>
              <a:rPr lang="cs-CZ" dirty="0" smtClean="0"/>
              <a:t>uměleckého </a:t>
            </a:r>
            <a:r>
              <a:rPr lang="cs-CZ" dirty="0"/>
              <a:t>díla</a:t>
            </a:r>
          </a:p>
          <a:p>
            <a:r>
              <a:rPr lang="cs-CZ" dirty="0"/>
              <a:t>-</a:t>
            </a:r>
            <a:r>
              <a:rPr lang="cs-CZ" dirty="0" err="1"/>
              <a:t>sociokognitivní</a:t>
            </a:r>
            <a:r>
              <a:rPr lang="cs-CZ" dirty="0"/>
              <a:t> konflikt</a:t>
            </a:r>
          </a:p>
          <a:p>
            <a:r>
              <a:rPr lang="cs-CZ" dirty="0"/>
              <a:t>-střetávání různých </a:t>
            </a:r>
            <a:r>
              <a:rPr lang="cs-CZ" dirty="0" err="1"/>
              <a:t>prekonceptů</a:t>
            </a:r>
            <a:r>
              <a:rPr lang="cs-CZ" dirty="0"/>
              <a:t>: pohled na své </a:t>
            </a:r>
            <a:r>
              <a:rPr lang="cs-CZ" dirty="0" smtClean="0"/>
              <a:t>vlastní </a:t>
            </a:r>
            <a:r>
              <a:rPr lang="cs-CZ" dirty="0"/>
              <a:t>zpětně, porovnávání s dalšími</a:t>
            </a:r>
          </a:p>
          <a:p>
            <a:endParaRPr lang="en-US" dirty="0"/>
          </a:p>
        </p:txBody>
      </p:sp>
      <p:pic>
        <p:nvPicPr>
          <p:cNvPr id="1026" name="Picture 2" descr="Výsledek obrázku pro jan slavík artefilet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63" y="2747960"/>
            <a:ext cx="2740025" cy="411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676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9044" y="356890"/>
            <a:ext cx="75119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Výběr interpretační strategie – cíle, prostředky</a:t>
            </a:r>
          </a:p>
          <a:p>
            <a:endParaRPr lang="cs-CZ" b="1" dirty="0"/>
          </a:p>
          <a:p>
            <a:endParaRPr lang="cs-CZ" b="1" dirty="0" smtClean="0"/>
          </a:p>
          <a:p>
            <a:r>
              <a:rPr lang="cs-CZ" dirty="0" err="1" smtClean="0"/>
              <a:t>Uždil</a:t>
            </a:r>
            <a:r>
              <a:rPr lang="cs-CZ" dirty="0" smtClean="0"/>
              <a:t>, Zhoř:</a:t>
            </a:r>
          </a:p>
          <a:p>
            <a:r>
              <a:rPr lang="cs-CZ" dirty="0" smtClean="0"/>
              <a:t>a) Emocionální metoda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odmítá úvahy, rozbory, vytváří citovou atmosféru a prostředí pro přijetí díla</a:t>
            </a:r>
          </a:p>
          <a:p>
            <a:r>
              <a:rPr lang="cs-CZ" dirty="0" smtClean="0"/>
              <a:t>b) Racionální</a:t>
            </a:r>
          </a:p>
          <a:p>
            <a:pPr marL="285750" indent="-285750">
              <a:buFontTx/>
              <a:buChar char="-"/>
            </a:pPr>
            <a:r>
              <a:rPr lang="cs-CZ" dirty="0"/>
              <a:t>z</a:t>
            </a:r>
            <a:r>
              <a:rPr lang="cs-CZ" dirty="0" smtClean="0"/>
              <a:t>koumání vrstev díla</a:t>
            </a:r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</p:txBody>
      </p:sp>
      <p:pic>
        <p:nvPicPr>
          <p:cNvPr id="5" name="Picture 2" descr="Výsledek obrázku pro igor zho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84" y="2614246"/>
            <a:ext cx="3182816" cy="424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675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9305" y="752636"/>
            <a:ext cx="739985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Horáček:</a:t>
            </a:r>
          </a:p>
          <a:p>
            <a:r>
              <a:rPr lang="cs-CZ" dirty="0" smtClean="0"/>
              <a:t>1) teoretická (jazyková)</a:t>
            </a:r>
          </a:p>
          <a:p>
            <a:r>
              <a:rPr lang="cs-CZ" dirty="0" smtClean="0"/>
              <a:t>2) praktická (výtvarná tvorba)</a:t>
            </a:r>
          </a:p>
          <a:p>
            <a:r>
              <a:rPr lang="cs-CZ" dirty="0" smtClean="0"/>
              <a:t>3) smíšená (animace) - </a:t>
            </a:r>
            <a:r>
              <a:rPr lang="cs-CZ" dirty="0"/>
              <a:t>vyvážený poměr mezi slovní a expresivní interpretací </a:t>
            </a:r>
            <a:endParaRPr lang="cs-CZ" dirty="0" smtClean="0"/>
          </a:p>
          <a:p>
            <a:endParaRPr lang="cs-CZ" b="1" dirty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277" y="2951265"/>
            <a:ext cx="5898723" cy="393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59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832338" y="656494"/>
            <a:ext cx="66469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</a:t>
            </a:r>
            <a:r>
              <a:rPr lang="cs-CZ" dirty="0"/>
              <a:t>seznámení s historickým rámcem díla– poznání kulturního kontextu, dějinného významu, sociálních funkcí umění</a:t>
            </a:r>
            <a:r>
              <a:rPr lang="cs-CZ" dirty="0" smtClean="0"/>
              <a:t>...</a:t>
            </a:r>
          </a:p>
          <a:p>
            <a:endParaRPr lang="cs-CZ" dirty="0"/>
          </a:p>
          <a:p>
            <a:r>
              <a:rPr lang="cs-CZ" dirty="0"/>
              <a:t>-osobní interpretace– poznání osobního významu, vztahu k osobnímu prožívání a zkušenosti, dekonstrukce konceptů, přijetí plurality názorů a „druhého“...</a:t>
            </a:r>
          </a:p>
          <a:p>
            <a:endParaRPr lang="cs-CZ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677" y="3156756"/>
            <a:ext cx="2907322" cy="370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42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6621" y="693787"/>
            <a:ext cx="70735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/>
          </a:p>
          <a:p>
            <a:r>
              <a:rPr lang="cs-CZ" dirty="0" smtClean="0"/>
              <a:t>-</a:t>
            </a:r>
            <a:r>
              <a:rPr lang="cs-CZ" dirty="0" smtClean="0"/>
              <a:t>předložit fakta, nechat žáky fakta objevovat, „zamlčet je“</a:t>
            </a:r>
          </a:p>
          <a:p>
            <a:endParaRPr lang="cs-CZ" dirty="0"/>
          </a:p>
          <a:p>
            <a:r>
              <a:rPr lang="cs-CZ" dirty="0" smtClean="0"/>
              <a:t>-umělecká </a:t>
            </a:r>
            <a:r>
              <a:rPr lang="cs-CZ" dirty="0" smtClean="0"/>
              <a:t>díla, </a:t>
            </a:r>
            <a:r>
              <a:rPr lang="cs-CZ" dirty="0" smtClean="0"/>
              <a:t>vizuální kultura</a:t>
            </a:r>
          </a:p>
          <a:p>
            <a:endParaRPr lang="cs-CZ" dirty="0"/>
          </a:p>
          <a:p>
            <a:r>
              <a:rPr lang="cs-CZ" dirty="0"/>
              <a:t>-frontální, diskuze, text, výtvarné aktivity, návštěvy galerií..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-odvislé od věku, prostředí, zkušenosti</a:t>
            </a:r>
            <a:r>
              <a:rPr lang="cs-CZ" dirty="0" smtClean="0"/>
              <a:t>...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/>
              <a:t>-výběr strategie dle cíle</a:t>
            </a:r>
          </a:p>
          <a:p>
            <a:r>
              <a:rPr lang="cs-CZ" dirty="0"/>
              <a:t>-učitel by měl být připraven vybírat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9210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737</Words>
  <Application>Microsoft Office PowerPoint</Application>
  <PresentationFormat>Předvádění na obrazovce (4:3)</PresentationFormat>
  <Paragraphs>167</Paragraphs>
  <Slides>21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Office Theme</vt:lpstr>
      <vt:lpstr>Interpretace um. díla ve Vv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Magda</dc:creator>
  <cp:lastModifiedBy>Navratil</cp:lastModifiedBy>
  <cp:revision>37</cp:revision>
  <dcterms:created xsi:type="dcterms:W3CDTF">2014-03-18T06:08:28Z</dcterms:created>
  <dcterms:modified xsi:type="dcterms:W3CDTF">2017-11-29T07:24:08Z</dcterms:modified>
</cp:coreProperties>
</file>