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324" r:id="rId3"/>
    <p:sldId id="296" r:id="rId4"/>
    <p:sldId id="257" r:id="rId5"/>
    <p:sldId id="325" r:id="rId6"/>
    <p:sldId id="258" r:id="rId7"/>
    <p:sldId id="259" r:id="rId8"/>
    <p:sldId id="326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88" r:id="rId17"/>
    <p:sldId id="301" r:id="rId18"/>
    <p:sldId id="289" r:id="rId19"/>
    <p:sldId id="302" r:id="rId20"/>
    <p:sldId id="267" r:id="rId21"/>
    <p:sldId id="268" r:id="rId22"/>
    <p:sldId id="290" r:id="rId23"/>
    <p:sldId id="305" r:id="rId24"/>
    <p:sldId id="292" r:id="rId25"/>
    <p:sldId id="294" r:id="rId26"/>
    <p:sldId id="295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314" r:id="rId35"/>
    <p:sldId id="276" r:id="rId36"/>
    <p:sldId id="277" r:id="rId37"/>
    <p:sldId id="278" r:id="rId38"/>
    <p:sldId id="279" r:id="rId39"/>
    <p:sldId id="280" r:id="rId40"/>
    <p:sldId id="281" r:id="rId41"/>
    <p:sldId id="320" r:id="rId42"/>
    <p:sldId id="321" r:id="rId43"/>
    <p:sldId id="282" r:id="rId44"/>
    <p:sldId id="319" r:id="rId45"/>
    <p:sldId id="283" r:id="rId46"/>
    <p:sldId id="318" r:id="rId47"/>
    <p:sldId id="284" r:id="rId48"/>
    <p:sldId id="323" r:id="rId4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60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5F70-C327-451F-BA85-CB5574530C90}" type="datetimeFigureOut">
              <a:rPr lang="cs-CZ" smtClean="0"/>
              <a:pPr/>
              <a:t>10.10.2018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BD412FB-F459-41E4-A0D3-963E72AF26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5F70-C327-451F-BA85-CB5574530C90}" type="datetimeFigureOut">
              <a:rPr lang="cs-CZ" smtClean="0"/>
              <a:pPr/>
              <a:t>10.10.2018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12FB-F459-41E4-A0D3-963E72AF26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5F70-C327-451F-BA85-CB5574530C90}" type="datetimeFigureOut">
              <a:rPr lang="cs-CZ" smtClean="0"/>
              <a:pPr/>
              <a:t>10.10.2018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12FB-F459-41E4-A0D3-963E72AF26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5F70-C327-451F-BA85-CB5574530C90}" type="datetimeFigureOut">
              <a:rPr lang="cs-CZ" smtClean="0"/>
              <a:pPr/>
              <a:t>10.10.2018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BD412FB-F459-41E4-A0D3-963E72AF26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5F70-C327-451F-BA85-CB5574530C90}" type="datetimeFigureOut">
              <a:rPr lang="cs-CZ" smtClean="0"/>
              <a:pPr/>
              <a:t>10.10.2018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12FB-F459-41E4-A0D3-963E72AF26D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5F70-C327-451F-BA85-CB5574530C90}" type="datetimeFigureOut">
              <a:rPr lang="cs-CZ" smtClean="0"/>
              <a:pPr/>
              <a:t>10.10.2018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12FB-F459-41E4-A0D3-963E72AF26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5F70-C327-451F-BA85-CB5574530C90}" type="datetimeFigureOut">
              <a:rPr lang="cs-CZ" smtClean="0"/>
              <a:pPr/>
              <a:t>10.10.2018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BD412FB-F459-41E4-A0D3-963E72AF26D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5F70-C327-451F-BA85-CB5574530C90}" type="datetimeFigureOut">
              <a:rPr lang="cs-CZ" smtClean="0"/>
              <a:pPr/>
              <a:t>10.10.2018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12FB-F459-41E4-A0D3-963E72AF26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5F70-C327-451F-BA85-CB5574530C90}" type="datetimeFigureOut">
              <a:rPr lang="cs-CZ" smtClean="0"/>
              <a:pPr/>
              <a:t>10.10.2018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12FB-F459-41E4-A0D3-963E72AF26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5F70-C327-451F-BA85-CB5574530C90}" type="datetimeFigureOut">
              <a:rPr lang="cs-CZ" smtClean="0"/>
              <a:pPr/>
              <a:t>10.10.2018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12FB-F459-41E4-A0D3-963E72AF26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5F70-C327-451F-BA85-CB5574530C90}" type="datetimeFigureOut">
              <a:rPr lang="cs-CZ" smtClean="0"/>
              <a:pPr/>
              <a:t>10.10.2018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12FB-F459-41E4-A0D3-963E72AF26D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9B45F70-C327-451F-BA85-CB5574530C90}" type="datetimeFigureOut">
              <a:rPr lang="cs-CZ" smtClean="0"/>
              <a:pPr/>
              <a:t>10.10.2018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BD412FB-F459-41E4-A0D3-963E72AF26D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Didaktické technologie 1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B050"/>
                </a:solidFill>
              </a:rPr>
              <a:t>Petr Vybíral</a:t>
            </a:r>
          </a:p>
          <a:p>
            <a:r>
              <a:rPr lang="cs-CZ" b="1" dirty="0" smtClean="0">
                <a:solidFill>
                  <a:srgbClr val="00B050"/>
                </a:solidFill>
              </a:rPr>
              <a:t>13</a:t>
            </a:r>
            <a:r>
              <a:rPr lang="cs-CZ" b="1" dirty="0" smtClean="0">
                <a:solidFill>
                  <a:srgbClr val="00B050"/>
                </a:solidFill>
              </a:rPr>
              <a:t>.10. </a:t>
            </a:r>
            <a:r>
              <a:rPr lang="cs-CZ" b="1" smtClean="0">
                <a:solidFill>
                  <a:srgbClr val="00B050"/>
                </a:solidFill>
              </a:rPr>
              <a:t>2018</a:t>
            </a:r>
            <a:endParaRPr lang="cs-CZ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Zpětný projektor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Zpětný projektor slouží k projekci obrazu z průhledné předlohy ( nejčastěji průhledná </a:t>
            </a:r>
            <a:r>
              <a:rPr lang="cs-CZ" dirty="0" smtClean="0"/>
              <a:t>fólie vyrobená </a:t>
            </a:r>
            <a:r>
              <a:rPr lang="cs-CZ" dirty="0"/>
              <a:t>k tomuto účelu).</a:t>
            </a:r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220072" y="2996952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Epiprojektor</a:t>
            </a:r>
            <a:r>
              <a:rPr lang="cs-CZ" dirty="0"/>
              <a:t> ( episkop 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Epiprojektor</a:t>
            </a:r>
            <a:r>
              <a:rPr lang="cs-CZ" dirty="0"/>
              <a:t> slouží k projekci obrazu z neprůhledné předlohy ( obraz z učebnice či z </a:t>
            </a:r>
            <a:r>
              <a:rPr lang="cs-CZ" dirty="0" smtClean="0"/>
              <a:t>jiné tištěné </a:t>
            </a:r>
            <a:r>
              <a:rPr lang="cs-CZ" dirty="0"/>
              <a:t>předlohy ).</a:t>
            </a:r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3968" y="3068960"/>
            <a:ext cx="424815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Data projektor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Slouží k přenosu obrazu na promítací plochu. Zdrojem obrazu může být jakýkoliv </a:t>
            </a:r>
            <a:r>
              <a:rPr lang="cs-CZ" sz="2400" dirty="0" smtClean="0"/>
              <a:t>digitální signál </a:t>
            </a:r>
            <a:r>
              <a:rPr lang="cs-CZ" sz="2400" dirty="0"/>
              <a:t>(např. z počítače) nebo i analogový obrazový signál (např. z VHS videa). Projektor </a:t>
            </a:r>
            <a:r>
              <a:rPr lang="cs-CZ" sz="2400" dirty="0" smtClean="0"/>
              <a:t>je tedy </a:t>
            </a:r>
            <a:r>
              <a:rPr lang="cs-CZ" sz="2400" dirty="0"/>
              <a:t>možné použít například k projekci obrazu z počítače, z </a:t>
            </a:r>
            <a:r>
              <a:rPr lang="cs-CZ" sz="2400" dirty="0" err="1"/>
              <a:t>vizualizéru</a:t>
            </a:r>
            <a:r>
              <a:rPr lang="cs-CZ" sz="2400" dirty="0"/>
              <a:t>, z </a:t>
            </a:r>
            <a:r>
              <a:rPr lang="cs-CZ" sz="2400" dirty="0" smtClean="0"/>
              <a:t>videorekordéru, z </a:t>
            </a:r>
            <a:r>
              <a:rPr lang="cs-CZ" sz="2400" dirty="0"/>
              <a:t>videokamery, z televizoru</a:t>
            </a:r>
            <a:r>
              <a:rPr lang="cs-CZ" dirty="0"/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23928" y="3573016"/>
            <a:ext cx="47625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Diaprojektor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Diaprojektor slouží k projekci diapozitivů a diafilmů.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771800" y="2636912"/>
            <a:ext cx="4924314" cy="285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Vizualizér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err="1"/>
              <a:t>Vizualizér</a:t>
            </a:r>
            <a:r>
              <a:rPr lang="cs-CZ" sz="2400" dirty="0"/>
              <a:t> slouží k prezentaci nějakého menšího plošného i trojrozměrného </a:t>
            </a:r>
            <a:r>
              <a:rPr lang="cs-CZ" sz="2400" dirty="0" smtClean="0"/>
              <a:t>předmětu pomocí </a:t>
            </a:r>
            <a:r>
              <a:rPr lang="cs-CZ" sz="2400" dirty="0"/>
              <a:t>projekce. Hlavní část </a:t>
            </a:r>
            <a:r>
              <a:rPr lang="cs-CZ" sz="2400" dirty="0" err="1"/>
              <a:t>vizualizéru</a:t>
            </a:r>
            <a:r>
              <a:rPr lang="cs-CZ" sz="2400" dirty="0"/>
              <a:t> je </a:t>
            </a:r>
            <a:r>
              <a:rPr lang="cs-CZ" sz="2400" b="1" dirty="0"/>
              <a:t>kamera</a:t>
            </a:r>
            <a:r>
              <a:rPr lang="cs-CZ" sz="2400" dirty="0"/>
              <a:t> umístěná na stojanu, která je </a:t>
            </a:r>
            <a:r>
              <a:rPr lang="cs-CZ" sz="2400" dirty="0" smtClean="0"/>
              <a:t>schopna zaostřit </a:t>
            </a:r>
            <a:r>
              <a:rPr lang="cs-CZ" sz="2400" dirty="0"/>
              <a:t>předmět umístěný v zorném poli </a:t>
            </a:r>
            <a:r>
              <a:rPr lang="cs-CZ" sz="2400" dirty="0" err="1"/>
              <a:t>vizualizéru</a:t>
            </a:r>
            <a:r>
              <a:rPr lang="cs-CZ" sz="2400" dirty="0"/>
              <a:t>, a pomocí </a:t>
            </a:r>
            <a:r>
              <a:rPr lang="cs-CZ" sz="2400" dirty="0" err="1"/>
              <a:t>dataprojektoru</a:t>
            </a:r>
            <a:r>
              <a:rPr lang="cs-CZ" sz="2400" dirty="0"/>
              <a:t> jej </a:t>
            </a:r>
            <a:r>
              <a:rPr lang="cs-CZ" sz="2400" dirty="0" smtClean="0"/>
              <a:t>promítnout na </a:t>
            </a:r>
            <a:r>
              <a:rPr lang="cs-CZ" sz="2400" dirty="0"/>
              <a:t>projekční plochu.</a:t>
            </a:r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804248" y="3446240"/>
            <a:ext cx="2157938" cy="341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Interaktivní tabule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Interaktivní ( dotyková ) tabule je kombinací vlastní tabule, elektronického </a:t>
            </a:r>
            <a:r>
              <a:rPr lang="cs-CZ" dirty="0" smtClean="0"/>
              <a:t>pera, </a:t>
            </a:r>
            <a:r>
              <a:rPr lang="cs-CZ" dirty="0" err="1" smtClean="0"/>
              <a:t>dataprojektoru</a:t>
            </a:r>
            <a:r>
              <a:rPr lang="cs-CZ" dirty="0" smtClean="0"/>
              <a:t> </a:t>
            </a:r>
            <a:r>
              <a:rPr lang="cs-CZ" dirty="0"/>
              <a:t>a počítače. Na </a:t>
            </a:r>
            <a:r>
              <a:rPr lang="cs-CZ" dirty="0" smtClean="0"/>
              <a:t>tabuli promítáme </a:t>
            </a:r>
            <a:r>
              <a:rPr lang="cs-CZ" dirty="0"/>
              <a:t>program, do kterého můžeme </a:t>
            </a:r>
            <a:r>
              <a:rPr lang="cs-CZ" dirty="0" smtClean="0"/>
              <a:t>vpisovat poznámky </a:t>
            </a:r>
            <a:r>
              <a:rPr lang="cs-CZ" dirty="0"/>
              <a:t>pomocí elektronického pera. Tabule nám také slouží jako dotyková </a:t>
            </a:r>
            <a:r>
              <a:rPr lang="cs-CZ" dirty="0" smtClean="0"/>
              <a:t>obrazovka, pomocí </a:t>
            </a:r>
            <a:r>
              <a:rPr lang="cs-CZ" dirty="0"/>
              <a:t>níž můžeme ovládat spuštěný program.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Smart</a:t>
            </a:r>
            <a:r>
              <a:rPr lang="cs-CZ" dirty="0"/>
              <a:t> </a:t>
            </a:r>
            <a:r>
              <a:rPr lang="cs-CZ" dirty="0" err="1"/>
              <a:t>Board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kombinuje výhody běžné tabule a </a:t>
            </a:r>
            <a:r>
              <a:rPr lang="cs-CZ" dirty="0" smtClean="0"/>
              <a:t>velké dotykové </a:t>
            </a:r>
            <a:r>
              <a:rPr lang="cs-CZ" dirty="0"/>
              <a:t>obrazovky. </a:t>
            </a:r>
            <a:endParaRPr lang="cs-CZ" dirty="0" smtClean="0"/>
          </a:p>
          <a:p>
            <a:r>
              <a:rPr lang="cs-CZ" dirty="0" smtClean="0"/>
              <a:t>Pro </a:t>
            </a:r>
            <a:r>
              <a:rPr lang="cs-CZ" dirty="0"/>
              <a:t>psaní a ovládání není </a:t>
            </a:r>
            <a:r>
              <a:rPr lang="cs-CZ" dirty="0" smtClean="0"/>
              <a:t>třeba speciální </a:t>
            </a:r>
            <a:r>
              <a:rPr lang="cs-CZ" dirty="0"/>
              <a:t>pero, stačí pouhý prst, ukazovátko, tužka. </a:t>
            </a:r>
            <a:endParaRPr lang="cs-CZ" dirty="0" smtClean="0"/>
          </a:p>
          <a:p>
            <a:r>
              <a:rPr lang="cs-CZ" dirty="0" smtClean="0"/>
              <a:t>Zápisy, nakreslené </a:t>
            </a:r>
            <a:r>
              <a:rPr lang="cs-CZ" dirty="0"/>
              <a:t>obrázky a grafy jdou přenést a uložit do </a:t>
            </a:r>
            <a:r>
              <a:rPr lang="cs-CZ" dirty="0" smtClean="0"/>
              <a:t>počítače. </a:t>
            </a:r>
          </a:p>
          <a:p>
            <a:r>
              <a:rPr lang="pl-PL" dirty="0" smtClean="0"/>
              <a:t>Práce </a:t>
            </a:r>
            <a:r>
              <a:rPr lang="pl-PL" dirty="0"/>
              <a:t>s tímto typem tabule je jednoduchá, povrch je </a:t>
            </a:r>
            <a:r>
              <a:rPr lang="pl-PL" dirty="0" smtClean="0"/>
              <a:t>ale </a:t>
            </a:r>
            <a:r>
              <a:rPr lang="cs-CZ" dirty="0" smtClean="0"/>
              <a:t>citlivý </a:t>
            </a:r>
            <a:r>
              <a:rPr lang="cs-CZ" dirty="0"/>
              <a:t>k mechanickému poškození. </a:t>
            </a:r>
            <a:endParaRPr lang="cs-CZ" dirty="0" smtClean="0"/>
          </a:p>
          <a:p>
            <a:r>
              <a:rPr lang="cs-CZ" dirty="0" smtClean="0"/>
              <a:t>Přesto </a:t>
            </a:r>
            <a:r>
              <a:rPr lang="cs-CZ" dirty="0"/>
              <a:t>lze na </a:t>
            </a:r>
            <a:r>
              <a:rPr lang="cs-CZ" dirty="0" smtClean="0"/>
              <a:t>některé typy </a:t>
            </a:r>
            <a:r>
              <a:rPr lang="cs-CZ" dirty="0"/>
              <a:t>psát stíratelnými fixy, jako na běžnou bílou tabuli, s </a:t>
            </a:r>
            <a:r>
              <a:rPr lang="cs-CZ" dirty="0" smtClean="0"/>
              <a:t>tím rozdílem</a:t>
            </a:r>
            <a:r>
              <a:rPr lang="cs-CZ" dirty="0"/>
              <a:t>, že napsaný text se uloží přímo do počítače.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Smart</a:t>
            </a:r>
            <a:r>
              <a:rPr lang="cs-CZ" dirty="0" smtClean="0"/>
              <a:t> </a:t>
            </a:r>
            <a:r>
              <a:rPr lang="cs-CZ" dirty="0" err="1" smtClean="0"/>
              <a:t>board</a:t>
            </a:r>
            <a:endParaRPr lang="cs-C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85984" y="1628157"/>
            <a:ext cx="4714908" cy="4369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Activ</a:t>
            </a:r>
            <a:r>
              <a:rPr lang="cs-CZ" dirty="0"/>
              <a:t> </a:t>
            </a:r>
            <a:r>
              <a:rPr lang="cs-CZ" dirty="0" err="1"/>
              <a:t>Board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byl vyvinut přímo pro potřeby školství. </a:t>
            </a:r>
            <a:r>
              <a:rPr lang="cs-CZ" dirty="0" smtClean="0"/>
              <a:t>Počítá tedy </a:t>
            </a:r>
            <a:r>
              <a:rPr lang="cs-CZ" dirty="0"/>
              <a:t>se školním prostředím. </a:t>
            </a:r>
            <a:endParaRPr lang="cs-CZ" dirty="0" smtClean="0"/>
          </a:p>
          <a:p>
            <a:r>
              <a:rPr lang="cs-CZ" dirty="0" smtClean="0"/>
              <a:t>Má </a:t>
            </a:r>
            <a:r>
              <a:rPr lang="cs-CZ" dirty="0"/>
              <a:t>tvrdý povrch, který není </a:t>
            </a:r>
            <a:r>
              <a:rPr lang="cs-CZ" dirty="0" smtClean="0"/>
              <a:t>tak náchylný </a:t>
            </a:r>
            <a:r>
              <a:rPr lang="cs-CZ" dirty="0"/>
              <a:t>k poškození. </a:t>
            </a:r>
            <a:endParaRPr lang="cs-CZ" dirty="0" smtClean="0"/>
          </a:p>
          <a:p>
            <a:r>
              <a:rPr lang="cs-CZ" dirty="0" smtClean="0"/>
              <a:t>K </a:t>
            </a:r>
            <a:r>
              <a:rPr lang="cs-CZ" dirty="0"/>
              <a:t>psaní na dotykovou tabuli a práci </a:t>
            </a:r>
            <a:r>
              <a:rPr lang="cs-CZ" dirty="0" smtClean="0"/>
              <a:t>s ní </a:t>
            </a:r>
            <a:r>
              <a:rPr lang="cs-CZ" dirty="0"/>
              <a:t>je ale nutné speciální </a:t>
            </a:r>
            <a:r>
              <a:rPr lang="cs-CZ" dirty="0" err="1"/>
              <a:t>bezbateriové</a:t>
            </a:r>
            <a:r>
              <a:rPr lang="cs-CZ" dirty="0"/>
              <a:t> pero, které se </a:t>
            </a:r>
            <a:r>
              <a:rPr lang="cs-CZ" dirty="0" smtClean="0"/>
              <a:t>nedá nahradit </a:t>
            </a:r>
            <a:r>
              <a:rPr lang="cs-CZ" dirty="0"/>
              <a:t>žádnou jinou pomůckou. </a:t>
            </a:r>
            <a:endParaRPr lang="cs-CZ" dirty="0" smtClean="0"/>
          </a:p>
          <a:p>
            <a:r>
              <a:rPr lang="cs-CZ" dirty="0" smtClean="0"/>
              <a:t>Psaní </a:t>
            </a:r>
            <a:r>
              <a:rPr lang="cs-CZ" dirty="0"/>
              <a:t>s </a:t>
            </a:r>
            <a:r>
              <a:rPr lang="cs-CZ" dirty="0" smtClean="0"/>
              <a:t>magnetickým perem </a:t>
            </a:r>
            <a:r>
              <a:rPr lang="cs-CZ" dirty="0"/>
              <a:t>je obtížnější, učitelům a žákům někdy činí potíže </a:t>
            </a:r>
            <a:r>
              <a:rPr lang="cs-CZ" dirty="0" smtClean="0"/>
              <a:t>a jeho </a:t>
            </a:r>
            <a:r>
              <a:rPr lang="cs-CZ" dirty="0"/>
              <a:t>použití je zapotřebí nejprve nacvičit. </a:t>
            </a:r>
            <a:endParaRPr lang="cs-CZ" dirty="0" smtClean="0"/>
          </a:p>
          <a:p>
            <a:r>
              <a:rPr lang="cs-CZ" dirty="0" err="1" smtClean="0"/>
              <a:t>Activ</a:t>
            </a:r>
            <a:r>
              <a:rPr lang="cs-CZ" dirty="0" smtClean="0"/>
              <a:t> </a:t>
            </a:r>
            <a:r>
              <a:rPr lang="cs-CZ" dirty="0" err="1"/>
              <a:t>Board</a:t>
            </a:r>
            <a:r>
              <a:rPr lang="cs-CZ" dirty="0"/>
              <a:t> </a:t>
            </a:r>
            <a:r>
              <a:rPr lang="cs-CZ" dirty="0" smtClean="0"/>
              <a:t>může být </a:t>
            </a:r>
            <a:r>
              <a:rPr lang="cs-CZ" dirty="0"/>
              <a:t>současně používán jako klasická bílá školní </a:t>
            </a:r>
            <a:r>
              <a:rPr lang="cs-CZ" dirty="0" smtClean="0"/>
              <a:t>tabule, protože </a:t>
            </a:r>
            <a:r>
              <a:rPr lang="cs-CZ" dirty="0"/>
              <a:t>povrch je upraven k psaní běžnými </a:t>
            </a:r>
            <a:r>
              <a:rPr lang="cs-CZ" dirty="0" smtClean="0"/>
              <a:t>stíratelnými popisovači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Zápis </a:t>
            </a:r>
            <a:r>
              <a:rPr lang="cs-CZ" dirty="0"/>
              <a:t>napsaný fixem se bohužel neukládá </a:t>
            </a:r>
            <a:r>
              <a:rPr lang="cs-CZ" dirty="0" smtClean="0"/>
              <a:t>do počítače </a:t>
            </a:r>
            <a:r>
              <a:rPr lang="cs-CZ" dirty="0"/>
              <a:t>a po jeho smazání s ním již není možné </a:t>
            </a:r>
            <a:r>
              <a:rPr lang="cs-CZ" dirty="0" smtClean="0"/>
              <a:t>dále pracovat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Activboard</a:t>
            </a:r>
            <a:endParaRPr lang="cs-CZ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3042" y="1557710"/>
            <a:ext cx="6072230" cy="456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Sylabus předmětu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1.Didaktická technika</a:t>
            </a:r>
          </a:p>
          <a:p>
            <a:r>
              <a:rPr lang="cs-CZ" dirty="0" smtClean="0"/>
              <a:t>2.Média používaná ve výukovém procesu  </a:t>
            </a:r>
          </a:p>
          <a:p>
            <a:r>
              <a:rPr lang="cs-CZ" dirty="0" smtClean="0"/>
              <a:t>3.E-</a:t>
            </a:r>
            <a:r>
              <a:rPr lang="cs-CZ" dirty="0" err="1" smtClean="0"/>
              <a:t>learning</a:t>
            </a:r>
            <a:endParaRPr lang="cs-CZ" dirty="0" smtClean="0"/>
          </a:p>
          <a:p>
            <a:r>
              <a:rPr lang="cs-CZ" dirty="0" smtClean="0"/>
              <a:t>4.IS MU(osobní administrativa - Zápis předmětů, známky, rozvrh, studijní materiály, odevzdávány, úschovna, můj web, vejce vejci, sylaby předmětů apod.) </a:t>
            </a:r>
          </a:p>
          <a:p>
            <a:r>
              <a:rPr lang="cs-CZ" dirty="0" smtClean="0"/>
              <a:t>5. </a:t>
            </a:r>
            <a:r>
              <a:rPr lang="cs-CZ" dirty="0" err="1" smtClean="0"/>
              <a:t>Ped.muni</a:t>
            </a:r>
            <a:r>
              <a:rPr lang="cs-CZ" dirty="0" smtClean="0"/>
              <a:t>.(studijní katalog, katedry a instituty, vyhledávání osob apod.)</a:t>
            </a:r>
          </a:p>
          <a:p>
            <a:r>
              <a:rPr lang="cs-CZ" dirty="0" smtClean="0"/>
              <a:t>6. Zajímavé odkazy (http://www.</a:t>
            </a:r>
            <a:r>
              <a:rPr lang="cs-CZ" dirty="0" err="1" smtClean="0"/>
              <a:t>cdmvt.cz</a:t>
            </a:r>
            <a:r>
              <a:rPr lang="cs-CZ" dirty="0" smtClean="0"/>
              <a:t>/node/303)</a:t>
            </a:r>
          </a:p>
          <a:p>
            <a:endParaRPr lang="cs-CZ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LCD panel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LCD panel je průhledný displej, který se pokládá na zpětný projektor. Ve spojení </a:t>
            </a:r>
            <a:r>
              <a:rPr lang="cs-CZ" sz="2800" dirty="0" smtClean="0"/>
              <a:t>se speciálním </a:t>
            </a:r>
            <a:r>
              <a:rPr lang="cs-CZ" sz="2800" dirty="0"/>
              <a:t>zpětným projektorem slouží k projekci počítačové obrazovky nebo </a:t>
            </a:r>
            <a:r>
              <a:rPr lang="cs-CZ" sz="2800" dirty="0" smtClean="0"/>
              <a:t>jiného digitalizovaného </a:t>
            </a:r>
            <a:r>
              <a:rPr lang="cs-CZ" sz="2800" dirty="0"/>
              <a:t>obrazu a obrazu videorekordéru. Má tedy stejné použití jako </a:t>
            </a:r>
            <a:r>
              <a:rPr lang="cs-CZ" sz="2800" dirty="0" err="1"/>
              <a:t>dataprojektor</a:t>
            </a:r>
            <a:r>
              <a:rPr lang="cs-CZ" sz="2800" dirty="0"/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932040" y="3846352"/>
            <a:ext cx="3712371" cy="282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LCD display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Technologie LCD obrazovek umožňuje běžně vyrábět display s úhlopříčkou ,,50“ (128) </a:t>
            </a:r>
            <a:r>
              <a:rPr lang="cs-CZ" sz="2400" dirty="0" smtClean="0"/>
              <a:t>a větší</a:t>
            </a:r>
            <a:r>
              <a:rPr lang="cs-CZ" sz="2400" dirty="0"/>
              <a:t>. Při této velikosti lze bez problémů sledovat obraz ze vzdálenosti 4m. LCD display </a:t>
            </a:r>
            <a:r>
              <a:rPr lang="cs-CZ" sz="2400" dirty="0" smtClean="0"/>
              <a:t>lze použít </a:t>
            </a:r>
            <a:r>
              <a:rPr lang="cs-CZ" sz="2400" dirty="0"/>
              <a:t>pro zobrazení digitálního obrazu v menších místnostech nebo jako informační tabuli.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004048" y="3501008"/>
            <a:ext cx="3642338" cy="2927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Tablet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sz="3400" dirty="0"/>
              <a:t>S pomocí tabletu lze </a:t>
            </a:r>
            <a:r>
              <a:rPr lang="cs-CZ" sz="3400" b="1" dirty="0"/>
              <a:t>na dálku </a:t>
            </a:r>
            <a:r>
              <a:rPr lang="cs-CZ" sz="3400" dirty="0"/>
              <a:t>ovládat připojený počítač  </a:t>
            </a:r>
            <a:r>
              <a:rPr lang="cs-CZ" sz="3400" dirty="0" smtClean="0"/>
              <a:t>a komunikovat </a:t>
            </a:r>
            <a:r>
              <a:rPr lang="cs-CZ" sz="3400" dirty="0"/>
              <a:t>s interaktivní tabulí podobně jako s </a:t>
            </a:r>
            <a:r>
              <a:rPr lang="cs-CZ" sz="3400" dirty="0" smtClean="0"/>
              <a:t>myší. </a:t>
            </a:r>
          </a:p>
          <a:p>
            <a:r>
              <a:rPr lang="cs-CZ" sz="3400" dirty="0" smtClean="0"/>
              <a:t>Skládá </a:t>
            </a:r>
            <a:r>
              <a:rPr lang="cs-CZ" sz="3400" dirty="0"/>
              <a:t>se z pracovní plochy, která má přibližně </a:t>
            </a:r>
            <a:r>
              <a:rPr lang="cs-CZ" sz="3400" dirty="0" smtClean="0"/>
              <a:t>velikost formátu </a:t>
            </a:r>
            <a:r>
              <a:rPr lang="cs-CZ" sz="3400" dirty="0"/>
              <a:t>A4 a snímacího pera. Tohoto zařízení </a:t>
            </a:r>
            <a:r>
              <a:rPr lang="cs-CZ" sz="3400" dirty="0" smtClean="0"/>
              <a:t>využijete vždy</a:t>
            </a:r>
            <a:r>
              <a:rPr lang="cs-CZ" sz="3400" dirty="0"/>
              <a:t>, když nechcete stát přímo u tabule otočeni zády </a:t>
            </a:r>
            <a:r>
              <a:rPr lang="cs-CZ" sz="3400" dirty="0" smtClean="0"/>
              <a:t>k žákům</a:t>
            </a:r>
            <a:r>
              <a:rPr lang="cs-CZ" sz="3400" dirty="0"/>
              <a:t>. </a:t>
            </a:r>
            <a:endParaRPr lang="cs-CZ" sz="3400" dirty="0" smtClean="0"/>
          </a:p>
          <a:p>
            <a:r>
              <a:rPr lang="cs-CZ" sz="3400" dirty="0" smtClean="0"/>
              <a:t>Pro </a:t>
            </a:r>
            <a:r>
              <a:rPr lang="cs-CZ" sz="3400" dirty="0"/>
              <a:t>práci s informacemi na interaktivní tabuli </a:t>
            </a:r>
            <a:r>
              <a:rPr lang="cs-CZ" sz="3400" dirty="0" smtClean="0"/>
              <a:t>může učitel </a:t>
            </a:r>
            <a:r>
              <a:rPr lang="cs-CZ" sz="3400" dirty="0"/>
              <a:t>sedět či stát v prostoru třídy a s tabulí </a:t>
            </a:r>
            <a:r>
              <a:rPr lang="cs-CZ" sz="3400" dirty="0" smtClean="0"/>
              <a:t>pracovat vzdáleně </a:t>
            </a:r>
            <a:r>
              <a:rPr lang="cs-CZ" sz="3400" dirty="0"/>
              <a:t>pomocí tabletu. </a:t>
            </a:r>
            <a:endParaRPr lang="cs-CZ" sz="3400" dirty="0" smtClean="0"/>
          </a:p>
          <a:p>
            <a:r>
              <a:rPr lang="cs-CZ" sz="3400" dirty="0" smtClean="0"/>
              <a:t>Nevýhodou </a:t>
            </a:r>
            <a:r>
              <a:rPr lang="cs-CZ" sz="3400" dirty="0"/>
              <a:t>je, že na jeho </a:t>
            </a:r>
            <a:r>
              <a:rPr lang="cs-CZ" sz="3400" dirty="0" smtClean="0"/>
              <a:t>pracovní ploše </a:t>
            </a:r>
            <a:r>
              <a:rPr lang="cs-CZ" sz="3400" dirty="0"/>
              <a:t>nejsou zobrazeny žádné informace, proto musí </a:t>
            </a:r>
            <a:r>
              <a:rPr lang="cs-CZ" sz="3400" dirty="0" smtClean="0"/>
              <a:t>učitel pro </a:t>
            </a:r>
            <a:r>
              <a:rPr lang="cs-CZ" sz="3400" dirty="0"/>
              <a:t>práci s programy vidět monitor počítače nebo </a:t>
            </a:r>
            <a:r>
              <a:rPr lang="cs-CZ" sz="3400" dirty="0" smtClean="0"/>
              <a:t>plochu </a:t>
            </a:r>
            <a:r>
              <a:rPr lang="pl-PL" sz="3400" dirty="0" smtClean="0"/>
              <a:t>interaktivní </a:t>
            </a:r>
            <a:r>
              <a:rPr lang="pl-PL" sz="3400" dirty="0"/>
              <a:t>tabule. </a:t>
            </a:r>
            <a:r>
              <a:rPr lang="pl-PL" sz="3400" dirty="0" smtClean="0"/>
              <a:t>T</a:t>
            </a:r>
          </a:p>
          <a:p>
            <a:r>
              <a:rPr lang="pl-PL" sz="3400" dirty="0" smtClean="0"/>
              <a:t>o </a:t>
            </a:r>
            <a:r>
              <a:rPr lang="pl-PL" sz="3400" dirty="0"/>
              <a:t>je </a:t>
            </a:r>
            <a:r>
              <a:rPr lang="pl-PL" sz="3400" dirty="0" smtClean="0"/>
              <a:t>jeden </a:t>
            </a:r>
            <a:r>
              <a:rPr lang="pl-PL" sz="3400" dirty="0"/>
              <a:t>z důvodů, proč se na </a:t>
            </a:r>
            <a:r>
              <a:rPr lang="pl-PL" sz="3400" dirty="0" smtClean="0"/>
              <a:t>trhu objevily </a:t>
            </a:r>
            <a:r>
              <a:rPr lang="pl-PL" sz="3400" dirty="0"/>
              <a:t>LCD tablety, u kterých je pracovní </a:t>
            </a:r>
            <a:r>
              <a:rPr lang="pl-PL" sz="3400" dirty="0" smtClean="0"/>
              <a:t>plocha </a:t>
            </a:r>
            <a:r>
              <a:rPr lang="cs-CZ" sz="3400" dirty="0" smtClean="0"/>
              <a:t>nahrazena </a:t>
            </a:r>
            <a:r>
              <a:rPr lang="cs-CZ" sz="3400" dirty="0"/>
              <a:t>dotykovým LCD </a:t>
            </a:r>
            <a:r>
              <a:rPr lang="cs-CZ" sz="3400" dirty="0" err="1"/>
              <a:t>displayem</a:t>
            </a:r>
            <a:r>
              <a:rPr lang="cs-CZ" sz="3400" dirty="0"/>
              <a:t>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Tablet</a:t>
            </a:r>
            <a:endParaRPr lang="cs-CZ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43200" y="1823244"/>
            <a:ext cx="3810000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Elektronické hlasovací zařízení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K </a:t>
            </a:r>
            <a:r>
              <a:rPr lang="cs-CZ" sz="2400" dirty="0" err="1"/>
              <a:t>dataprojektoru</a:t>
            </a:r>
            <a:r>
              <a:rPr lang="cs-CZ" sz="2400" dirty="0"/>
              <a:t> nebo interaktivní tabuli může </a:t>
            </a:r>
            <a:r>
              <a:rPr lang="cs-CZ" sz="2400" dirty="0" smtClean="0"/>
              <a:t>být připojeno </a:t>
            </a:r>
            <a:r>
              <a:rPr lang="cs-CZ" sz="2400" i="1" dirty="0" smtClean="0"/>
              <a:t>elektronické </a:t>
            </a:r>
            <a:r>
              <a:rPr lang="cs-CZ" sz="2400" i="1" dirty="0"/>
              <a:t>hlasovací zařízení, </a:t>
            </a:r>
            <a:r>
              <a:rPr lang="cs-CZ" sz="2400" i="1" dirty="0" smtClean="0"/>
              <a:t>které </a:t>
            </a:r>
            <a:r>
              <a:rPr lang="cs-CZ" sz="2400" dirty="0" smtClean="0"/>
              <a:t>rozšiřuje </a:t>
            </a:r>
            <a:r>
              <a:rPr lang="cs-CZ" sz="2400" dirty="0"/>
              <a:t>jejich užití. </a:t>
            </a:r>
            <a:endParaRPr lang="cs-CZ" sz="2400" dirty="0" smtClean="0"/>
          </a:p>
          <a:p>
            <a:r>
              <a:rPr lang="cs-CZ" sz="2400" dirty="0" smtClean="0"/>
              <a:t>Hlasovací </a:t>
            </a:r>
            <a:r>
              <a:rPr lang="cs-CZ" sz="2400" dirty="0"/>
              <a:t>zařízení se vizuálně </a:t>
            </a:r>
            <a:r>
              <a:rPr lang="cs-CZ" sz="2400" dirty="0" smtClean="0"/>
              <a:t>podobá </a:t>
            </a:r>
            <a:r>
              <a:rPr lang="pt-BR" sz="2400" dirty="0" smtClean="0"/>
              <a:t>dálkovému </a:t>
            </a:r>
            <a:r>
              <a:rPr lang="pt-BR" sz="2400" dirty="0"/>
              <a:t>ovladači televizoru a funguje buď na </a:t>
            </a:r>
            <a:r>
              <a:rPr lang="pt-BR" sz="2400" dirty="0" smtClean="0"/>
              <a:t>principu</a:t>
            </a:r>
            <a:r>
              <a:rPr lang="cs-CZ" sz="2400" dirty="0" smtClean="0"/>
              <a:t> </a:t>
            </a:r>
            <a:r>
              <a:rPr lang="pt-BR" sz="2400" dirty="0" smtClean="0"/>
              <a:t>radiového</a:t>
            </a:r>
            <a:r>
              <a:rPr lang="pt-BR" sz="2400" dirty="0"/>
              <a:t>, nebo infračerveného spojení. </a:t>
            </a:r>
            <a:endParaRPr lang="cs-CZ" sz="2400" dirty="0" smtClean="0"/>
          </a:p>
          <a:p>
            <a:r>
              <a:rPr lang="pt-BR" sz="2400" dirty="0" smtClean="0"/>
              <a:t>S </a:t>
            </a:r>
            <a:r>
              <a:rPr lang="pt-BR" sz="2400" dirty="0"/>
              <a:t>jeho </a:t>
            </a:r>
            <a:r>
              <a:rPr lang="pt-BR" sz="2400" dirty="0" smtClean="0"/>
              <a:t>pomocí</a:t>
            </a:r>
            <a:r>
              <a:rPr lang="cs-CZ" sz="2400" dirty="0" smtClean="0"/>
              <a:t> mohou </a:t>
            </a:r>
            <a:r>
              <a:rPr lang="cs-CZ" sz="2400" dirty="0"/>
              <a:t>žáci hlasovat nebo volit správné výsledky </a:t>
            </a:r>
            <a:r>
              <a:rPr lang="cs-CZ" sz="2400" dirty="0" smtClean="0"/>
              <a:t>a odpovědi </a:t>
            </a:r>
            <a:r>
              <a:rPr lang="cs-CZ" sz="2400" dirty="0"/>
              <a:t>zobrazené </a:t>
            </a:r>
            <a:r>
              <a:rPr lang="cs-CZ" sz="2400" dirty="0" err="1"/>
              <a:t>dataprojektorem</a:t>
            </a:r>
            <a:r>
              <a:rPr lang="cs-CZ" sz="2400" dirty="0"/>
              <a:t> (interaktivní tabulí) </a:t>
            </a:r>
            <a:r>
              <a:rPr lang="cs-CZ" sz="2400" dirty="0" smtClean="0"/>
              <a:t>při procvičování</a:t>
            </a:r>
            <a:r>
              <a:rPr lang="cs-CZ" sz="2400" dirty="0"/>
              <a:t>, upevňování nebo zkoušení učiva. </a:t>
            </a:r>
            <a:endParaRPr lang="cs-CZ" sz="2400" dirty="0" smtClean="0"/>
          </a:p>
          <a:p>
            <a:r>
              <a:rPr lang="cs-CZ" sz="2400" dirty="0" smtClean="0"/>
              <a:t>Hlasovací zařízení </a:t>
            </a:r>
            <a:r>
              <a:rPr lang="cs-CZ" sz="2400" dirty="0"/>
              <a:t>je bezdrátově provázáno s počítačem učitele, </a:t>
            </a:r>
            <a:r>
              <a:rPr lang="cs-CZ" sz="2400" dirty="0" smtClean="0"/>
              <a:t>volba žáků </a:t>
            </a:r>
            <a:r>
              <a:rPr lang="cs-CZ" sz="2400" dirty="0"/>
              <a:t>je v reálném čase zaznamenávána, vyhodnocována </a:t>
            </a:r>
            <a:r>
              <a:rPr lang="cs-CZ" sz="2400" dirty="0" smtClean="0"/>
              <a:t>a může </a:t>
            </a:r>
            <a:r>
              <a:rPr lang="cs-CZ" sz="2400" dirty="0"/>
              <a:t>být vzápětí zobrazena nebo uložena do počítače.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380312" y="5750496"/>
            <a:ext cx="1504250" cy="1107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Rozhlasové </a:t>
            </a:r>
            <a:r>
              <a:rPr lang="cs-CZ" dirty="0"/>
              <a:t>nebo televizní</a:t>
            </a:r>
            <a:br>
              <a:rPr lang="cs-CZ" dirty="0"/>
            </a:br>
            <a:r>
              <a:rPr lang="cs-CZ" dirty="0"/>
              <a:t>vysílání.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Zahraničním trendem, který prozatím do českých škol </a:t>
            </a:r>
            <a:r>
              <a:rPr lang="cs-CZ" dirty="0" smtClean="0"/>
              <a:t>ve větší </a:t>
            </a:r>
            <a:r>
              <a:rPr lang="cs-CZ" dirty="0"/>
              <a:t>míře nedorazil, je školní rozhlasové nebo </a:t>
            </a:r>
            <a:r>
              <a:rPr lang="cs-CZ" dirty="0" smtClean="0"/>
              <a:t>televizní vysílání. </a:t>
            </a:r>
            <a:r>
              <a:rPr lang="cs-CZ" dirty="0"/>
              <a:t>Ze žáků se stávají </a:t>
            </a:r>
            <a:r>
              <a:rPr lang="cs-CZ" dirty="0" smtClean="0"/>
              <a:t>scénáristé, režiséři</a:t>
            </a:r>
            <a:r>
              <a:rPr lang="cs-CZ" dirty="0"/>
              <a:t>, moderátoři, herci, kostyméři, osvětlovači, </a:t>
            </a:r>
            <a:r>
              <a:rPr lang="cs-CZ" dirty="0" smtClean="0"/>
              <a:t>zvukaři, střihači</a:t>
            </a:r>
            <a:r>
              <a:rPr lang="cs-CZ" dirty="0"/>
              <a:t>, počítačoví experti, grafici a další </a:t>
            </a:r>
            <a:r>
              <a:rPr lang="cs-CZ" dirty="0" smtClean="0"/>
              <a:t>profesionálové, bez </a:t>
            </a:r>
            <a:r>
              <a:rPr lang="cs-CZ" dirty="0"/>
              <a:t>jejichž vzájemné spolupráce by pořady </a:t>
            </a:r>
            <a:r>
              <a:rPr lang="cs-CZ" dirty="0" smtClean="0"/>
              <a:t>nemohly vzniknout</a:t>
            </a:r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Klasický fotoaparát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Klasický fotoaparát nám slouží k pořízení obrázkové dokumentace. Jeho </a:t>
            </a:r>
            <a:r>
              <a:rPr lang="cs-CZ" sz="2800" dirty="0" smtClean="0"/>
              <a:t>nevýhodou v </a:t>
            </a:r>
            <a:r>
              <a:rPr lang="cs-CZ" sz="2800" dirty="0"/>
              <a:t>porovnání s digitálním fotoaparátem je poměrně složitá výroba fotografií, jejich cena, </a:t>
            </a:r>
            <a:r>
              <a:rPr lang="cs-CZ" sz="2800" dirty="0" smtClean="0"/>
              <a:t>malé množství </a:t>
            </a:r>
            <a:r>
              <a:rPr lang="cs-CZ" sz="2800" dirty="0"/>
              <a:t>na jednom </a:t>
            </a:r>
            <a:r>
              <a:rPr lang="cs-CZ" sz="2800" dirty="0" smtClean="0"/>
              <a:t>filmu</a:t>
            </a:r>
            <a:r>
              <a:rPr lang="cs-CZ" sz="2800" dirty="0"/>
              <a:t>, nemožnost kontroly jednotlivých snímků po </a:t>
            </a:r>
            <a:r>
              <a:rPr lang="cs-CZ" sz="2800" dirty="0" smtClean="0"/>
              <a:t>vyfocení….</a:t>
            </a:r>
            <a:r>
              <a:rPr lang="cs-CZ" sz="2800" dirty="0"/>
              <a:t>atd.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932040" y="3861048"/>
            <a:ext cx="3584440" cy="251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Digitální fotoaparát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Digitální fotoaparát nám slouží k získání digitální obrazové předlohy k prezentaci, či k </a:t>
            </a:r>
            <a:r>
              <a:rPr lang="cs-CZ" sz="2400" dirty="0" smtClean="0"/>
              <a:t>další úpravě </a:t>
            </a:r>
            <a:r>
              <a:rPr lang="cs-CZ" sz="2400" dirty="0"/>
              <a:t>na počítači. Výhodou digitálních fotoaparátů je celkem </a:t>
            </a:r>
            <a:r>
              <a:rPr lang="cs-CZ" sz="2400" b="1" dirty="0"/>
              <a:t>nízká cena</a:t>
            </a:r>
            <a:r>
              <a:rPr lang="cs-CZ" sz="2400" dirty="0"/>
              <a:t>, </a:t>
            </a:r>
            <a:r>
              <a:rPr lang="cs-CZ" sz="2400" dirty="0" smtClean="0"/>
              <a:t>okamžité vyhodnocení kvality snímku, </a:t>
            </a:r>
            <a:r>
              <a:rPr lang="cs-CZ" sz="2400" dirty="0"/>
              <a:t>digitálně zhotovené snímky je </a:t>
            </a:r>
            <a:r>
              <a:rPr lang="cs-CZ" sz="2400" dirty="0" smtClean="0"/>
              <a:t>snadné zhotovit </a:t>
            </a:r>
            <a:r>
              <a:rPr lang="cs-CZ" sz="2400" dirty="0"/>
              <a:t>znovu, </a:t>
            </a:r>
            <a:r>
              <a:rPr lang="cs-CZ" sz="2400" b="1" dirty="0"/>
              <a:t>náklady </a:t>
            </a:r>
            <a:r>
              <a:rPr lang="cs-CZ" sz="2400" dirty="0"/>
              <a:t>na snímky jsou </a:t>
            </a:r>
            <a:r>
              <a:rPr lang="cs-CZ" sz="2400" b="1" dirty="0" smtClean="0"/>
              <a:t>nízké</a:t>
            </a:r>
            <a:r>
              <a:rPr lang="cs-CZ" sz="2400" dirty="0" smtClean="0"/>
              <a:t>, je </a:t>
            </a:r>
            <a:r>
              <a:rPr lang="cs-CZ" sz="2400" dirty="0"/>
              <a:t>snadné je </a:t>
            </a:r>
            <a:r>
              <a:rPr lang="cs-CZ" sz="2400" b="1" dirty="0" smtClean="0"/>
              <a:t>počítačově </a:t>
            </a:r>
            <a:r>
              <a:rPr lang="cs-CZ" sz="2400" b="1" dirty="0"/>
              <a:t>upravovat</a:t>
            </a:r>
            <a:r>
              <a:rPr lang="cs-CZ" sz="2400" dirty="0"/>
              <a:t>. Nejrychlejším </a:t>
            </a:r>
            <a:r>
              <a:rPr lang="cs-CZ" sz="2400" dirty="0" smtClean="0"/>
              <a:t>způsobem zveřejnění </a:t>
            </a:r>
            <a:r>
              <a:rPr lang="cs-CZ" sz="2400" dirty="0"/>
              <a:t>digitálních fotografií je jejich umístění na internetové stránky.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263652"/>
            <a:ext cx="2574048" cy="2594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Analogová videokamera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Analogová videokamera pracuje na principu fotoelektrického </a:t>
            </a:r>
            <a:r>
              <a:rPr lang="cs-CZ" sz="2400" dirty="0" smtClean="0"/>
              <a:t>elementu. Optimální </a:t>
            </a:r>
            <a:r>
              <a:rPr lang="cs-CZ" sz="2400" dirty="0"/>
              <a:t>barevné a jasové podání vyžaduje přiměřenou hladinu osvětlení. Běžně </a:t>
            </a:r>
            <a:r>
              <a:rPr lang="cs-CZ" sz="2400" dirty="0" smtClean="0"/>
              <a:t>používaný systém </a:t>
            </a:r>
            <a:r>
              <a:rPr lang="cs-CZ" sz="2400" dirty="0"/>
              <a:t>je VHS nebo S-VHS. Mezi důležité ovládací prvky kamery patří </a:t>
            </a:r>
            <a:r>
              <a:rPr lang="cs-CZ" sz="2400" dirty="0" smtClean="0"/>
              <a:t>objektiv s </a:t>
            </a:r>
            <a:r>
              <a:rPr lang="cs-CZ" sz="2400" dirty="0"/>
              <a:t>translokačním zařízením a elektronický hledáček. Translokace a zaostřování se </a:t>
            </a:r>
            <a:r>
              <a:rPr lang="cs-CZ" sz="2400" dirty="0" smtClean="0"/>
              <a:t>provádí ručně </a:t>
            </a:r>
            <a:r>
              <a:rPr lang="cs-CZ" sz="2400" dirty="0"/>
              <a:t>či automaticky. Pro sledování obrazu se při natáčení používá elektronický </a:t>
            </a:r>
            <a:r>
              <a:rPr lang="cs-CZ" sz="2400" dirty="0" smtClean="0"/>
              <a:t>hledáček, který </a:t>
            </a:r>
            <a:r>
              <a:rPr lang="cs-CZ" sz="2400" dirty="0"/>
              <a:t>je možno použít jako kontrolní obrazovku při zpětném přehrávání záznamu.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012160" y="4650532"/>
            <a:ext cx="2207468" cy="220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Didaktické technologie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všechny technologie používané ve VVP</a:t>
            </a:r>
          </a:p>
          <a:p>
            <a:r>
              <a:rPr lang="pl-PL" dirty="0" smtClean="0"/>
              <a:t>zvyšují jeho efektivitu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64514" name="Picture 2" descr="http://www.cdmvt.cz/sites/default/files/ucebnice_didakticke_technologie/uvod/obr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708920"/>
            <a:ext cx="3960440" cy="39267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Digitální videokamera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Digitální kamera </a:t>
            </a:r>
            <a:r>
              <a:rPr lang="cs-CZ" sz="2000" dirty="0" smtClean="0"/>
              <a:t>je </a:t>
            </a:r>
            <a:r>
              <a:rPr lang="cs-CZ" sz="2000" dirty="0"/>
              <a:t>z </a:t>
            </a:r>
            <a:r>
              <a:rPr lang="cs-CZ" sz="2000" b="1" dirty="0"/>
              <a:t>hlediska </a:t>
            </a:r>
            <a:r>
              <a:rPr lang="cs-CZ" sz="2000" b="1" dirty="0" smtClean="0"/>
              <a:t>kvality </a:t>
            </a:r>
            <a:r>
              <a:rPr lang="cs-CZ" sz="2000" dirty="0"/>
              <a:t>lepší </a:t>
            </a:r>
            <a:r>
              <a:rPr lang="cs-CZ" sz="2000" dirty="0" smtClean="0"/>
              <a:t>než klasické </a:t>
            </a:r>
            <a:r>
              <a:rPr lang="cs-CZ" sz="2000" dirty="0"/>
              <a:t>analogové </a:t>
            </a:r>
            <a:r>
              <a:rPr lang="cs-CZ" sz="2000" dirty="0" smtClean="0"/>
              <a:t>kamery. </a:t>
            </a:r>
            <a:r>
              <a:rPr lang="cs-CZ" sz="2000" dirty="0"/>
              <a:t>Digitální videozáznam umožňuje </a:t>
            </a:r>
            <a:r>
              <a:rPr lang="cs-CZ" sz="2000" b="1" dirty="0" smtClean="0"/>
              <a:t>lepší rozlišení</a:t>
            </a:r>
            <a:r>
              <a:rPr lang="cs-CZ" sz="2000" dirty="0"/>
              <a:t>, větší šířku signálového přenosového pásma, věrnější barvy, </a:t>
            </a:r>
            <a:r>
              <a:rPr lang="cs-CZ" sz="2000" b="1" dirty="0"/>
              <a:t>bezdrátový </a:t>
            </a:r>
            <a:r>
              <a:rPr lang="cs-CZ" sz="2000" b="1" dirty="0" smtClean="0"/>
              <a:t>přenos </a:t>
            </a:r>
            <a:r>
              <a:rPr lang="cs-CZ" sz="2000" dirty="0" smtClean="0"/>
              <a:t>videozáznamu </a:t>
            </a:r>
            <a:r>
              <a:rPr lang="cs-CZ" sz="2000" dirty="0"/>
              <a:t>z kamery do počítače, </a:t>
            </a:r>
            <a:r>
              <a:rPr lang="cs-CZ" sz="2000" b="1" dirty="0"/>
              <a:t>neomezené kopírování </a:t>
            </a:r>
            <a:r>
              <a:rPr lang="cs-CZ" sz="2000" dirty="0"/>
              <a:t>videozáznamu při </a:t>
            </a:r>
            <a:r>
              <a:rPr lang="cs-CZ" sz="2000" b="1" dirty="0" smtClean="0"/>
              <a:t>zachování kvality </a:t>
            </a:r>
            <a:r>
              <a:rPr lang="cs-CZ" sz="2000" b="1" dirty="0"/>
              <a:t>a opakované přehrávání a </a:t>
            </a:r>
            <a:r>
              <a:rPr lang="cs-CZ" sz="2000" b="1" dirty="0" smtClean="0"/>
              <a:t>nahrávání.</a:t>
            </a:r>
            <a:r>
              <a:rPr lang="cs-CZ" sz="2000" dirty="0" smtClean="0"/>
              <a:t> </a:t>
            </a:r>
          </a:p>
          <a:p>
            <a:r>
              <a:rPr lang="cs-CZ" sz="2000" dirty="0" smtClean="0"/>
              <a:t>Digitální </a:t>
            </a:r>
            <a:r>
              <a:rPr lang="cs-CZ" sz="2000" dirty="0"/>
              <a:t>kamery </a:t>
            </a:r>
            <a:r>
              <a:rPr lang="cs-CZ" sz="2000" dirty="0" smtClean="0"/>
              <a:t>mají LCD </a:t>
            </a:r>
            <a:r>
              <a:rPr lang="cs-CZ" sz="2000" dirty="0"/>
              <a:t>panel pro okamžité přehrávání, mohou pořizovat statické snímky vedle nahrávání </a:t>
            </a:r>
            <a:r>
              <a:rPr lang="cs-CZ" sz="2000" dirty="0" smtClean="0"/>
              <a:t>videa, běžně </a:t>
            </a:r>
            <a:r>
              <a:rPr lang="cs-CZ" sz="2000" dirty="0"/>
              <a:t>mají minimální desetinásobnou optickou změnu ohniskové vzdálenosti (zoom</a:t>
            </a:r>
            <a:r>
              <a:rPr lang="cs-CZ" sz="2000" dirty="0" smtClean="0"/>
              <a:t>), digitální </a:t>
            </a:r>
            <a:r>
              <a:rPr lang="cs-CZ" sz="2000" dirty="0"/>
              <a:t>stabilizaci obrazu</a:t>
            </a:r>
            <a:r>
              <a:rPr lang="cs-CZ" sz="2000" dirty="0" smtClean="0"/>
              <a:t>, </a:t>
            </a:r>
            <a:r>
              <a:rPr lang="cs-CZ" sz="2000" dirty="0"/>
              <a:t>plně automatický provoz s prioritami ručních nastavení, </a:t>
            </a:r>
            <a:r>
              <a:rPr lang="cs-CZ" sz="2000" dirty="0" smtClean="0"/>
              <a:t>jako například </a:t>
            </a:r>
            <a:r>
              <a:rPr lang="cs-CZ" sz="2000" dirty="0"/>
              <a:t>zaostření a mohou ukládat záznam na různá paměťová média (pevný disk, </a:t>
            </a:r>
            <a:r>
              <a:rPr lang="cs-CZ" sz="2000" dirty="0" smtClean="0"/>
              <a:t>DVD, páska</a:t>
            </a:r>
            <a:r>
              <a:rPr lang="cs-CZ" sz="2000" dirty="0"/>
              <a:t>).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940152" y="4797152"/>
            <a:ext cx="2479764" cy="170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Videorekordér, videopřehrávač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Videorekordér nám umožní zaznamenat na VHS kazety videozáznam z televize, </a:t>
            </a:r>
            <a:r>
              <a:rPr lang="cs-CZ" dirty="0" smtClean="0"/>
              <a:t>přehrát videozáznam </a:t>
            </a:r>
            <a:r>
              <a:rPr lang="cs-CZ" dirty="0"/>
              <a:t>z jiné VHS kazety, či přehrát videozáznam natočený </a:t>
            </a:r>
            <a:r>
              <a:rPr lang="cs-CZ" dirty="0" smtClean="0"/>
              <a:t>analogovou </a:t>
            </a:r>
            <a:r>
              <a:rPr lang="cs-CZ" dirty="0"/>
              <a:t>kamerou </a:t>
            </a:r>
            <a:r>
              <a:rPr lang="cs-CZ" dirty="0" smtClean="0"/>
              <a:t>a </a:t>
            </a:r>
            <a:r>
              <a:rPr lang="cs-CZ" dirty="0" err="1" smtClean="0"/>
              <a:t>přehranou</a:t>
            </a:r>
            <a:r>
              <a:rPr lang="cs-CZ" dirty="0" smtClean="0"/>
              <a:t> </a:t>
            </a:r>
            <a:r>
              <a:rPr lang="cs-CZ" dirty="0"/>
              <a:t>na VHS kazety. Videopřehrávač je určen pouze k reprodukci.</a:t>
            </a:r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436096" y="4149080"/>
            <a:ext cx="2890030" cy="2154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DVD rekordér a DVD přehrávač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DVD rekordér slouží k zaznamenání zvukové stopy či videozáznamu z televize </a:t>
            </a:r>
            <a:r>
              <a:rPr lang="cs-CZ" dirty="0" smtClean="0"/>
              <a:t>a reprodukuje </a:t>
            </a:r>
            <a:r>
              <a:rPr lang="cs-CZ" dirty="0"/>
              <a:t>digitální záznamy uložené na DVD. A to videozáznamy, zvukové stopy a </a:t>
            </a:r>
            <a:r>
              <a:rPr lang="cs-CZ" dirty="0" smtClean="0"/>
              <a:t>statické snímky</a:t>
            </a:r>
            <a:r>
              <a:rPr lang="cs-CZ" dirty="0"/>
              <a:t>. DVD přehrávač je určen pouze k reprodukci.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339752" y="4149080"/>
            <a:ext cx="6023894" cy="2481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Osobní počítač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Osobní počítač má pro učitele mnohostranné využití. Slouží nám pro spuštění softwaru </a:t>
            </a:r>
            <a:r>
              <a:rPr lang="cs-CZ" dirty="0" smtClean="0"/>
              <a:t>a umožňuje </a:t>
            </a:r>
            <a:r>
              <a:rPr lang="cs-CZ" dirty="0"/>
              <a:t>nám komunikaci s přídavným zařízením. Pro zobrazení je již výhodnější </a:t>
            </a:r>
            <a:r>
              <a:rPr lang="cs-CZ" dirty="0" smtClean="0"/>
              <a:t>používat LCD </a:t>
            </a:r>
            <a:r>
              <a:rPr lang="cs-CZ" dirty="0"/>
              <a:t>display. Osobní počítač by </a:t>
            </a:r>
            <a:r>
              <a:rPr lang="cs-CZ" dirty="0" smtClean="0"/>
              <a:t>měl mít </a:t>
            </a:r>
            <a:r>
              <a:rPr lang="cs-CZ" dirty="0"/>
              <a:t>připojení k internetu.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08104" y="4077072"/>
            <a:ext cx="3232248" cy="2430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Notebook</a:t>
            </a:r>
            <a:endParaRPr lang="cs-CZ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71736" y="1740680"/>
            <a:ext cx="414340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Skener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Skener je zařízení, které ve spojení s počítačem převede předlohy (texty, fotografie…) </a:t>
            </a:r>
            <a:r>
              <a:rPr lang="cs-CZ" sz="2400" dirty="0" smtClean="0"/>
              <a:t>do digitální </a:t>
            </a:r>
            <a:r>
              <a:rPr lang="cs-CZ" sz="2400" dirty="0"/>
              <a:t>podoby a uloží je na disk </a:t>
            </a:r>
            <a:r>
              <a:rPr lang="cs-CZ" sz="2400" dirty="0" smtClean="0"/>
              <a:t>počítače, </a:t>
            </a:r>
            <a:r>
              <a:rPr lang="cs-CZ" sz="2400" dirty="0"/>
              <a:t>umožní </a:t>
            </a:r>
            <a:r>
              <a:rPr lang="cs-CZ" sz="2400" dirty="0" smtClean="0"/>
              <a:t>nám digitalizaci různých materiálů</a:t>
            </a:r>
            <a:r>
              <a:rPr lang="cs-CZ" sz="2400" dirty="0"/>
              <a:t>. Modernější skenery dokážou skenovat i trojrozměrné předměty. </a:t>
            </a:r>
            <a:r>
              <a:rPr lang="cs-CZ" sz="2400" dirty="0" smtClean="0"/>
              <a:t>Chceme-li pracovat </a:t>
            </a:r>
            <a:r>
              <a:rPr lang="cs-CZ" sz="2400" dirty="0"/>
              <a:t>s neskenovaným textem v textovém editoru, musíme ho upravit </a:t>
            </a:r>
            <a:r>
              <a:rPr lang="cs-CZ" sz="2400" dirty="0" smtClean="0"/>
              <a:t>speciální programem </a:t>
            </a:r>
            <a:r>
              <a:rPr lang="cs-CZ" sz="2400" dirty="0"/>
              <a:t>z neskenovaného dokumentu.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64088" y="3933056"/>
            <a:ext cx="2866070" cy="236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Tiskárna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Tiskárna nám slouží k vytištění textu či obrázků z počítače. Na počítači si můžeme </a:t>
            </a:r>
            <a:r>
              <a:rPr lang="cs-CZ" dirty="0" smtClean="0"/>
              <a:t>označit text</a:t>
            </a:r>
            <a:r>
              <a:rPr lang="cs-CZ" dirty="0"/>
              <a:t>, který chceme vytisknout, a můžeme si navolit i počet výtisků.</a:t>
            </a:r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212976"/>
            <a:ext cx="3292418" cy="270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Webová kamera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Webová kamera nám slouží ke snímání scény, kterou převádí na digitální obraz a </a:t>
            </a:r>
            <a:r>
              <a:rPr lang="cs-CZ" sz="2400" dirty="0" smtClean="0"/>
              <a:t>zobrazuje jej</a:t>
            </a:r>
            <a:r>
              <a:rPr lang="cs-CZ" sz="2400" dirty="0"/>
              <a:t>. Přenos videosignálu prostřednictvím internetu je proces velmi náročný z </a:t>
            </a:r>
            <a:r>
              <a:rPr lang="cs-CZ" sz="2400" dirty="0" smtClean="0"/>
              <a:t>hlediska množství </a:t>
            </a:r>
            <a:r>
              <a:rPr lang="cs-CZ" sz="2400" dirty="0"/>
              <a:t>dat, proto je kvalita videosignálu nižší. Webová kamera má </a:t>
            </a:r>
            <a:r>
              <a:rPr lang="cs-CZ" sz="2400" dirty="0" smtClean="0"/>
              <a:t>jednoduchou konstrukci</a:t>
            </a:r>
            <a:r>
              <a:rPr lang="cs-CZ" sz="2400" dirty="0"/>
              <a:t>. Poskytuje nám videosignál v menším rozlišení. Vysílá videosignál do </a:t>
            </a:r>
            <a:r>
              <a:rPr lang="cs-CZ" sz="2400" dirty="0" smtClean="0"/>
              <a:t>internetové sítě </a:t>
            </a:r>
            <a:r>
              <a:rPr lang="cs-CZ" sz="2400" dirty="0"/>
              <a:t>ve formě nepřetržitého proudu,který se zpravidla nezaznamenává. Ovládání a </a:t>
            </a:r>
            <a:r>
              <a:rPr lang="cs-CZ" sz="2400" dirty="0" smtClean="0"/>
              <a:t>nastavení videokamery </a:t>
            </a:r>
            <a:r>
              <a:rPr lang="cs-CZ" sz="2400" dirty="0"/>
              <a:t>je možné zpravidla pomocí softwaru, který musí být </a:t>
            </a:r>
            <a:r>
              <a:rPr lang="cs-CZ" sz="2400" dirty="0" smtClean="0"/>
              <a:t>spuštěn</a:t>
            </a:r>
            <a:r>
              <a:rPr lang="cs-CZ" sz="2400" dirty="0"/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869160"/>
            <a:ext cx="1539558" cy="167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Elektronické vzdělávání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Elektronické vzdělávání </a:t>
            </a:r>
            <a:r>
              <a:rPr lang="cs-CZ" dirty="0"/>
              <a:t>zahrnuje různé formy a podoby v souvislosti s použitou technologií a </a:t>
            </a:r>
            <a:r>
              <a:rPr lang="cs-CZ" dirty="0" smtClean="0"/>
              <a:t>metodikou vzdělávání</a:t>
            </a:r>
            <a:r>
              <a:rPr lang="cs-CZ" dirty="0"/>
              <a:t>. Pojmy nejsou ustálené a vyvíjejí se v souvislosti s novými technologiemi</a:t>
            </a:r>
            <a:r>
              <a:rPr lang="cs-CZ" dirty="0" smtClean="0"/>
              <a:t>.</a:t>
            </a:r>
            <a:r>
              <a:rPr lang="cs-CZ" dirty="0"/>
              <a:t> </a:t>
            </a:r>
            <a:endParaRPr lang="cs-CZ" dirty="0" smtClean="0"/>
          </a:p>
          <a:p>
            <a:r>
              <a:rPr lang="cs-CZ" dirty="0" smtClean="0"/>
              <a:t>Elektronické </a:t>
            </a:r>
            <a:r>
              <a:rPr lang="cs-CZ" dirty="0"/>
              <a:t>vzdělávání zahrnuje různé formy. Například je to: </a:t>
            </a:r>
            <a:endParaRPr lang="cs-CZ" dirty="0" smtClean="0"/>
          </a:p>
          <a:p>
            <a:r>
              <a:rPr lang="cs-CZ" b="1" dirty="0" smtClean="0"/>
              <a:t>e-</a:t>
            </a:r>
            <a:r>
              <a:rPr lang="cs-CZ" b="1" dirty="0" err="1" smtClean="0"/>
              <a:t>learning</a:t>
            </a:r>
            <a:r>
              <a:rPr lang="cs-CZ" b="1" dirty="0" smtClean="0"/>
              <a:t> </a:t>
            </a:r>
            <a:r>
              <a:rPr lang="cs-CZ" dirty="0"/>
              <a:t>(</a:t>
            </a:r>
            <a:r>
              <a:rPr lang="cs-CZ" dirty="0" smtClean="0"/>
              <a:t>elektronické učení </a:t>
            </a:r>
            <a:r>
              <a:rPr lang="cs-CZ" dirty="0"/>
              <a:t>se), </a:t>
            </a:r>
            <a:endParaRPr lang="cs-CZ" dirty="0" smtClean="0"/>
          </a:p>
          <a:p>
            <a:r>
              <a:rPr lang="cs-CZ" b="1" dirty="0" smtClean="0"/>
              <a:t>e-</a:t>
            </a:r>
            <a:r>
              <a:rPr lang="cs-CZ" b="1" dirty="0" err="1" smtClean="0"/>
              <a:t>teachning</a:t>
            </a:r>
            <a:r>
              <a:rPr lang="cs-CZ" dirty="0" smtClean="0"/>
              <a:t> </a:t>
            </a:r>
            <a:r>
              <a:rPr lang="cs-CZ" dirty="0"/>
              <a:t>(elektronické vyučování), </a:t>
            </a:r>
            <a:endParaRPr lang="cs-CZ" dirty="0" smtClean="0"/>
          </a:p>
          <a:p>
            <a:r>
              <a:rPr lang="cs-CZ" b="1" dirty="0" smtClean="0"/>
              <a:t>m-</a:t>
            </a:r>
            <a:r>
              <a:rPr lang="cs-CZ" b="1" dirty="0" err="1" smtClean="0"/>
              <a:t>learning</a:t>
            </a:r>
            <a:r>
              <a:rPr lang="cs-CZ" dirty="0" smtClean="0"/>
              <a:t> </a:t>
            </a:r>
            <a:r>
              <a:rPr lang="cs-CZ" dirty="0"/>
              <a:t>(vzdělávání s </a:t>
            </a:r>
            <a:r>
              <a:rPr lang="cs-CZ" dirty="0" smtClean="0"/>
              <a:t>využitím technologií </a:t>
            </a:r>
            <a:r>
              <a:rPr lang="cs-CZ" dirty="0"/>
              <a:t>operátorů mobilních telefonních sítí) a </a:t>
            </a:r>
            <a:endParaRPr lang="cs-CZ" dirty="0" smtClean="0"/>
          </a:p>
          <a:p>
            <a:r>
              <a:rPr lang="cs-CZ" b="1" dirty="0" smtClean="0"/>
              <a:t>t-</a:t>
            </a:r>
            <a:r>
              <a:rPr lang="cs-CZ" b="1" dirty="0" err="1" smtClean="0"/>
              <a:t>learning</a:t>
            </a:r>
            <a:r>
              <a:rPr lang="cs-CZ" dirty="0" smtClean="0"/>
              <a:t> </a:t>
            </a:r>
            <a:r>
              <a:rPr lang="cs-CZ" dirty="0"/>
              <a:t>(vzdělávání s </a:t>
            </a:r>
            <a:r>
              <a:rPr lang="cs-CZ" dirty="0" smtClean="0"/>
              <a:t>využitím technologie </a:t>
            </a:r>
            <a:r>
              <a:rPr lang="cs-CZ" dirty="0"/>
              <a:t>digitální televize).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E-</a:t>
            </a:r>
            <a:r>
              <a:rPr lang="cs-CZ" dirty="0" err="1"/>
              <a:t>learning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 to jeden z nejpoužívanějších způsobů pro vzdělávání dospělých. Učitel a student </a:t>
            </a:r>
            <a:r>
              <a:rPr lang="cs-CZ" dirty="0" smtClean="0"/>
              <a:t>se většinou </a:t>
            </a:r>
            <a:r>
              <a:rPr lang="cs-CZ" dirty="0"/>
              <a:t>fyzicky nikdy nesetkají. Tento způsob vzdělávání je vhodný zejména pro </a:t>
            </a:r>
            <a:r>
              <a:rPr lang="cs-CZ" dirty="0" smtClean="0"/>
              <a:t>krátkodobé kurzy</a:t>
            </a:r>
            <a:r>
              <a:rPr lang="cs-CZ" dirty="0"/>
              <a:t>. Předpoklad je vysoká motivace studenta.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Didaktická technika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Didaktická </a:t>
            </a:r>
            <a:r>
              <a:rPr lang="cs-CZ" dirty="0"/>
              <a:t>technika je podskupinou </a:t>
            </a:r>
            <a:r>
              <a:rPr lang="cs-CZ" b="1" dirty="0"/>
              <a:t>materiálních prostředků </a:t>
            </a:r>
            <a:r>
              <a:rPr lang="cs-CZ" b="1" dirty="0" smtClean="0"/>
              <a:t>výuky</a:t>
            </a:r>
            <a:r>
              <a:rPr lang="cs-CZ" dirty="0"/>
              <a:t>.</a:t>
            </a:r>
          </a:p>
          <a:p>
            <a:r>
              <a:rPr lang="cs-CZ" dirty="0" smtClean="0"/>
              <a:t>soubor </a:t>
            </a:r>
            <a:r>
              <a:rPr lang="cs-CZ" dirty="0"/>
              <a:t>vizuálních, auditivních, audiovizuálních a </a:t>
            </a:r>
            <a:r>
              <a:rPr lang="cs-CZ" dirty="0" smtClean="0"/>
              <a:t>jiných přístrojů </a:t>
            </a:r>
            <a:r>
              <a:rPr lang="cs-CZ" dirty="0"/>
              <a:t>a technických systémů využívaných k vyučovacím </a:t>
            </a:r>
            <a:r>
              <a:rPr lang="cs-CZ" dirty="0" smtClean="0"/>
              <a:t>účelům</a:t>
            </a:r>
          </a:p>
          <a:p>
            <a:r>
              <a:rPr lang="cs-CZ" dirty="0" smtClean="0"/>
              <a:t>zařízení</a:t>
            </a:r>
            <a:r>
              <a:rPr lang="cs-CZ" dirty="0"/>
              <a:t>, </a:t>
            </a:r>
            <a:r>
              <a:rPr lang="cs-CZ" dirty="0" smtClean="0"/>
              <a:t>které </a:t>
            </a:r>
            <a:r>
              <a:rPr lang="pl-PL" dirty="0" smtClean="0"/>
              <a:t>je </a:t>
            </a:r>
            <a:r>
              <a:rPr lang="pl-PL" dirty="0"/>
              <a:t>potřebné pro prezentaci </a:t>
            </a:r>
            <a:r>
              <a:rPr lang="pl-PL" dirty="0" smtClean="0"/>
              <a:t>pomůcky</a:t>
            </a:r>
          </a:p>
          <a:p>
            <a:endParaRPr lang="pl-PL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Blended</a:t>
            </a:r>
            <a:r>
              <a:rPr lang="cs-CZ" dirty="0" smtClean="0"/>
              <a:t> </a:t>
            </a:r>
            <a:r>
              <a:rPr lang="cs-CZ" dirty="0"/>
              <a:t>e-</a:t>
            </a:r>
            <a:r>
              <a:rPr lang="cs-CZ" dirty="0" err="1"/>
              <a:t>learning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 to způsob vzdělávání, při kterém se střídá delší období samostudia s krátkými </a:t>
            </a:r>
            <a:r>
              <a:rPr lang="cs-CZ" dirty="0" smtClean="0"/>
              <a:t>občasnými konzultacemi </a:t>
            </a:r>
            <a:r>
              <a:rPr lang="cs-CZ" dirty="0"/>
              <a:t>s učitelem. I v tomto způsobu vzdělávání se čeká vysoká motivace studenta.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Blended</a:t>
            </a:r>
            <a:r>
              <a:rPr lang="cs-CZ" dirty="0" smtClean="0"/>
              <a:t> e-</a:t>
            </a:r>
            <a:r>
              <a:rPr lang="cs-CZ" dirty="0" err="1" smtClean="0"/>
              <a:t>learning</a:t>
            </a:r>
            <a:endParaRPr lang="cs-CZ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71700" y="1764506"/>
            <a:ext cx="49530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Blended</a:t>
            </a:r>
            <a:r>
              <a:rPr lang="cs-CZ" dirty="0" smtClean="0"/>
              <a:t> e-</a:t>
            </a:r>
            <a:r>
              <a:rPr lang="cs-CZ" dirty="0" err="1" smtClean="0"/>
              <a:t>learning</a:t>
            </a:r>
            <a:endParaRPr lang="cs-CZ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00298" y="1698426"/>
            <a:ext cx="4357718" cy="4298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Videokonference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Při video konferenci jsou pracoviště propojena videosignálem v reálném čase, </a:t>
            </a:r>
            <a:r>
              <a:rPr lang="cs-CZ" dirty="0" smtClean="0"/>
              <a:t>nejčastěji pomocí </a:t>
            </a:r>
            <a:r>
              <a:rPr lang="cs-CZ" dirty="0"/>
              <a:t>internetu. </a:t>
            </a:r>
            <a:endParaRPr lang="cs-CZ" dirty="0" smtClean="0"/>
          </a:p>
          <a:p>
            <a:r>
              <a:rPr lang="cs-CZ" dirty="0" smtClean="0"/>
              <a:t>Učitel </a:t>
            </a:r>
            <a:r>
              <a:rPr lang="cs-CZ" dirty="0"/>
              <a:t>a studenti mohou být v jedné budově či v jiných městech. Při </a:t>
            </a:r>
            <a:r>
              <a:rPr lang="cs-CZ" dirty="0" smtClean="0"/>
              <a:t>video konferenci </a:t>
            </a:r>
            <a:r>
              <a:rPr lang="cs-CZ" dirty="0"/>
              <a:t>mohou klást otázky obě strany. </a:t>
            </a:r>
            <a:endParaRPr lang="cs-CZ" dirty="0" smtClean="0"/>
          </a:p>
          <a:p>
            <a:r>
              <a:rPr lang="cs-CZ" dirty="0" smtClean="0"/>
              <a:t>Jednoduchou </a:t>
            </a:r>
            <a:r>
              <a:rPr lang="cs-CZ" dirty="0"/>
              <a:t>verzí je program </a:t>
            </a:r>
            <a:r>
              <a:rPr lang="cs-CZ" b="1" dirty="0" err="1"/>
              <a:t>Skype</a:t>
            </a:r>
            <a:r>
              <a:rPr lang="cs-CZ" dirty="0"/>
              <a:t>, který </a:t>
            </a:r>
            <a:r>
              <a:rPr lang="cs-CZ" dirty="0" smtClean="0"/>
              <a:t>se používá </a:t>
            </a:r>
            <a:r>
              <a:rPr lang="cs-CZ" dirty="0"/>
              <a:t>hlavně pro internetovou telefonii, a pro připojení jednoduché webové kamery </a:t>
            </a:r>
            <a:r>
              <a:rPr lang="cs-CZ" dirty="0" smtClean="0"/>
              <a:t>je schopen </a:t>
            </a:r>
            <a:r>
              <a:rPr lang="cs-CZ" dirty="0"/>
              <a:t>přenášet videosignál mezi </a:t>
            </a:r>
            <a:r>
              <a:rPr lang="cs-CZ" dirty="0" smtClean="0"/>
              <a:t>účastníky videokonference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Videokonference</a:t>
            </a:r>
            <a:endParaRPr lang="cs-CZ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94876" y="1554163"/>
            <a:ext cx="570664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Virtuální třída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Virtuální třída umožňuje navázat spojení dvěma nebo více účastníkům připojených </a:t>
            </a:r>
            <a:r>
              <a:rPr lang="cs-CZ" dirty="0" smtClean="0"/>
              <a:t>na internet</a:t>
            </a:r>
            <a:r>
              <a:rPr lang="cs-CZ" dirty="0"/>
              <a:t>. Pomocí nástroje </a:t>
            </a:r>
            <a:r>
              <a:rPr lang="cs-CZ" b="1" dirty="0" err="1"/>
              <a:t>whiteboard</a:t>
            </a:r>
            <a:r>
              <a:rPr lang="cs-CZ" dirty="0"/>
              <a:t> mohou účastníci na dálku sdílet společně </a:t>
            </a:r>
            <a:r>
              <a:rPr lang="cs-CZ" dirty="0" smtClean="0"/>
              <a:t>prostor jakékoliv </a:t>
            </a:r>
            <a:r>
              <a:rPr lang="cs-CZ" dirty="0"/>
              <a:t>běžící aplikace na </a:t>
            </a:r>
            <a:r>
              <a:rPr lang="cs-CZ" dirty="0" smtClean="0"/>
              <a:t>počítač(prezentace</a:t>
            </a:r>
            <a:r>
              <a:rPr lang="cs-CZ" dirty="0"/>
              <a:t>, textový editor atd.)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Virtuální třída</a:t>
            </a:r>
            <a:endParaRPr lang="cs-CZ" dirty="0"/>
          </a:p>
        </p:txBody>
      </p:sp>
      <p:pic>
        <p:nvPicPr>
          <p:cNvPr id="22530" name="Picture 2" descr="C:\Users\student\Desktop\Virtual_trida (1)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236784"/>
            <a:ext cx="6929486" cy="50952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Internet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Internet nás může zahrnout velikým množstvím informací, pokud s ním ovšem </a:t>
            </a:r>
            <a:r>
              <a:rPr lang="cs-CZ" dirty="0" smtClean="0"/>
              <a:t>dokážeme účelně </a:t>
            </a:r>
            <a:r>
              <a:rPr lang="cs-CZ" dirty="0"/>
              <a:t>pracovat. Musíme se tedy učit využívat různé informační zdroje. Velký pozor si </a:t>
            </a:r>
            <a:r>
              <a:rPr lang="cs-CZ" dirty="0" smtClean="0"/>
              <a:t>ovšem musíme </a:t>
            </a:r>
            <a:r>
              <a:rPr lang="cs-CZ" dirty="0"/>
              <a:t>dát i na to, zda jsou vyvěšené informace správné. Tato záruka tu chybí.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Požadavky k zápočtu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Vytvořte esej v rozsahu max. 2 stránek A4 na téma „Využití didaktických technologií v mé praxi“ (Kdy? Kde? Jak? S kým? S čím? Proč?...)</a:t>
            </a:r>
          </a:p>
          <a:p>
            <a:r>
              <a:rPr lang="cs-CZ" dirty="0" smtClean="0"/>
              <a:t>Seminární práci vložte do </a:t>
            </a:r>
            <a:r>
              <a:rPr lang="cs-CZ" dirty="0" err="1" smtClean="0"/>
              <a:t>odevzdávárny</a:t>
            </a:r>
            <a:r>
              <a:rPr lang="cs-CZ" dirty="0" smtClean="0"/>
              <a:t> předmětu DIT1 v </a:t>
            </a:r>
            <a:r>
              <a:rPr lang="cs-CZ" dirty="0" err="1" smtClean="0"/>
              <a:t>ISu</a:t>
            </a:r>
            <a:r>
              <a:rPr lang="cs-CZ" dirty="0" smtClean="0"/>
              <a:t> nejpozději do 31.1. </a:t>
            </a:r>
            <a:r>
              <a:rPr lang="cs-CZ" dirty="0" smtClean="0"/>
              <a:t>2019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Didaktické prostředky</a:t>
            </a:r>
            <a:endParaRPr lang="cs-CZ" dirty="0"/>
          </a:p>
        </p:txBody>
      </p:sp>
      <p:pic>
        <p:nvPicPr>
          <p:cNvPr id="1026" name="Picture 2" descr="http://www.cdmvt.cz/sites/default/files/ucebnice_didakticke_technologie/uvod/obr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88840"/>
            <a:ext cx="7340924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Materiální prostředky výuky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A) </a:t>
            </a:r>
            <a:r>
              <a:rPr lang="cs-CZ" dirty="0" smtClean="0"/>
              <a:t>Didaktická technika</a:t>
            </a:r>
            <a:endParaRPr lang="cs-CZ" dirty="0"/>
          </a:p>
          <a:p>
            <a:r>
              <a:rPr lang="cs-CZ" dirty="0"/>
              <a:t>B) Učební pomůcky - učební pomůcka je nosičem informace ( např. přírodnina, </a:t>
            </a:r>
            <a:r>
              <a:rPr lang="cs-CZ" dirty="0" smtClean="0"/>
              <a:t>obraz, model</a:t>
            </a:r>
            <a:r>
              <a:rPr lang="cs-CZ" dirty="0"/>
              <a:t>, počítačový program atd</a:t>
            </a:r>
            <a:r>
              <a:rPr lang="cs-CZ" dirty="0" smtClean="0"/>
              <a:t>.)</a:t>
            </a:r>
          </a:p>
          <a:p>
            <a:r>
              <a:rPr lang="cs-CZ" dirty="0" smtClean="0"/>
              <a:t>C) Technické výukové prostory</a:t>
            </a:r>
          </a:p>
          <a:p>
            <a:pPr>
              <a:buNone/>
            </a:pP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Učební pomůcky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A) Vyžadující k prezentaci didaktickou </a:t>
            </a:r>
            <a:r>
              <a:rPr lang="pl-PL" dirty="0" smtClean="0"/>
              <a:t>techniku - </a:t>
            </a:r>
            <a:r>
              <a:rPr lang="cs-CZ" dirty="0"/>
              <a:t>n</a:t>
            </a:r>
            <a:r>
              <a:rPr lang="cs-CZ" dirty="0" smtClean="0"/>
              <a:t>osiče </a:t>
            </a:r>
            <a:r>
              <a:rPr lang="cs-CZ" dirty="0"/>
              <a:t>programů – </a:t>
            </a:r>
            <a:r>
              <a:rPr lang="cs-CZ" dirty="0" smtClean="0"/>
              <a:t>vizuální, auditivní, audiovizuální</a:t>
            </a:r>
            <a:endParaRPr lang="pl-PL" dirty="0"/>
          </a:p>
          <a:p>
            <a:r>
              <a:rPr lang="cs-CZ" dirty="0"/>
              <a:t>B) Nevyžadující k prezentaci didaktickou </a:t>
            </a:r>
            <a:r>
              <a:rPr lang="cs-CZ" dirty="0" smtClean="0"/>
              <a:t>techniku - originál předměty, modely, laboratorní technika, </a:t>
            </a:r>
            <a:r>
              <a:rPr lang="cs-CZ" dirty="0"/>
              <a:t>t</a:t>
            </a:r>
            <a:r>
              <a:rPr lang="cs-CZ" dirty="0" smtClean="0"/>
              <a:t>extové </a:t>
            </a:r>
            <a:r>
              <a:rPr lang="cs-CZ" dirty="0"/>
              <a:t>pomůcky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Historický pohled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Školní tabule</a:t>
            </a:r>
          </a:p>
          <a:p>
            <a:r>
              <a:rPr lang="cs-CZ" dirty="0" smtClean="0"/>
              <a:t>Audiotechnika: gramofon, magnetofon, školní rozhlas</a:t>
            </a:r>
          </a:p>
          <a:p>
            <a:r>
              <a:rPr lang="cs-CZ" dirty="0" smtClean="0"/>
              <a:t>Projekce: </a:t>
            </a:r>
            <a:r>
              <a:rPr lang="cs-CZ" dirty="0" err="1" smtClean="0"/>
              <a:t>diaprojekce</a:t>
            </a:r>
            <a:r>
              <a:rPr lang="cs-CZ" dirty="0" smtClean="0"/>
              <a:t>, </a:t>
            </a:r>
            <a:r>
              <a:rPr lang="cs-CZ" dirty="0" err="1" smtClean="0"/>
              <a:t>epiprojekce</a:t>
            </a:r>
            <a:r>
              <a:rPr lang="cs-CZ" dirty="0" smtClean="0"/>
              <a:t>, filmová projekce</a:t>
            </a:r>
          </a:p>
          <a:p>
            <a:r>
              <a:rPr lang="cs-CZ" dirty="0" smtClean="0"/>
              <a:t>Diafon</a:t>
            </a:r>
          </a:p>
          <a:p>
            <a:r>
              <a:rPr lang="cs-CZ" dirty="0" smtClean="0"/>
              <a:t>Počítače</a:t>
            </a:r>
          </a:p>
          <a:p>
            <a:r>
              <a:rPr lang="cs-CZ" dirty="0" smtClean="0"/>
              <a:t>Zpětná projekce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Didaktická technika v pedagogické praxi  dnes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tabule</a:t>
            </a:r>
            <a:endParaRPr lang="cs-CZ" dirty="0"/>
          </a:p>
          <a:p>
            <a:r>
              <a:rPr lang="cs-CZ" dirty="0" smtClean="0"/>
              <a:t>projekční plochy </a:t>
            </a:r>
            <a:r>
              <a:rPr lang="cs-CZ" smtClean="0"/>
              <a:t>(interaktivní tabule)</a:t>
            </a:r>
            <a:endParaRPr lang="cs-CZ" dirty="0"/>
          </a:p>
          <a:p>
            <a:r>
              <a:rPr lang="pl-PL" dirty="0" smtClean="0"/>
              <a:t>projekční technika </a:t>
            </a:r>
            <a:r>
              <a:rPr lang="pl-PL" dirty="0"/>
              <a:t>(zpětné projektory, diaprojektory, epiprojektory, dataprojektory, </a:t>
            </a:r>
            <a:r>
              <a:rPr lang="pl-PL" dirty="0" smtClean="0"/>
              <a:t>LCD </a:t>
            </a:r>
            <a:r>
              <a:rPr lang="cs-CZ" dirty="0" smtClean="0"/>
              <a:t>panely</a:t>
            </a:r>
            <a:r>
              <a:rPr lang="cs-CZ" dirty="0"/>
              <a:t>, LCD display, </a:t>
            </a:r>
            <a:r>
              <a:rPr lang="cs-CZ" dirty="0" err="1"/>
              <a:t>vizualizéry</a:t>
            </a:r>
            <a:r>
              <a:rPr lang="cs-CZ" dirty="0"/>
              <a:t> 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dirty="0" smtClean="0"/>
              <a:t>digitální </a:t>
            </a:r>
            <a:r>
              <a:rPr lang="cs-CZ" dirty="0"/>
              <a:t>fotoaparáty, klasické fotoaparáty</a:t>
            </a:r>
          </a:p>
          <a:p>
            <a:r>
              <a:rPr lang="cs-CZ" dirty="0" err="1" smtClean="0"/>
              <a:t>videosystémy</a:t>
            </a:r>
            <a:r>
              <a:rPr lang="cs-CZ" dirty="0" smtClean="0"/>
              <a:t> </a:t>
            </a:r>
            <a:r>
              <a:rPr lang="cs-CZ" dirty="0"/>
              <a:t>( videokamery, videorekordéry, </a:t>
            </a:r>
            <a:r>
              <a:rPr lang="cs-CZ" dirty="0" err="1"/>
              <a:t>videoprojektory</a:t>
            </a:r>
            <a:r>
              <a:rPr lang="cs-CZ" dirty="0"/>
              <a:t>, střižny)</a:t>
            </a:r>
          </a:p>
          <a:p>
            <a:r>
              <a:rPr lang="cs-CZ" dirty="0" smtClean="0"/>
              <a:t>počítačové </a:t>
            </a:r>
            <a:r>
              <a:rPr lang="cs-CZ" dirty="0"/>
              <a:t>systémy ( osobní počítač, skener, tiskárna……)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1030</TotalTime>
  <Words>1963</Words>
  <Application>Microsoft Office PowerPoint</Application>
  <PresentationFormat>Předvádění na obrazovce (4:3)</PresentationFormat>
  <Paragraphs>132</Paragraphs>
  <Slides>48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52" baseType="lpstr">
      <vt:lpstr>Franklin Gothic Book</vt:lpstr>
      <vt:lpstr>Franklin Gothic Medium</vt:lpstr>
      <vt:lpstr>Wingdings 2</vt:lpstr>
      <vt:lpstr>Cesta</vt:lpstr>
      <vt:lpstr>Didaktické technologie 1</vt:lpstr>
      <vt:lpstr>Sylabus předmětu</vt:lpstr>
      <vt:lpstr>Didaktické technologie</vt:lpstr>
      <vt:lpstr>Didaktická technika </vt:lpstr>
      <vt:lpstr>Didaktické prostředky</vt:lpstr>
      <vt:lpstr>Materiální prostředky výuky </vt:lpstr>
      <vt:lpstr>Učební pomůcky </vt:lpstr>
      <vt:lpstr>Historický pohled </vt:lpstr>
      <vt:lpstr> Didaktická technika v pedagogické praxi  dnes </vt:lpstr>
      <vt:lpstr>Zpětný projektor </vt:lpstr>
      <vt:lpstr>Epiprojektor ( episkop )</vt:lpstr>
      <vt:lpstr>Data projektor</vt:lpstr>
      <vt:lpstr>Diaprojektor</vt:lpstr>
      <vt:lpstr>Vizualizér</vt:lpstr>
      <vt:lpstr>Interaktivní tabule</vt:lpstr>
      <vt:lpstr>Smart Board </vt:lpstr>
      <vt:lpstr>Smart board</vt:lpstr>
      <vt:lpstr>Activ Board</vt:lpstr>
      <vt:lpstr>Activboard</vt:lpstr>
      <vt:lpstr>LCD panel</vt:lpstr>
      <vt:lpstr>LCD display</vt:lpstr>
      <vt:lpstr>Tablet</vt:lpstr>
      <vt:lpstr>Tablet</vt:lpstr>
      <vt:lpstr>Elektronické hlasovací zařízení</vt:lpstr>
      <vt:lpstr>Rozhlasové nebo televizní vysílání.</vt:lpstr>
      <vt:lpstr>Prezentace aplikace PowerPoint</vt:lpstr>
      <vt:lpstr>Klasický fotoaparát</vt:lpstr>
      <vt:lpstr>Digitální fotoaparát</vt:lpstr>
      <vt:lpstr>Analogová videokamera</vt:lpstr>
      <vt:lpstr>Digitální videokamera </vt:lpstr>
      <vt:lpstr>Videorekordér, videopřehrávač </vt:lpstr>
      <vt:lpstr>DVD rekordér a DVD přehrávač</vt:lpstr>
      <vt:lpstr>Osobní počítač</vt:lpstr>
      <vt:lpstr>Notebook</vt:lpstr>
      <vt:lpstr>Skener</vt:lpstr>
      <vt:lpstr>Tiskárna </vt:lpstr>
      <vt:lpstr>Webová kamera</vt:lpstr>
      <vt:lpstr>Elektronické vzdělávání</vt:lpstr>
      <vt:lpstr>E-learning </vt:lpstr>
      <vt:lpstr>Blended e-learning </vt:lpstr>
      <vt:lpstr>Blended e-learning</vt:lpstr>
      <vt:lpstr>Blended e-learning</vt:lpstr>
      <vt:lpstr>Videokonference</vt:lpstr>
      <vt:lpstr>Videokonference</vt:lpstr>
      <vt:lpstr>Virtuální třída </vt:lpstr>
      <vt:lpstr>Virtuální třída</vt:lpstr>
      <vt:lpstr>Internet</vt:lpstr>
      <vt:lpstr>Požadavky k zápočtu</vt:lpstr>
    </vt:vector>
  </TitlesOfParts>
  <Company>ATC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Didaktické technologie 1</dc:title>
  <dc:creator>student</dc:creator>
  <cp:lastModifiedBy>Vybiral</cp:lastModifiedBy>
  <cp:revision>75</cp:revision>
  <dcterms:created xsi:type="dcterms:W3CDTF">2011-09-29T10:39:46Z</dcterms:created>
  <dcterms:modified xsi:type="dcterms:W3CDTF">2018-10-10T08:26:13Z</dcterms:modified>
</cp:coreProperties>
</file>