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7" r:id="rId8"/>
    <p:sldId id="268" r:id="rId9"/>
    <p:sldId id="262" r:id="rId10"/>
    <p:sldId id="264" r:id="rId11"/>
    <p:sldId id="270" r:id="rId12"/>
    <p:sldId id="269" r:id="rId13"/>
    <p:sldId id="265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3/28/2018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Projektivní metody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Praxe, administrace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DAP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Draw</a:t>
            </a:r>
            <a:r>
              <a:rPr lang="cs-CZ" dirty="0" smtClean="0"/>
              <a:t> a person, </a:t>
            </a:r>
            <a:r>
              <a:rPr lang="cs-CZ" dirty="0" err="1" smtClean="0"/>
              <a:t>Machoverová</a:t>
            </a:r>
            <a:r>
              <a:rPr lang="cs-CZ" dirty="0" smtClean="0"/>
              <a:t>, 1949</a:t>
            </a:r>
          </a:p>
          <a:p>
            <a:r>
              <a:rPr lang="cs-CZ" dirty="0" smtClean="0"/>
              <a:t>FDT, </a:t>
            </a:r>
            <a:r>
              <a:rPr lang="cs-CZ" dirty="0" err="1" smtClean="0"/>
              <a:t>Baltrusch</a:t>
            </a:r>
            <a:endParaRPr lang="cs-CZ" dirty="0" smtClean="0"/>
          </a:p>
          <a:p>
            <a:r>
              <a:rPr lang="cs-CZ" dirty="0" err="1" smtClean="0"/>
              <a:t>Baum</a:t>
            </a:r>
            <a:r>
              <a:rPr lang="cs-CZ" dirty="0" smtClean="0"/>
              <a:t> test - alternativa</a:t>
            </a:r>
            <a:endParaRPr lang="cs-CZ" dirty="0"/>
          </a:p>
        </p:txBody>
      </p:sp>
      <p:pic>
        <p:nvPicPr>
          <p:cNvPr id="5122" name="Picture 2" descr="Výsledek obrázku pro tat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6" y="11477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DAP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Draw</a:t>
            </a:r>
            <a:r>
              <a:rPr lang="cs-CZ" dirty="0" smtClean="0"/>
              <a:t> a person, </a:t>
            </a:r>
            <a:r>
              <a:rPr lang="cs-CZ" dirty="0" err="1" smtClean="0"/>
              <a:t>Machoverová</a:t>
            </a:r>
            <a:r>
              <a:rPr lang="cs-CZ" dirty="0" smtClean="0"/>
              <a:t>, 1949</a:t>
            </a:r>
          </a:p>
          <a:p>
            <a:r>
              <a:rPr lang="cs-CZ" dirty="0" smtClean="0"/>
              <a:t>FDT, </a:t>
            </a:r>
            <a:r>
              <a:rPr lang="cs-CZ" dirty="0" err="1" smtClean="0"/>
              <a:t>Baltrusch</a:t>
            </a:r>
            <a:endParaRPr lang="cs-CZ" dirty="0" smtClean="0"/>
          </a:p>
          <a:p>
            <a:r>
              <a:rPr lang="cs-CZ" dirty="0" err="1" smtClean="0"/>
              <a:t>Baum</a:t>
            </a:r>
            <a:r>
              <a:rPr lang="cs-CZ" dirty="0" smtClean="0"/>
              <a:t> test - alternativa</a:t>
            </a:r>
            <a:endParaRPr lang="cs-CZ" dirty="0"/>
          </a:p>
        </p:txBody>
      </p:sp>
      <p:pic>
        <p:nvPicPr>
          <p:cNvPr id="6148" name="Picture 4" descr="Výsledek obrázku pro dap t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61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FDT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figure draw t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r="184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Začarovaná rodina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Zdeněk Matějček</a:t>
            </a:r>
            <a:endParaRPr lang="cs-CZ" dirty="0"/>
          </a:p>
        </p:txBody>
      </p:sp>
      <p:pic>
        <p:nvPicPr>
          <p:cNvPr id="8198" name="Picture 6" descr="Výsledek obrázku pro začarovaná rodin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72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Sandspiel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Terapeutická i diagnostická metoda </a:t>
            </a:r>
            <a:r>
              <a:rPr lang="cs-CZ" dirty="0" err="1" smtClean="0"/>
              <a:t>metoda</a:t>
            </a:r>
            <a:endParaRPr lang="cs-CZ" dirty="0"/>
          </a:p>
        </p:txBody>
      </p:sp>
      <p:pic>
        <p:nvPicPr>
          <p:cNvPr id="9220" name="Picture 4" descr="Výsledek obrázku pro sandspie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Která metoda Vás nejvíc zaujala – proč?</a:t>
            </a:r>
          </a:p>
          <a:p>
            <a:endParaRPr lang="cs-CZ" dirty="0" smtClean="0"/>
          </a:p>
          <a:p>
            <a:r>
              <a:rPr lang="cs-CZ" dirty="0" smtClean="0"/>
              <a:t>Jak využít projektivní metody? Můžou je využívat ne –psychologové?</a:t>
            </a:r>
          </a:p>
          <a:p>
            <a:endParaRPr lang="cs-CZ" dirty="0" smtClean="0"/>
          </a:p>
          <a:p>
            <a:r>
              <a:rPr lang="cs-CZ" sz="1400" dirty="0" smtClean="0"/>
              <a:t>ANO! ZA JAKÝCH OKOLNOSTÍ?</a:t>
            </a:r>
          </a:p>
          <a:p>
            <a:endParaRPr lang="cs-CZ" sz="1400" dirty="0" smtClean="0"/>
          </a:p>
          <a:p>
            <a:r>
              <a:rPr lang="cs-CZ" dirty="0" smtClean="0"/>
              <a:t>Navrhněte možnost využití pro pedagog, pro </a:t>
            </a:r>
            <a:r>
              <a:rPr lang="cs-CZ" b="1" dirty="0" smtClean="0"/>
              <a:t>sociální</a:t>
            </a:r>
            <a:r>
              <a:rPr lang="cs-CZ" dirty="0" smtClean="0"/>
              <a:t> pedagogy – jaká metoda, jaký typ projektu, jací klienti, pro jaký účel?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1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SVOBODA, </a:t>
            </a:r>
            <a:r>
              <a:rPr lang="cs-CZ" dirty="0" smtClean="0"/>
              <a:t>M.</a:t>
            </a:r>
            <a:r>
              <a:rPr lang="cs-CZ" dirty="0"/>
              <a:t> </a:t>
            </a:r>
            <a:r>
              <a:rPr lang="cs-CZ" i="1" dirty="0"/>
              <a:t>Psychologická diagnostika dospělých</a:t>
            </a:r>
            <a:r>
              <a:rPr lang="cs-CZ" dirty="0"/>
              <a:t>. 3. vyd. Praha: Portál, 2005. 306 s. 3. vydání. ISBN 80-7367-050-X.</a:t>
            </a:r>
          </a:p>
          <a:p>
            <a:r>
              <a:rPr lang="cs-CZ" dirty="0" smtClean="0"/>
              <a:t>SVOBODA</a:t>
            </a:r>
            <a:r>
              <a:rPr lang="cs-CZ" dirty="0"/>
              <a:t>, </a:t>
            </a:r>
            <a:r>
              <a:rPr lang="cs-CZ" dirty="0" smtClean="0"/>
              <a:t>M.</a:t>
            </a:r>
            <a:r>
              <a:rPr lang="cs-CZ" dirty="0"/>
              <a:t> </a:t>
            </a:r>
            <a:r>
              <a:rPr lang="cs-CZ" i="1" dirty="0"/>
              <a:t>Psychodiagnostika dětí a dospívajících.</a:t>
            </a:r>
            <a:r>
              <a:rPr lang="cs-CZ" dirty="0"/>
              <a:t> 1. vyd. Praha: Portál, 2001. 791 s. Studium. ISBN 80-7178-545-8</a:t>
            </a:r>
            <a:r>
              <a:rPr lang="cs-CZ" dirty="0" smtClean="0"/>
              <a:t>.</a:t>
            </a:r>
          </a:p>
          <a:p>
            <a:r>
              <a:rPr lang="cs-CZ" dirty="0" smtClean="0"/>
              <a:t>ŠÍPEK, J. Projektivní </a:t>
            </a:r>
            <a:r>
              <a:rPr lang="cs-CZ" dirty="0"/>
              <a:t>metody. Praha: ISV </a:t>
            </a:r>
            <a:r>
              <a:rPr lang="cs-CZ" dirty="0" smtClean="0"/>
              <a:t>nakladatelství, 2000, ISBN 80-85866-53-6</a:t>
            </a:r>
          </a:p>
          <a:p>
            <a:r>
              <a:rPr lang="cs-CZ" dirty="0" smtClean="0"/>
              <a:t>NAJBRTOVÁ, K. Projektivní metody v psychologické diagnostice. Praha: Portál, 2017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97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a využití projektivních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PŘEDPOKLAD 1: Funguje princip projekce – „nevidíme svět, jaký je, ale takový, jací jsme my“ (TALMUD)</a:t>
            </a:r>
          </a:p>
          <a:p>
            <a:r>
              <a:rPr lang="cs-CZ" dirty="0" err="1" smtClean="0"/>
              <a:t>Pareidolie</a:t>
            </a:r>
            <a:r>
              <a:rPr lang="cs-CZ" dirty="0" smtClean="0"/>
              <a:t>, spodobňování, už Leonardo da Vinci</a:t>
            </a:r>
          </a:p>
          <a:p>
            <a:endParaRPr lang="cs-CZ" dirty="0" smtClean="0"/>
          </a:p>
          <a:p>
            <a:r>
              <a:rPr lang="cs-CZ" dirty="0" smtClean="0"/>
              <a:t>PŘEDPOKLAD 2:  Jsou důvody leccos skrývat</a:t>
            </a:r>
          </a:p>
          <a:p>
            <a:r>
              <a:rPr lang="cs-CZ" dirty="0" smtClean="0"/>
              <a:t>Vědomé versus nevědomé složky osobnosti – to důležité je často skryté: nevíme vše, nechceme vše říct, nemůžeme vše říct, bojíme se něco říct, stydíme se…</a:t>
            </a:r>
          </a:p>
          <a:p>
            <a:endParaRPr lang="cs-CZ" dirty="0" smtClean="0"/>
          </a:p>
          <a:p>
            <a:r>
              <a:rPr lang="cs-CZ" dirty="0" smtClean="0"/>
              <a:t>Výhody a nevýhody testu/dotazníku VERSUS PROJEKTIVNÍ METODY ! ZKUSME ZNOVU:…..</a:t>
            </a:r>
          </a:p>
        </p:txBody>
      </p:sp>
    </p:spTree>
    <p:extLst>
      <p:ext uri="{BB962C8B-B14F-4D97-AF65-F5344CB8AC3E}">
        <p14:creationId xmlns:p14="http://schemas.microsoft.com/office/powerpoint/2010/main" val="30187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DVoJÍ</a:t>
            </a:r>
            <a:r>
              <a:rPr lang="cs-CZ" dirty="0" smtClean="0"/>
              <a:t> UŽITÍ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 klinické praxi </a:t>
            </a:r>
            <a:r>
              <a:rPr lang="cs-CZ" dirty="0" smtClean="0"/>
              <a:t> </a:t>
            </a:r>
          </a:p>
          <a:p>
            <a:r>
              <a:rPr lang="cs-CZ" sz="1500" dirty="0" smtClean="0"/>
              <a:t>Komplexní vyšetření – v diagnostice, náročnost na vyhodnocení, kontext nutný</a:t>
            </a:r>
          </a:p>
          <a:p>
            <a:r>
              <a:rPr lang="cs-CZ" sz="1500" dirty="0" smtClean="0"/>
              <a:t>V terapii – odblokování, tvořivost, nalezení cesty dál, cesty hloub k sobě)</a:t>
            </a:r>
            <a:endParaRPr lang="cs-CZ" sz="1500" dirty="0"/>
          </a:p>
          <a:p>
            <a:endParaRPr lang="cs-CZ" dirty="0" smtClean="0"/>
          </a:p>
          <a:p>
            <a:r>
              <a:rPr lang="cs-CZ" dirty="0" smtClean="0"/>
              <a:t>Jakou </a:t>
            </a:r>
            <a:r>
              <a:rPr lang="cs-CZ" dirty="0"/>
              <a:t>roli, funkci mají projektivní metody mezi dalšími metodami?</a:t>
            </a:r>
          </a:p>
          <a:p>
            <a:r>
              <a:rPr lang="cs-CZ" dirty="0" smtClean="0"/>
              <a:t>Kdy se předkládají v rámci vyšetření? (Na začátku, na konci….)</a:t>
            </a:r>
          </a:p>
          <a:p>
            <a:endParaRPr lang="cs-CZ" dirty="0"/>
          </a:p>
          <a:p>
            <a:r>
              <a:rPr lang="cs-CZ" b="1" dirty="0" smtClean="0"/>
              <a:t>Ve výzkumu osobnosti </a:t>
            </a:r>
            <a:r>
              <a:rPr lang="cs-CZ" dirty="0" smtClean="0"/>
              <a:t>– pro různé účely</a:t>
            </a:r>
          </a:p>
          <a:p>
            <a:r>
              <a:rPr lang="cs-CZ" sz="1400" dirty="0" smtClean="0"/>
              <a:t>Dopravní psychologie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5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Administrace – předpoklady: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I. Testová situace </a:t>
            </a:r>
            <a:r>
              <a:rPr lang="cs-CZ" dirty="0" smtClean="0"/>
              <a:t>– proč, vysvětlení principu – ale není to úplně možné – skrytý, maskovaný účel/princip – nesmí se porušit, navádět…</a:t>
            </a:r>
          </a:p>
          <a:p>
            <a:r>
              <a:rPr lang="cs-CZ" dirty="0" smtClean="0"/>
              <a:t>Strach: ne z výkonu, ale z odhalení skrytého</a:t>
            </a:r>
            <a:endParaRPr lang="cs-CZ" dirty="0"/>
          </a:p>
          <a:p>
            <a:r>
              <a:rPr lang="cs-CZ" dirty="0"/>
              <a:t>Atmosféra důvěry, uvolněnosti, </a:t>
            </a:r>
            <a:r>
              <a:rPr lang="cs-CZ" dirty="0" smtClean="0"/>
              <a:t>tvořivosti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II. Testový materiál – </a:t>
            </a:r>
            <a:r>
              <a:rPr lang="cs-CZ" dirty="0" smtClean="0"/>
              <a:t>nestrukturovaný, volný podnět, který zároveň vyvolává zájem, asociace, je člověku blízký</a:t>
            </a:r>
          </a:p>
          <a:p>
            <a:r>
              <a:rPr lang="cs-CZ" b="1" dirty="0" smtClean="0"/>
              <a:t>III. </a:t>
            </a:r>
            <a:r>
              <a:rPr lang="cs-CZ" b="1" dirty="0" err="1" smtClean="0"/>
              <a:t>Inquiry</a:t>
            </a:r>
            <a:r>
              <a:rPr lang="cs-CZ" dirty="0" smtClean="0"/>
              <a:t>: u mnoha metod – kresebných, manipulačních, se bez toho neobjedeme</a:t>
            </a:r>
          </a:p>
          <a:p>
            <a:r>
              <a:rPr lang="cs-CZ" b="1" dirty="0" smtClean="0"/>
              <a:t>IV. Hodnocení, interpretace a závěry: </a:t>
            </a:r>
            <a:r>
              <a:rPr lang="cs-CZ" dirty="0" smtClean="0"/>
              <a:t>Předpoklady u výzkumníka/terapeuta: kontext, znalost klienta, znalost metody, znalost teorie chování/osobnosti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4989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Projektivní metody – u dětí??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Rozdíl v psychodiagnostice dětí a dospělých:</a:t>
            </a:r>
          </a:p>
          <a:p>
            <a:endParaRPr lang="cs-CZ" dirty="0" smtClean="0"/>
          </a:p>
          <a:p>
            <a:r>
              <a:rPr lang="cs-CZ" dirty="0" smtClean="0"/>
              <a:t>Vývoj, nestabilita osobnosti: odlišit nezralost, dynamiku od odchylky a patologie</a:t>
            </a:r>
          </a:p>
          <a:p>
            <a:endParaRPr lang="cs-CZ" dirty="0" smtClean="0"/>
          </a:p>
          <a:p>
            <a:r>
              <a:rPr lang="cs-CZ" dirty="0" smtClean="0"/>
              <a:t>Hranice mezi vědomým a nevědomým obsahem, realita a fantazie</a:t>
            </a:r>
          </a:p>
          <a:p>
            <a:endParaRPr lang="cs-CZ" dirty="0" smtClean="0"/>
          </a:p>
          <a:p>
            <a:r>
              <a:rPr lang="cs-CZ" dirty="0" smtClean="0"/>
              <a:t>Citlivost na interakci a na prostředí (pozor na plnění očekávání, pozor na náladu, nemoc)</a:t>
            </a:r>
          </a:p>
          <a:p>
            <a:endParaRPr lang="cs-CZ" dirty="0" smtClean="0"/>
          </a:p>
          <a:p>
            <a:r>
              <a:rPr lang="cs-CZ" dirty="0" smtClean="0"/>
              <a:t>Není vnitřní konflikt – možnost hovořit přímo (ale nízká schopnost verbalizace)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Rorschachův</a:t>
            </a:r>
            <a:r>
              <a:rPr lang="cs-CZ" dirty="0" smtClean="0"/>
              <a:t> test</a:t>
            </a:r>
          </a:p>
          <a:p>
            <a:r>
              <a:rPr lang="cs-CZ" dirty="0" smtClean="0"/>
              <a:t>Hermann </a:t>
            </a:r>
            <a:r>
              <a:rPr lang="cs-CZ" dirty="0" err="1" smtClean="0"/>
              <a:t>Rorschach</a:t>
            </a:r>
            <a:r>
              <a:rPr lang="cs-CZ" dirty="0" smtClean="0"/>
              <a:t>, 1921</a:t>
            </a:r>
          </a:p>
          <a:p>
            <a:r>
              <a:rPr lang="cs-CZ" dirty="0" err="1" smtClean="0"/>
              <a:t>Pareidolie</a:t>
            </a:r>
            <a:r>
              <a:rPr lang="cs-CZ" dirty="0" smtClean="0"/>
              <a:t> – osobnost a percepce</a:t>
            </a:r>
            <a:endParaRPr lang="cs-CZ" dirty="0"/>
          </a:p>
          <a:p>
            <a:r>
              <a:rPr lang="cs-CZ" dirty="0" smtClean="0"/>
              <a:t>Patologie</a:t>
            </a:r>
          </a:p>
          <a:p>
            <a:r>
              <a:rPr lang="cs-CZ" dirty="0" smtClean="0"/>
              <a:t>Manuály, signování: </a:t>
            </a:r>
            <a:r>
              <a:rPr lang="cs-CZ" dirty="0" err="1" smtClean="0"/>
              <a:t>Bohm</a:t>
            </a:r>
            <a:r>
              <a:rPr lang="cs-CZ" dirty="0" smtClean="0"/>
              <a:t>, Exner</a:t>
            </a:r>
          </a:p>
        </p:txBody>
      </p:sp>
      <p:pic>
        <p:nvPicPr>
          <p:cNvPr id="1026" name="Picture 2" descr="Výsledek obrázku pro ror t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ROR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ror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7" y="1149914"/>
            <a:ext cx="7048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Skoŕovací</a:t>
            </a:r>
            <a:r>
              <a:rPr lang="cs-CZ" dirty="0" smtClean="0"/>
              <a:t> tabule</a:t>
            </a:r>
            <a:endParaRPr lang="cs-CZ" dirty="0"/>
          </a:p>
        </p:txBody>
      </p:sp>
      <p:pic>
        <p:nvPicPr>
          <p:cNvPr id="3074" name="Picture 2" descr="Výsledek obrázku pro ror t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 b="53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Tematicko</a:t>
            </a:r>
            <a:r>
              <a:rPr lang="cs-CZ" dirty="0" smtClean="0"/>
              <a:t> apercepční test</a:t>
            </a:r>
          </a:p>
          <a:p>
            <a:r>
              <a:rPr lang="cs-CZ" dirty="0" smtClean="0"/>
              <a:t>Henry Murray</a:t>
            </a:r>
          </a:p>
          <a:p>
            <a:r>
              <a:rPr lang="cs-CZ" dirty="0" smtClean="0"/>
              <a:t>CAT</a:t>
            </a:r>
          </a:p>
          <a:p>
            <a:r>
              <a:rPr lang="cs-CZ" dirty="0" err="1" smtClean="0"/>
              <a:t>Cato</a:t>
            </a:r>
            <a:endParaRPr lang="cs-CZ" dirty="0" smtClean="0"/>
          </a:p>
          <a:p>
            <a:r>
              <a:rPr lang="cs-CZ" dirty="0" smtClean="0"/>
              <a:t>32 tabulí – 4 série</a:t>
            </a:r>
          </a:p>
          <a:p>
            <a:r>
              <a:rPr lang="cs-CZ" dirty="0" smtClean="0"/>
              <a:t>10 tabulí, 50 minut</a:t>
            </a:r>
            <a:endParaRPr lang="cs-CZ" dirty="0"/>
          </a:p>
        </p:txBody>
      </p:sp>
      <p:pic>
        <p:nvPicPr>
          <p:cNvPr id="4098" name="Picture 2" descr="Výsledek obrázku pro tat t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" b="4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287</TotalTime>
  <Words>473</Words>
  <Application>Microsoft Office PowerPoint</Application>
  <PresentationFormat>Širokoúhlá obrazovka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Rockwell</vt:lpstr>
      <vt:lpstr>Rockwell Condensed</vt:lpstr>
      <vt:lpstr>Wingdings</vt:lpstr>
      <vt:lpstr>Dřevo</vt:lpstr>
      <vt:lpstr>Projektivní metody</vt:lpstr>
      <vt:lpstr>Princip a využití projektivních metod</vt:lpstr>
      <vt:lpstr>DVoJÍ UŽITÍ metod</vt:lpstr>
      <vt:lpstr>Administrace – předpoklady:</vt:lpstr>
      <vt:lpstr>Projektivní metody – u dětí??</vt:lpstr>
      <vt:lpstr>ROR</vt:lpstr>
      <vt:lpstr>ROR</vt:lpstr>
      <vt:lpstr>ROR</vt:lpstr>
      <vt:lpstr>tat</vt:lpstr>
      <vt:lpstr>DAP</vt:lpstr>
      <vt:lpstr>DAP</vt:lpstr>
      <vt:lpstr>FDT</vt:lpstr>
      <vt:lpstr>Začarovaná rodina</vt:lpstr>
      <vt:lpstr>Sandspiel</vt:lpstr>
      <vt:lpstr>Závěr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Projektivní metody</dc:title>
  <dc:creator>Denglerova</dc:creator>
  <cp:lastModifiedBy>Denglerova</cp:lastModifiedBy>
  <cp:revision>12</cp:revision>
  <dcterms:created xsi:type="dcterms:W3CDTF">2018-03-19T06:49:09Z</dcterms:created>
  <dcterms:modified xsi:type="dcterms:W3CDTF">2018-03-28T09:25:26Z</dcterms:modified>
</cp:coreProperties>
</file>