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3" r:id="rId2"/>
  </p:sldMasterIdLst>
  <p:notesMasterIdLst>
    <p:notesMasterId r:id="rId37"/>
  </p:notesMasterIdLst>
  <p:sldIdLst>
    <p:sldId id="256" r:id="rId3"/>
    <p:sldId id="299" r:id="rId4"/>
    <p:sldId id="300" r:id="rId5"/>
    <p:sldId id="301" r:id="rId6"/>
    <p:sldId id="302" r:id="rId7"/>
    <p:sldId id="304" r:id="rId8"/>
    <p:sldId id="305" r:id="rId9"/>
    <p:sldId id="306" r:id="rId10"/>
    <p:sldId id="307" r:id="rId11"/>
    <p:sldId id="309" r:id="rId12"/>
    <p:sldId id="310" r:id="rId13"/>
    <p:sldId id="312" r:id="rId14"/>
    <p:sldId id="313" r:id="rId15"/>
    <p:sldId id="314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67" r:id="rId31"/>
    <p:sldId id="368" r:id="rId32"/>
    <p:sldId id="361" r:id="rId33"/>
    <p:sldId id="362" r:id="rId34"/>
    <p:sldId id="363" r:id="rId35"/>
    <p:sldId id="364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92591-E340-4278-8E1F-8075D7F2409E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21B1B-DCEB-48ED-AA2C-406307D85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53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34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393828" eaLnBrk="1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cs-CZ" altLang="cs-CZ" smtClean="0">
              <a:solidFill>
                <a:prstClr val="white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9"/>
            <a:ext cx="4738097" cy="351232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1F35-9870-416C-B281-30EE35816D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7868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54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41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49383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2481" y="1906761"/>
            <a:ext cx="3833280" cy="43175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1" y="1906761"/>
            <a:ext cx="3833280" cy="43175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765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804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82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91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71785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3921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697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26081" y="504053"/>
            <a:ext cx="1951200" cy="572028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2481" y="504053"/>
            <a:ext cx="5715360" cy="572028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175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480" y="504053"/>
            <a:ext cx="7804800" cy="114348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72481" y="1906761"/>
            <a:ext cx="3833280" cy="431757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4001" y="1906761"/>
            <a:ext cx="3833280" cy="431757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251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480" y="504053"/>
            <a:ext cx="7804800" cy="114348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72481" y="1906761"/>
            <a:ext cx="3833280" cy="431757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4001" y="1906761"/>
            <a:ext cx="3833280" cy="4317573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99580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DB2A4F-7EC7-42DD-A890-6819CAD83D9D}" type="datetimeFigureOut">
              <a:rPr lang="cs-CZ" smtClean="0"/>
              <a:t>23. 10. 2016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08700C-C725-4561-A6D7-A815A25634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8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367200" y="1718101"/>
            <a:ext cx="8776800" cy="5141340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2480" y="504053"/>
            <a:ext cx="7804800" cy="114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480" y="1906761"/>
            <a:ext cx="7804800" cy="4317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Click to edit the outline text format</a:t>
            </a:r>
          </a:p>
          <a:p>
            <a:pPr lvl="1"/>
            <a:r>
              <a:rPr lang="en-GB" altLang="cs-CZ" smtClean="0"/>
              <a:t>Second Outline Level</a:t>
            </a:r>
          </a:p>
          <a:p>
            <a:pPr lvl="2"/>
            <a:r>
              <a:rPr lang="en-GB" altLang="cs-CZ" smtClean="0"/>
              <a:t>Third Outline Level</a:t>
            </a:r>
          </a:p>
          <a:p>
            <a:pPr lvl="3"/>
            <a:r>
              <a:rPr lang="en-GB" altLang="cs-CZ" smtClean="0"/>
              <a:t>Fourth Outline Level</a:t>
            </a:r>
          </a:p>
          <a:p>
            <a:pPr lvl="4"/>
            <a:r>
              <a:rPr lang="en-GB" altLang="cs-CZ" smtClean="0"/>
              <a:t>Fifth Outline Level</a:t>
            </a:r>
          </a:p>
          <a:p>
            <a:pPr lvl="4"/>
            <a:r>
              <a:rPr lang="en-GB" altLang="cs-CZ" smtClean="0"/>
              <a:t>Sixth Outline Level</a:t>
            </a:r>
          </a:p>
          <a:p>
            <a:pPr lvl="4"/>
            <a:r>
              <a:rPr lang="en-GB" altLang="cs-CZ" smtClean="0"/>
              <a:t>Seventh Outline Level</a:t>
            </a:r>
          </a:p>
          <a:p>
            <a:pPr lvl="4"/>
            <a:r>
              <a:rPr lang="en-GB" altLang="cs-CZ" smtClean="0"/>
              <a:t>Eighth Outline Level</a:t>
            </a:r>
          </a:p>
          <a:p>
            <a:pPr lvl="4"/>
            <a:r>
              <a:rPr lang="en-GB" altLang="cs-CZ" smtClean="0"/>
              <a:t>Ninth Outline Level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1" y="0"/>
            <a:ext cx="165600" cy="833848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1" y="2160227"/>
            <a:ext cx="165600" cy="833848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" y="1059952"/>
            <a:ext cx="165600" cy="833848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defTabSz="407526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3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p:txStyles>
    <p:titleStyle>
      <a:lvl1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+mj-lt"/>
          <a:ea typeface="Lucida Sans Unicode" charset="0"/>
          <a:cs typeface="+mj-cs"/>
        </a:defRPr>
      </a:lvl1pPr>
      <a:lvl2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2pPr>
      <a:lvl3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3pPr>
      <a:lvl4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4pPr>
      <a:lvl5pPr algn="ctr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5pPr>
      <a:lvl6pPr marL="414726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6pPr>
      <a:lvl7pPr marL="829452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7pPr>
      <a:lvl8pPr marL="1244178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8pPr>
      <a:lvl9pPr marL="1658904" algn="ctr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000" b="1">
          <a:solidFill>
            <a:srgbClr val="333333"/>
          </a:solidFill>
          <a:latin typeface="Arial" charset="0"/>
          <a:cs typeface="Lucida Sans Unicode" charset="0"/>
        </a:defRPr>
      </a:lvl9pPr>
    </p:titleStyle>
    <p:bodyStyle>
      <a:lvl1pPr marL="388806" indent="-293764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E594D"/>
        </a:buClr>
        <a:buSzPct val="45000"/>
        <a:buFont typeface="Wingdings" charset="2"/>
        <a:buChar char=""/>
        <a:defRPr sz="29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780492" indent="-259204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charset="2"/>
        <a:buChar char=""/>
        <a:defRPr sz="2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172177" indent="-194403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563863" indent="-192963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charset="2"/>
        <a:buChar char=""/>
        <a:defRPr sz="18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1955549" indent="-194403" algn="l" defTabSz="407526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370275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6pPr>
      <a:lvl7pPr marL="2785001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7pPr>
      <a:lvl8pPr marL="3199727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8pPr>
      <a:lvl9pPr marL="3614453" indent="-194403" algn="l" defTabSz="407526" rtl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buChar char=""/>
        <a:defRPr sz="1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48499747-sama-doma/212562220600020/obsah/188790-priusnice-spalnicky-zardenky-mudr-jirina-hobstova-csc-dotazy-2-cast" TargetMode="External"/><Relationship Id="rId2" Type="http://schemas.openxmlformats.org/officeDocument/2006/relationships/hyperlink" Target="http://www.ceskatelevize.cz/ivysilani/1148499747-sama-doma/212562220600020/obsah/188784-priusnice-spalnicky-zardenky-mudr-jirina-hobstova-csc-dotazy-1-cas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vmedicina.cz/kategorie/pediatrie/735-nestovice-a-spala-jsou-typicke-detske-nemoc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usnice.cz/" TargetMode="External"/><Relationship Id="rId2" Type="http://schemas.openxmlformats.org/officeDocument/2006/relationships/hyperlink" Target="https://www.youtube.com/watch?v=grrFeiY5Yo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ckovacicentrum.cz/cz/zardenky" TargetMode="External"/><Relationship Id="rId5" Type="http://schemas.openxmlformats.org/officeDocument/2006/relationships/hyperlink" Target="https://www.ockovacicentrum.cz/cz/spalnicky" TargetMode="External"/><Relationship Id="rId4" Type="http://schemas.openxmlformats.org/officeDocument/2006/relationships/hyperlink" Target="http://spala.cz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5da7RSNTw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5IVBfzhtu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www.youtube.com/watch?v=U0QYhdhRUBU" TargetMode="External"/><Relationship Id="rId4" Type="http://schemas.openxmlformats.org/officeDocument/2006/relationships/hyperlink" Target="https://www.youtube.com/watch?v=q4s0ONMcNfs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WCAA6YSLk4" TargetMode="External"/><Relationship Id="rId2" Type="http://schemas.openxmlformats.org/officeDocument/2006/relationships/hyperlink" Target="https://www.youtube.com/watch?v=R50cUOq7t1w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youtube.com/watch?v=PTPn98DRhII" TargetMode="External"/><Relationship Id="rId5" Type="http://schemas.openxmlformats.org/officeDocument/2006/relationships/hyperlink" Target="https://www.youtube.com/watch?v=eZdWgkJQn60" TargetMode="External"/><Relationship Id="rId4" Type="http://schemas.openxmlformats.org/officeDocument/2006/relationships/hyperlink" Target="http://www.borelioza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F6lBnNoek0" TargetMode="External"/><Relationship Id="rId2" Type="http://schemas.openxmlformats.org/officeDocument/2006/relationships/hyperlink" Target="https://www.youtube.com/watch?v=PTPn98DRhII" TargetMode="Externa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 bwMode="auto">
          <a:xfrm>
            <a:off x="2286000" y="3124200"/>
            <a:ext cx="6172200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cs-CZ" altLang="cs-CZ" i="1" cap="none" dirty="0" smtClean="0">
                <a:latin typeface="Arial" charset="0"/>
              </a:rPr>
              <a:t>Biologie člověka a základy zdravovědy 1 a 2</a:t>
            </a:r>
            <a:endParaRPr lang="cs-CZ" altLang="cs-CZ" i="1" cap="none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latin typeface="Arial" charset="0"/>
              </a:rPr>
              <a:t>Přednáška 4</a:t>
            </a:r>
          </a:p>
        </p:txBody>
      </p:sp>
    </p:spTree>
    <p:extLst>
      <p:ext uri="{BB962C8B-B14F-4D97-AF65-F5344CB8AC3E}">
        <p14:creationId xmlns:p14="http://schemas.microsoft.com/office/powerpoint/2010/main" val="13149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67627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Výživa batolete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3671888" cy="52863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dirty="0" smtClean="0"/>
              <a:t> </a:t>
            </a:r>
            <a:r>
              <a:rPr lang="cs-CZ" altLang="cs-CZ" b="1" dirty="0" smtClean="0"/>
              <a:t>Po 1. roce života </a:t>
            </a:r>
            <a:r>
              <a:rPr lang="cs-CZ" altLang="cs-CZ" dirty="0" smtClean="0"/>
              <a:t>obohacujeme stravu obilovinami již s lepkem – žito, oves, ječmen, pšenice, ječné kroupy, ovesné vločky, těstoviny z celozrnných obilovin, polévku (méně slanou).</a:t>
            </a:r>
          </a:p>
          <a:p>
            <a:pPr eaLnBrk="1" hangingPunct="1">
              <a:buFontTx/>
              <a:buNone/>
            </a:pPr>
            <a:r>
              <a:rPr lang="cs-CZ" altLang="cs-CZ" b="1" dirty="0" smtClean="0"/>
              <a:t>V 18. měsíci </a:t>
            </a:r>
            <a:r>
              <a:rPr lang="cs-CZ" altLang="cs-CZ" dirty="0" smtClean="0"/>
              <a:t>můžeme nabídnout rybu, nejdříve sladkovodní později mořskou a také maso (raději bio).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1949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Nechutenství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71600"/>
            <a:ext cx="8964488" cy="5486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Starší kojenec, batole a předškolní a školní děti by měli jíst 5x denně velmi pestrou stravu s dostatkem zeleniny.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Děti často pijí značně přeslazené nápoje a stejně přeslazené čaje. Tyto nápoje plné tzv. prázdných kalorií děti zasytí a pak není divu, že dítě nechce obědvat či večeřet.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Jídlo musí být chutné a musí vábit i zrak.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Nejdůležitější je zásada, že na talíři má být vždy jen tolik jídla, kolik je dítě schopno sníst.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 smtClean="0"/>
              <a:t>Stále v myslích našich maminek přetrvává snaha hodnotit zdravý vývoj dítěte podle váhové křivky. Je to nesmysl!! Podstatně významnějším měřítkem prospívání dítěte je jeho růst! </a:t>
            </a:r>
          </a:p>
        </p:txBody>
      </p:sp>
    </p:spTree>
    <p:extLst>
      <p:ext uri="{BB962C8B-B14F-4D97-AF65-F5344CB8AC3E}">
        <p14:creationId xmlns:p14="http://schemas.microsoft.com/office/powerpoint/2010/main" val="273954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Běžná onemocnění dětského věku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6888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Onemocnění z potravin</a:t>
            </a:r>
            <a:r>
              <a:rPr lang="cs-CZ" altLang="cs-CZ" dirty="0" smtClean="0"/>
              <a:t>: salmonelóza, průjem, plynatost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Ušní</a:t>
            </a:r>
            <a:r>
              <a:rPr lang="cs-CZ" altLang="cs-CZ" dirty="0" smtClean="0"/>
              <a:t>: zánět středního ucha, infekce vnějšího zvukovodu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Alergie, astma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Močové cesty</a:t>
            </a:r>
            <a:r>
              <a:rPr lang="cs-CZ" altLang="cs-CZ" dirty="0" smtClean="0"/>
              <a:t>: pomočování, zánět moč. měchýře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Dýchací cesty</a:t>
            </a:r>
            <a:r>
              <a:rPr lang="cs-CZ" altLang="cs-CZ" dirty="0" smtClean="0"/>
              <a:t>: kašel, nachlazení, rýma, záněty hrtanu, mandlí, nosohltanu, průdušek, zápal plic, zvětšená nosní mandle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Oční</a:t>
            </a:r>
            <a:r>
              <a:rPr lang="cs-CZ" altLang="cs-CZ" dirty="0" smtClean="0"/>
              <a:t>: ječné zrno, šilhavost, zánět spojivek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Kožní</a:t>
            </a:r>
            <a:r>
              <a:rPr lang="cs-CZ" altLang="cs-CZ" dirty="0" smtClean="0"/>
              <a:t>: bradavice, ekzémy, lupénka, opar, koutky, vši</a:t>
            </a:r>
          </a:p>
          <a:p>
            <a:pPr eaLnBrk="1" hangingPunct="1">
              <a:buFontTx/>
              <a:buNone/>
            </a:pPr>
            <a:r>
              <a:rPr lang="cs-CZ" altLang="cs-CZ" u="sng" dirty="0" smtClean="0"/>
              <a:t>Infekční</a:t>
            </a:r>
            <a:r>
              <a:rPr lang="cs-CZ" altLang="cs-CZ" dirty="0" smtClean="0"/>
              <a:t>: chřipka, plané neštovice, příušnice, spála, spalničky, zarděnky (</a:t>
            </a:r>
            <a:r>
              <a:rPr lang="cs-CZ" altLang="cs-CZ" b="1" u="sng" dirty="0" smtClean="0"/>
              <a:t>o každé nemoci vědět podrobnosti)</a:t>
            </a:r>
          </a:p>
        </p:txBody>
      </p:sp>
    </p:spTree>
    <p:extLst>
      <p:ext uri="{BB962C8B-B14F-4D97-AF65-F5344CB8AC3E}">
        <p14:creationId xmlns:p14="http://schemas.microsoft.com/office/powerpoint/2010/main" val="34536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ovéPole 1"/>
          <p:cNvSpPr txBox="1">
            <a:spLocks noChangeArrowheads="1"/>
          </p:cNvSpPr>
          <p:nvPr/>
        </p:nvSpPr>
        <p:spPr bwMode="auto">
          <a:xfrm>
            <a:off x="468313" y="765175"/>
            <a:ext cx="78486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  <a:hlinkClick r:id="rId2"/>
              </a:rPr>
              <a:t>http://www.ceskatelevize.cz/ivysilani/1148499747-sama-doma/212562220600020/obsah/188784-priusnice-spalnicky-zardenky-mudr-jirina-hobstova-csc-dotazy-1-cast</a:t>
            </a: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  <a:hlinkClick r:id="rId3"/>
              </a:rPr>
              <a:t>http://www.ceskatelevize.cz/ivysilani/1148499747-sama-doma/212562220600020/obsah/188790-priusnice-spalnicky-zardenky-mudr-jirina-hobstova-csc-dotazy-2-cast</a:t>
            </a: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Arial" charset="0"/>
                <a:hlinkClick r:id="rId4"/>
              </a:rPr>
              <a:t>http://tvmedicina.cz/kategorie/pediatrie/735-nestovice-a-spala-jsou-typicke-detske-nemoci</a:t>
            </a: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8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27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dirty="0" smtClean="0">
                <a:hlinkClick r:id="rId2"/>
              </a:rPr>
              <a:t>https://www.youtube.com/watch?v=grrFeiY5Yoo</a:t>
            </a:r>
            <a:r>
              <a:rPr lang="cs-CZ" altLang="cs-CZ" dirty="0" smtClean="0"/>
              <a:t> Neštovice</a:t>
            </a:r>
          </a:p>
          <a:p>
            <a:r>
              <a:rPr lang="cs-CZ" altLang="cs-CZ" dirty="0" smtClean="0">
                <a:hlinkClick r:id="rId3"/>
              </a:rPr>
              <a:t>http://www.priusnice.cz/</a:t>
            </a:r>
            <a:endParaRPr lang="cs-CZ" altLang="cs-CZ" dirty="0" smtClean="0"/>
          </a:p>
          <a:p>
            <a:r>
              <a:rPr lang="cs-CZ" altLang="cs-CZ" dirty="0" err="1" smtClean="0"/>
              <a:t>Přiušnice</a:t>
            </a:r>
            <a:endParaRPr lang="cs-CZ" altLang="cs-CZ" dirty="0" smtClean="0"/>
          </a:p>
          <a:p>
            <a:r>
              <a:rPr lang="cs-CZ" altLang="cs-CZ" dirty="0" smtClean="0">
                <a:hlinkClick r:id="rId4"/>
              </a:rPr>
              <a:t>http://spala.cz/</a:t>
            </a:r>
            <a:endParaRPr lang="cs-CZ" altLang="cs-CZ" dirty="0" smtClean="0"/>
          </a:p>
          <a:p>
            <a:r>
              <a:rPr lang="cs-CZ" altLang="cs-CZ" dirty="0" smtClean="0"/>
              <a:t>Spála</a:t>
            </a:r>
          </a:p>
          <a:p>
            <a:r>
              <a:rPr lang="cs-CZ" altLang="cs-CZ" dirty="0" smtClean="0">
                <a:hlinkClick r:id="rId5"/>
              </a:rPr>
              <a:t>https://www.ockovacicentrum.cz/cz/spalnicky</a:t>
            </a:r>
            <a:endParaRPr lang="cs-CZ" altLang="cs-CZ" dirty="0" smtClean="0"/>
          </a:p>
          <a:p>
            <a:r>
              <a:rPr lang="cs-CZ" altLang="cs-CZ" dirty="0" smtClean="0"/>
              <a:t>Spalničky</a:t>
            </a:r>
          </a:p>
          <a:p>
            <a:r>
              <a:rPr lang="cs-CZ" altLang="cs-CZ" dirty="0" smtClean="0">
                <a:hlinkClick r:id="rId6"/>
              </a:rPr>
              <a:t>https://www.ockovacicentrum.cz/cz/zardenky</a:t>
            </a:r>
            <a:endParaRPr lang="cs-CZ" altLang="cs-CZ" dirty="0" smtClean="0"/>
          </a:p>
          <a:p>
            <a:r>
              <a:rPr lang="cs-CZ" altLang="cs-CZ" dirty="0" smtClean="0"/>
              <a:t>Zarděnky (Rubeola)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0949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4"/>
            <a:ext cx="7809120" cy="1147801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Předškolní věk</a:t>
            </a:r>
          </a:p>
        </p:txBody>
      </p:sp>
    </p:spTree>
    <p:extLst>
      <p:ext uri="{BB962C8B-B14F-4D97-AF65-F5344CB8AC3E}">
        <p14:creationId xmlns:p14="http://schemas.microsoft.com/office/powerpoint/2010/main" val="245338170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1"/>
            <a:ext cx="7809120" cy="4323334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Charakteristika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Růst a vývoj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Nejčastější patologie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Výživa u dětí</a:t>
            </a:r>
          </a:p>
          <a:p>
            <a:pPr marL="388766" indent="-293733" algn="l" eaLnBrk="1">
              <a:lnSpc>
                <a:spcPct val="187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Poruchy výživy</a:t>
            </a:r>
          </a:p>
        </p:txBody>
      </p:sp>
    </p:spTree>
    <p:extLst>
      <p:ext uri="{BB962C8B-B14F-4D97-AF65-F5344CB8AC3E}">
        <p14:creationId xmlns:p14="http://schemas.microsoft.com/office/powerpoint/2010/main" val="334827771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4"/>
            <a:ext cx="7809120" cy="1147801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Charakteristika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2" y="1906761"/>
            <a:ext cx="3810240" cy="4323334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Předškolní období – období od 3 do 6 let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Dítě zpravidla navštěvuje mateřskou školu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Začínají se vyvíjet individuální psychické vlastnosti a osobnost dítěte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Zdokonaluje se motorika</a:t>
            </a:r>
          </a:p>
        </p:txBody>
      </p:sp>
    </p:spTree>
    <p:extLst>
      <p:ext uri="{BB962C8B-B14F-4D97-AF65-F5344CB8AC3E}">
        <p14:creationId xmlns:p14="http://schemas.microsoft.com/office/powerpoint/2010/main" val="47158307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2285522"/>
            <a:ext cx="7809120" cy="4277249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Rozvoj myšlení a řeči (myšlení je konkrétně názorné)</a:t>
            </a:r>
            <a:r>
              <a:rPr lang="ar-SA" altLang="cs-CZ" sz="2900" b="0">
                <a:solidFill>
                  <a:srgbClr val="000000"/>
                </a:solidFill>
                <a:cs typeface="Arial" charset="0"/>
              </a:rPr>
              <a:t>‏</a:t>
            </a:r>
            <a:endParaRPr lang="en-GB" altLang="cs-CZ" sz="2900" b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„Věk otázek“ (odpovědi by měly být obrazné, názorné, živě vyprávěné, charakter pohádek)</a:t>
            </a:r>
            <a:r>
              <a:rPr lang="ar-SA" altLang="cs-CZ" sz="2900" b="0">
                <a:solidFill>
                  <a:srgbClr val="000000"/>
                </a:solidFill>
                <a:cs typeface="Arial" charset="0"/>
              </a:rPr>
              <a:t>‏</a:t>
            </a:r>
            <a:endParaRPr lang="en-GB" altLang="cs-CZ" sz="2900" b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Rodiče mohou udělat mnoho pro tělesnou, rozumovou a citovou výchovu</a:t>
            </a:r>
          </a:p>
        </p:txBody>
      </p:sp>
    </p:spTree>
    <p:extLst>
      <p:ext uri="{BB962C8B-B14F-4D97-AF65-F5344CB8AC3E}">
        <p14:creationId xmlns:p14="http://schemas.microsoft.com/office/powerpoint/2010/main" val="97900533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44377"/>
            <a:ext cx="7809120" cy="1065712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Růst a vývoj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0" y="1906760"/>
            <a:ext cx="8220000" cy="4627206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Rychlost</a:t>
            </a:r>
            <a:r>
              <a:rPr lang="en-GB" altLang="cs-CZ" sz="2500" dirty="0"/>
              <a:t> </a:t>
            </a:r>
            <a:r>
              <a:rPr lang="en-GB" altLang="cs-CZ" sz="2500" dirty="0" err="1"/>
              <a:t>růstu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zpomaluje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Každý</a:t>
            </a:r>
            <a:r>
              <a:rPr lang="en-GB" altLang="cs-CZ" sz="2500" dirty="0"/>
              <a:t> </a:t>
            </a:r>
            <a:r>
              <a:rPr lang="en-GB" altLang="cs-CZ" sz="2500" dirty="0" err="1"/>
              <a:t>rok</a:t>
            </a:r>
            <a:r>
              <a:rPr lang="en-GB" altLang="cs-CZ" sz="2500" dirty="0"/>
              <a:t> </a:t>
            </a:r>
            <a:r>
              <a:rPr lang="en-GB" altLang="cs-CZ" sz="2500" dirty="0" err="1"/>
              <a:t>dítě</a:t>
            </a:r>
            <a:r>
              <a:rPr lang="en-GB" altLang="cs-CZ" sz="2500" dirty="0"/>
              <a:t> </a:t>
            </a:r>
            <a:r>
              <a:rPr lang="en-GB" altLang="cs-CZ" sz="2500" dirty="0" err="1"/>
              <a:t>vyroste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přibližně</a:t>
            </a:r>
            <a:r>
              <a:rPr lang="en-GB" altLang="cs-CZ" sz="2500" dirty="0"/>
              <a:t> o 7cm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Baculatost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mění</a:t>
            </a:r>
            <a:r>
              <a:rPr lang="en-GB" altLang="cs-CZ" sz="2500" dirty="0"/>
              <a:t> </a:t>
            </a:r>
            <a:r>
              <a:rPr lang="en-GB" altLang="cs-CZ" sz="2500" dirty="0" err="1"/>
              <a:t>ve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štíhlost</a:t>
            </a:r>
            <a:r>
              <a:rPr lang="en-GB" altLang="cs-CZ" sz="2500" dirty="0"/>
              <a:t> – </a:t>
            </a:r>
            <a:r>
              <a:rPr lang="en-GB" altLang="cs-CZ" sz="2500" dirty="0" err="1"/>
              <a:t>období</a:t>
            </a:r>
            <a:r>
              <a:rPr lang="en-GB" altLang="cs-CZ" sz="2500" dirty="0"/>
              <a:t> „</a:t>
            </a:r>
            <a:r>
              <a:rPr lang="en-GB" altLang="cs-CZ" sz="2500" dirty="0" err="1"/>
              <a:t>vytáhlosti</a:t>
            </a:r>
            <a:r>
              <a:rPr lang="en-GB" altLang="cs-CZ" sz="2500" dirty="0"/>
              <a:t>“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Pokračuje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osifikace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kostry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/>
              <a:t>V </a:t>
            </a:r>
            <a:r>
              <a:rPr lang="en-GB" altLang="cs-CZ" sz="2500" dirty="0" err="1"/>
              <a:t>obličeji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projevují</a:t>
            </a:r>
            <a:r>
              <a:rPr lang="en-GB" altLang="cs-CZ" sz="2500" dirty="0"/>
              <a:t> </a:t>
            </a:r>
            <a:r>
              <a:rPr lang="en-GB" altLang="cs-CZ" sz="2500" dirty="0" err="1"/>
              <a:t>charakteristické</a:t>
            </a:r>
            <a:r>
              <a:rPr lang="en-GB" altLang="cs-CZ" sz="2500" dirty="0"/>
              <a:t> </a:t>
            </a:r>
            <a:r>
              <a:rPr lang="en-GB" altLang="cs-CZ" sz="2500" dirty="0" err="1"/>
              <a:t>rysy</a:t>
            </a:r>
            <a:r>
              <a:rPr lang="en-GB" altLang="cs-CZ" sz="2500" dirty="0"/>
              <a:t> </a:t>
            </a:r>
            <a:r>
              <a:rPr lang="en-GB" altLang="cs-CZ" sz="2500" dirty="0" err="1"/>
              <a:t>zděděné</a:t>
            </a:r>
            <a:r>
              <a:rPr lang="en-GB" altLang="cs-CZ" sz="2500" dirty="0"/>
              <a:t> </a:t>
            </a:r>
            <a:r>
              <a:rPr lang="en-GB" altLang="cs-CZ" sz="2500" dirty="0" err="1"/>
              <a:t>po</a:t>
            </a:r>
            <a:r>
              <a:rPr lang="en-GB" altLang="cs-CZ" sz="2500" dirty="0"/>
              <a:t> </a:t>
            </a:r>
            <a:r>
              <a:rPr lang="en-GB" altLang="cs-CZ" sz="2500" dirty="0" err="1"/>
              <a:t>předcích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/>
              <a:t>V 5 </a:t>
            </a:r>
            <a:r>
              <a:rPr lang="en-GB" altLang="cs-CZ" sz="2500" dirty="0" err="1"/>
              <a:t>letech</a:t>
            </a:r>
            <a:r>
              <a:rPr lang="en-GB" altLang="cs-CZ" sz="2500" dirty="0"/>
              <a:t> je </a:t>
            </a:r>
            <a:r>
              <a:rPr lang="en-GB" altLang="cs-CZ" sz="2500" dirty="0" err="1"/>
              <a:t>objem</a:t>
            </a:r>
            <a:r>
              <a:rPr lang="en-GB" altLang="cs-CZ" sz="2500" dirty="0"/>
              <a:t> </a:t>
            </a:r>
            <a:r>
              <a:rPr lang="en-GB" altLang="cs-CZ" sz="2500" dirty="0" err="1"/>
              <a:t>mozkové</a:t>
            </a:r>
            <a:r>
              <a:rPr lang="en-GB" altLang="cs-CZ" sz="2500" dirty="0"/>
              <a:t> </a:t>
            </a:r>
            <a:r>
              <a:rPr lang="en-GB" altLang="cs-CZ" sz="2500" dirty="0" err="1"/>
              <a:t>tkáně</a:t>
            </a:r>
            <a:r>
              <a:rPr lang="en-GB" altLang="cs-CZ" sz="2500" dirty="0"/>
              <a:t> </a:t>
            </a:r>
            <a:r>
              <a:rPr lang="en-GB" altLang="cs-CZ" sz="2500" dirty="0" err="1"/>
              <a:t>úplný</a:t>
            </a: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Začíná</a:t>
            </a:r>
            <a:r>
              <a:rPr lang="en-GB" altLang="cs-CZ" sz="2500" dirty="0"/>
              <a:t> se </a:t>
            </a:r>
            <a:r>
              <a:rPr lang="en-GB" altLang="cs-CZ" sz="2500" dirty="0" err="1"/>
              <a:t>vyhraňovat</a:t>
            </a:r>
            <a:r>
              <a:rPr lang="en-GB" altLang="cs-CZ" sz="2500" dirty="0"/>
              <a:t> </a:t>
            </a:r>
            <a:r>
              <a:rPr lang="en-GB" altLang="cs-CZ" sz="2500" dirty="0" err="1"/>
              <a:t>stranová</a:t>
            </a:r>
            <a:r>
              <a:rPr lang="en-GB" altLang="cs-CZ" sz="2500" dirty="0"/>
              <a:t> </a:t>
            </a:r>
            <a:r>
              <a:rPr lang="en-GB" altLang="cs-CZ" sz="2500" dirty="0" err="1"/>
              <a:t>orientace</a:t>
            </a:r>
            <a:r>
              <a:rPr lang="en-GB" altLang="cs-CZ" sz="2500" dirty="0"/>
              <a:t> = </a:t>
            </a:r>
            <a:r>
              <a:rPr lang="en-GB" altLang="cs-CZ" sz="2500" dirty="0" err="1" smtClean="0"/>
              <a:t>lateralita</a:t>
            </a:r>
            <a:endParaRPr lang="cs-CZ" altLang="cs-CZ" sz="2500" dirty="0" smtClean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smtClean="0">
                <a:solidFill>
                  <a:schemeClr val="tx1"/>
                </a:solidFill>
                <a:hlinkClick r:id="rId3"/>
              </a:rPr>
              <a:t>https://www.youtube.com/watch?v=T5da7RSNTwM</a:t>
            </a:r>
            <a:endParaRPr lang="cs-CZ" altLang="cs-CZ" sz="2500" dirty="0" smtClean="0">
              <a:solidFill>
                <a:schemeClr val="tx1"/>
              </a:solidFill>
            </a:endParaRPr>
          </a:p>
          <a:p>
            <a:pPr marL="95042" indent="0" eaLnBrk="1"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500" dirty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dirty="0" err="1"/>
              <a:t>Řeč</a:t>
            </a:r>
            <a:r>
              <a:rPr lang="en-GB" altLang="cs-CZ" sz="2500" dirty="0"/>
              <a:t> je </a:t>
            </a:r>
            <a:r>
              <a:rPr lang="en-GB" altLang="cs-CZ" sz="2500" dirty="0" err="1"/>
              <a:t>stále</a:t>
            </a:r>
            <a:r>
              <a:rPr lang="en-GB" altLang="cs-CZ" sz="2500" dirty="0"/>
              <a:t> </a:t>
            </a:r>
            <a:r>
              <a:rPr lang="en-GB" altLang="cs-CZ" sz="2500" dirty="0" err="1"/>
              <a:t>složitější</a:t>
            </a:r>
            <a:r>
              <a:rPr lang="en-GB" altLang="cs-CZ" sz="2500" dirty="0"/>
              <a:t> – 3leté </a:t>
            </a:r>
            <a:r>
              <a:rPr lang="en-GB" altLang="cs-CZ" sz="2500" dirty="0" err="1"/>
              <a:t>dítě</a:t>
            </a:r>
            <a:r>
              <a:rPr lang="en-GB" altLang="cs-CZ" sz="2500" dirty="0"/>
              <a:t>: </a:t>
            </a:r>
            <a:r>
              <a:rPr lang="en-GB" altLang="cs-CZ" sz="2500" dirty="0" err="1"/>
              <a:t>kolem</a:t>
            </a:r>
            <a:r>
              <a:rPr lang="en-GB" altLang="cs-CZ" sz="2500" dirty="0"/>
              <a:t> 1000 </a:t>
            </a:r>
            <a:r>
              <a:rPr lang="en-GB" altLang="cs-CZ" sz="2500" dirty="0" err="1"/>
              <a:t>slov</a:t>
            </a:r>
            <a:r>
              <a:rPr lang="en-GB" altLang="cs-CZ" sz="2500" dirty="0"/>
              <a:t>, 6leté </a:t>
            </a:r>
            <a:r>
              <a:rPr lang="en-GB" altLang="cs-CZ" sz="2500" dirty="0" err="1"/>
              <a:t>dítě</a:t>
            </a:r>
            <a:r>
              <a:rPr lang="en-GB" altLang="cs-CZ" sz="2500" dirty="0"/>
              <a:t>: </a:t>
            </a:r>
            <a:r>
              <a:rPr lang="en-GB" altLang="cs-CZ" sz="2500" dirty="0" err="1"/>
              <a:t>kolem</a:t>
            </a:r>
            <a:r>
              <a:rPr lang="en-GB" altLang="cs-CZ" sz="2500" dirty="0"/>
              <a:t> 2500 </a:t>
            </a:r>
            <a:r>
              <a:rPr lang="en-GB" altLang="cs-CZ" sz="2500" dirty="0" err="1"/>
              <a:t>slov</a:t>
            </a:r>
            <a:r>
              <a:rPr lang="en-GB" altLang="cs-CZ" sz="2500" dirty="0"/>
              <a:t>	</a:t>
            </a:r>
            <a:r>
              <a:rPr lang="en-GB" altLang="cs-CZ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30268366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800" dirty="0" smtClean="0"/>
              <a:t>BATOLE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292475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Růst a vývoj dítěte. Charakteristika. Nejčastější patologie. Výživa u dětí. Poruchy výživy.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32924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653762" y="293791"/>
            <a:ext cx="7809120" cy="6513804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b="0" dirty="0" err="1">
                <a:solidFill>
                  <a:srgbClr val="000000"/>
                </a:solidFill>
              </a:rPr>
              <a:t>Rozvoj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fantazie</a:t>
            </a: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b="0" dirty="0" err="1">
                <a:solidFill>
                  <a:srgbClr val="000000"/>
                </a:solidFill>
              </a:rPr>
              <a:t>Rozvoj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pohybové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aktivity</a:t>
            </a: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b="0" dirty="0" err="1">
                <a:solidFill>
                  <a:srgbClr val="000000"/>
                </a:solidFill>
              </a:rPr>
              <a:t>Zrychluje</a:t>
            </a:r>
            <a:r>
              <a:rPr lang="en-GB" altLang="cs-CZ" sz="2400" b="0" dirty="0">
                <a:solidFill>
                  <a:srgbClr val="000000"/>
                </a:solidFill>
              </a:rPr>
              <a:t> se </a:t>
            </a:r>
            <a:r>
              <a:rPr lang="en-GB" altLang="cs-CZ" sz="2400" b="0" dirty="0" err="1">
                <a:solidFill>
                  <a:srgbClr val="000000"/>
                </a:solidFill>
              </a:rPr>
              <a:t>proces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osamostatňování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950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	– </a:t>
            </a:r>
            <a:r>
              <a:rPr lang="en-GB" altLang="cs-CZ" sz="2400" b="0" dirty="0" err="1">
                <a:solidFill>
                  <a:srgbClr val="000000"/>
                </a:solidFill>
              </a:rPr>
              <a:t>transparence</a:t>
            </a:r>
            <a:r>
              <a:rPr lang="en-GB" altLang="cs-CZ" sz="2400" b="0" dirty="0">
                <a:solidFill>
                  <a:srgbClr val="000000"/>
                </a:solidFill>
              </a:rPr>
              <a:t> (</a:t>
            </a:r>
            <a:r>
              <a:rPr lang="en-GB" altLang="cs-CZ" sz="2400" b="0" dirty="0" err="1">
                <a:solidFill>
                  <a:srgbClr val="000000"/>
                </a:solidFill>
              </a:rPr>
              <a:t>na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obrázku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vidíme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předměty</a:t>
            </a:r>
            <a:r>
              <a:rPr lang="en-GB" altLang="cs-CZ" sz="2400" b="0" dirty="0">
                <a:solidFill>
                  <a:srgbClr val="000000"/>
                </a:solidFill>
              </a:rPr>
              <a:t>, </a:t>
            </a:r>
            <a:r>
              <a:rPr lang="en-GB" altLang="cs-CZ" sz="2400" b="0" dirty="0" err="1">
                <a:solidFill>
                  <a:srgbClr val="000000"/>
                </a:solidFill>
              </a:rPr>
              <a:t>které</a:t>
            </a:r>
            <a:r>
              <a:rPr lang="en-GB" altLang="cs-CZ" sz="2400" b="0" dirty="0">
                <a:solidFill>
                  <a:srgbClr val="000000"/>
                </a:solidFill>
              </a:rPr>
              <a:t> by </a:t>
            </a:r>
            <a:r>
              <a:rPr lang="en-GB" altLang="cs-CZ" sz="2400" b="0" dirty="0" err="1">
                <a:solidFill>
                  <a:srgbClr val="000000"/>
                </a:solidFill>
              </a:rPr>
              <a:t>jinak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vidět</a:t>
            </a:r>
            <a:r>
              <a:rPr lang="cs-CZ" altLang="cs-CZ" sz="2400" b="0" dirty="0" smtClean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nebyly</a:t>
            </a:r>
            <a:r>
              <a:rPr lang="en-GB" altLang="cs-CZ" sz="2400" b="0" dirty="0">
                <a:solidFill>
                  <a:srgbClr val="000000"/>
                </a:solidFill>
              </a:rPr>
              <a:t>)	</a:t>
            </a:r>
            <a:r>
              <a:rPr lang="en-GB" altLang="cs-CZ" sz="2400" b="0" dirty="0" smtClean="0">
                <a:solidFill>
                  <a:srgbClr val="000000"/>
                </a:solidFill>
              </a:rPr>
              <a:t>– </a:t>
            </a:r>
            <a:r>
              <a:rPr lang="en-GB" altLang="cs-CZ" sz="2400" b="0" dirty="0" err="1">
                <a:solidFill>
                  <a:srgbClr val="000000"/>
                </a:solidFill>
              </a:rPr>
              <a:t>často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pomůcka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při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rozpoznání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vývojové</a:t>
            </a:r>
            <a:r>
              <a:rPr lang="en-GB" altLang="cs-CZ" sz="2400" b="0" dirty="0">
                <a:solidFill>
                  <a:srgbClr val="000000"/>
                </a:solidFill>
              </a:rPr>
              <a:t> 	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problematiky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950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3leté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různý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směr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čáry</a:t>
            </a:r>
            <a:r>
              <a:rPr lang="en-GB" altLang="cs-CZ" sz="2400" b="0" dirty="0">
                <a:solidFill>
                  <a:srgbClr val="000000"/>
                </a:solidFill>
              </a:rPr>
              <a:t>, </a:t>
            </a:r>
            <a:r>
              <a:rPr lang="en-GB" altLang="cs-CZ" sz="2400" b="0" dirty="0" err="1">
                <a:solidFill>
                  <a:srgbClr val="000000"/>
                </a:solidFill>
              </a:rPr>
              <a:t>výtvor</a:t>
            </a:r>
            <a:r>
              <a:rPr lang="en-GB" altLang="cs-CZ" sz="2400" b="0" dirty="0">
                <a:solidFill>
                  <a:srgbClr val="000000"/>
                </a:solidFill>
              </a:rPr>
              <a:t> se </a:t>
            </a:r>
            <a:r>
              <a:rPr lang="en-GB" altLang="cs-CZ" sz="2400" b="0" dirty="0" err="1">
                <a:solidFill>
                  <a:srgbClr val="000000"/>
                </a:solidFill>
              </a:rPr>
              <a:t>předmětu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nepodobá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4leté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hlavonožce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5leté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schopno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napodobit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čtverec</a:t>
            </a:r>
            <a:r>
              <a:rPr lang="en-GB" altLang="cs-CZ" sz="2400" b="0" dirty="0">
                <a:solidFill>
                  <a:srgbClr val="000000"/>
                </a:solidFill>
              </a:rPr>
              <a:t>, </a:t>
            </a:r>
            <a:r>
              <a:rPr lang="en-GB" altLang="cs-CZ" sz="2400" b="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je </a:t>
            </a:r>
            <a:r>
              <a:rPr lang="en-GB" altLang="cs-CZ" sz="2400" b="0" dirty="0" err="1" smtClean="0">
                <a:solidFill>
                  <a:srgbClr val="000000"/>
                </a:solidFill>
              </a:rPr>
              <a:t>detailnější</a:t>
            </a:r>
            <a:endParaRPr lang="cs-CZ" altLang="cs-CZ" sz="24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solidFill>
                  <a:srgbClr val="000000"/>
                </a:solidFill>
              </a:rPr>
              <a:t>6leté </a:t>
            </a:r>
            <a:r>
              <a:rPr lang="en-GB" altLang="cs-CZ" sz="2400" dirty="0" err="1">
                <a:solidFill>
                  <a:srgbClr val="000000"/>
                </a:solidFill>
              </a:rPr>
              <a:t>dítě</a:t>
            </a:r>
            <a:r>
              <a:rPr lang="en-GB" altLang="cs-CZ" sz="2400" b="0" dirty="0">
                <a:solidFill>
                  <a:srgbClr val="000000"/>
                </a:solidFill>
              </a:rPr>
              <a:t>: </a:t>
            </a:r>
            <a:r>
              <a:rPr lang="en-GB" altLang="cs-CZ" sz="2400" b="0" dirty="0" err="1">
                <a:solidFill>
                  <a:srgbClr val="000000"/>
                </a:solidFill>
              </a:rPr>
              <a:t>kresba</a:t>
            </a:r>
            <a:r>
              <a:rPr lang="en-GB" altLang="cs-CZ" sz="2400" b="0" dirty="0">
                <a:solidFill>
                  <a:srgbClr val="000000"/>
                </a:solidFill>
              </a:rPr>
              <a:t> by </a:t>
            </a:r>
            <a:r>
              <a:rPr lang="en-GB" altLang="cs-CZ" sz="2400" b="0" dirty="0" err="1">
                <a:solidFill>
                  <a:srgbClr val="000000"/>
                </a:solidFill>
              </a:rPr>
              <a:t>měla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odpovídat</a:t>
            </a:r>
            <a:r>
              <a:rPr lang="en-GB" altLang="cs-CZ" sz="2400" b="0" dirty="0">
                <a:solidFill>
                  <a:srgbClr val="000000"/>
                </a:solidFill>
              </a:rPr>
              <a:t> </a:t>
            </a:r>
            <a:r>
              <a:rPr lang="en-GB" altLang="cs-CZ" sz="2400" b="0" dirty="0" err="1">
                <a:solidFill>
                  <a:srgbClr val="000000"/>
                </a:solidFill>
              </a:rPr>
              <a:t>požadavkům</a:t>
            </a:r>
            <a:r>
              <a:rPr lang="en-GB" altLang="cs-CZ" sz="2400" b="0" dirty="0">
                <a:solidFill>
                  <a:srgbClr val="000000"/>
                </a:solidFill>
              </a:rPr>
              <a:t> pro </a:t>
            </a:r>
            <a:r>
              <a:rPr lang="en-GB" altLang="cs-CZ" sz="2400" b="0" dirty="0" err="1">
                <a:solidFill>
                  <a:srgbClr val="000000"/>
                </a:solidFill>
              </a:rPr>
              <a:t>vstup</a:t>
            </a:r>
            <a:r>
              <a:rPr lang="en-GB" altLang="cs-CZ" sz="2400" b="0" dirty="0">
                <a:solidFill>
                  <a:srgbClr val="000000"/>
                </a:solidFill>
              </a:rPr>
              <a:t> do </a:t>
            </a:r>
            <a:r>
              <a:rPr lang="en-GB" altLang="cs-CZ" sz="2400" b="0" dirty="0" err="1">
                <a:solidFill>
                  <a:srgbClr val="000000"/>
                </a:solidFill>
              </a:rPr>
              <a:t>školy</a:t>
            </a:r>
            <a:endParaRPr lang="en-GB" altLang="cs-CZ" sz="2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9416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1"/>
            <a:ext cx="7809120" cy="4323334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dirty="0" err="1">
                <a:solidFill>
                  <a:srgbClr val="000000"/>
                </a:solidFill>
              </a:rPr>
              <a:t>Hra</a:t>
            </a:r>
            <a:r>
              <a:rPr lang="en-GB" altLang="cs-CZ" sz="2900" b="0" dirty="0">
                <a:solidFill>
                  <a:srgbClr val="000000"/>
                </a:solidFill>
              </a:rPr>
              <a:t> (</a:t>
            </a: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se </a:t>
            </a:r>
            <a:r>
              <a:rPr lang="en-GB" altLang="cs-CZ" sz="2900" b="0" dirty="0" err="1">
                <a:solidFill>
                  <a:srgbClr val="000000"/>
                </a:solidFill>
              </a:rPr>
              <a:t>učí</a:t>
            </a:r>
            <a:r>
              <a:rPr lang="en-GB" altLang="cs-CZ" sz="2900" b="0" dirty="0">
                <a:solidFill>
                  <a:srgbClr val="000000"/>
                </a:solidFill>
              </a:rPr>
              <a:t> a </a:t>
            </a:r>
            <a:r>
              <a:rPr lang="en-GB" altLang="cs-CZ" sz="2900" b="0" dirty="0" err="1">
                <a:solidFill>
                  <a:srgbClr val="000000"/>
                </a:solidFill>
              </a:rPr>
              <a:t>získává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zkušenosti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napodobuje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svět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dospělých</a:t>
            </a:r>
            <a:r>
              <a:rPr lang="en-GB" altLang="cs-CZ" sz="2900" b="0" dirty="0">
                <a:solidFill>
                  <a:srgbClr val="000000"/>
                </a:solidFill>
              </a:rPr>
              <a:t>), </a:t>
            </a:r>
            <a:r>
              <a:rPr lang="en-GB" altLang="cs-CZ" sz="2900" b="0" dirty="0" err="1">
                <a:solidFill>
                  <a:srgbClr val="000000"/>
                </a:solidFill>
              </a:rPr>
              <a:t>základní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formování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volních</a:t>
            </a:r>
            <a:r>
              <a:rPr lang="en-GB" altLang="cs-CZ" sz="2900" b="0" dirty="0">
                <a:solidFill>
                  <a:srgbClr val="000000"/>
                </a:solidFill>
              </a:rPr>
              <a:t> a </a:t>
            </a:r>
            <a:r>
              <a:rPr lang="en-GB" altLang="cs-CZ" sz="2900" b="0" dirty="0" err="1">
                <a:solidFill>
                  <a:srgbClr val="000000"/>
                </a:solidFill>
              </a:rPr>
              <a:t>mravních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kvalit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osobnosti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rozumový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vývoj</a:t>
            </a:r>
            <a:r>
              <a:rPr lang="en-GB" altLang="cs-CZ" sz="2900" b="0" dirty="0">
                <a:solidFill>
                  <a:srgbClr val="000000"/>
                </a:solidFill>
              </a:rPr>
              <a:t> – </a:t>
            </a:r>
            <a:r>
              <a:rPr lang="en-GB" altLang="cs-CZ" sz="2900" b="0" dirty="0" err="1">
                <a:solidFill>
                  <a:srgbClr val="000000"/>
                </a:solidFill>
              </a:rPr>
              <a:t>vnímání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představivost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myšlení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řeč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paměť</a:t>
            </a:r>
            <a:r>
              <a:rPr lang="en-GB" altLang="cs-CZ" sz="2900" b="0" dirty="0">
                <a:solidFill>
                  <a:srgbClr val="000000"/>
                </a:solidFill>
              </a:rPr>
              <a:t>, </a:t>
            </a:r>
            <a:r>
              <a:rPr lang="en-GB" altLang="cs-CZ" sz="2900" b="0" dirty="0" err="1">
                <a:solidFill>
                  <a:srgbClr val="000000"/>
                </a:solidFill>
              </a:rPr>
              <a:t>pozornost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Skupinová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hra</a:t>
            </a:r>
            <a:r>
              <a:rPr lang="en-GB" altLang="cs-CZ" sz="2900" b="0" dirty="0">
                <a:solidFill>
                  <a:srgbClr val="000000"/>
                </a:solidFill>
              </a:rPr>
              <a:t> je </a:t>
            </a:r>
            <a:r>
              <a:rPr lang="en-GB" altLang="cs-CZ" sz="2900" b="0" dirty="0" err="1">
                <a:solidFill>
                  <a:srgbClr val="000000"/>
                </a:solidFill>
              </a:rPr>
              <a:t>velmi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důležitým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faktorem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socializace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Děti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postupně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přestávají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hrát</a:t>
            </a:r>
            <a:r>
              <a:rPr lang="en-GB" altLang="cs-CZ" sz="2900" b="0" dirty="0">
                <a:solidFill>
                  <a:srgbClr val="000000"/>
                </a:solidFill>
              </a:rPr>
              <a:t> „</a:t>
            </a:r>
            <a:r>
              <a:rPr lang="en-GB" altLang="cs-CZ" sz="2900" b="0" dirty="0" err="1">
                <a:solidFill>
                  <a:srgbClr val="000000"/>
                </a:solidFill>
              </a:rPr>
              <a:t>jedno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vedle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druhého</a:t>
            </a:r>
            <a:r>
              <a:rPr lang="en-GB" altLang="cs-CZ" sz="2900" b="0" dirty="0">
                <a:solidFill>
                  <a:srgbClr val="000000"/>
                </a:solidFill>
              </a:rPr>
              <a:t>“ a </a:t>
            </a:r>
            <a:r>
              <a:rPr lang="en-GB" altLang="cs-CZ" sz="2900" b="0" dirty="0" err="1">
                <a:solidFill>
                  <a:srgbClr val="000000"/>
                </a:solidFill>
              </a:rPr>
              <a:t>začínají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hrát</a:t>
            </a:r>
            <a:r>
              <a:rPr lang="en-GB" altLang="cs-CZ" sz="2900" b="0" dirty="0">
                <a:solidFill>
                  <a:srgbClr val="000000"/>
                </a:solidFill>
              </a:rPr>
              <a:t> „</a:t>
            </a:r>
            <a:r>
              <a:rPr lang="en-GB" altLang="cs-CZ" sz="2900" b="0" dirty="0" err="1">
                <a:solidFill>
                  <a:srgbClr val="000000"/>
                </a:solidFill>
              </a:rPr>
              <a:t>jedno</a:t>
            </a:r>
            <a:r>
              <a:rPr lang="en-GB" altLang="cs-CZ" sz="2900" b="0" dirty="0">
                <a:solidFill>
                  <a:srgbClr val="000000"/>
                </a:solidFill>
              </a:rPr>
              <a:t> s </a:t>
            </a:r>
            <a:r>
              <a:rPr lang="en-GB" altLang="cs-CZ" sz="2900" b="0" dirty="0" err="1">
                <a:solidFill>
                  <a:srgbClr val="000000"/>
                </a:solidFill>
              </a:rPr>
              <a:t>druhým</a:t>
            </a:r>
            <a:r>
              <a:rPr lang="en-GB" altLang="cs-CZ" sz="2900" b="0" dirty="0">
                <a:solidFill>
                  <a:srgbClr val="000000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22563371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0"/>
            <a:ext cx="7809120" cy="4241246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Měli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bychom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začít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seznamovat</a:t>
            </a:r>
            <a:r>
              <a:rPr lang="en-GB" altLang="cs-CZ" sz="2900" b="0" dirty="0">
                <a:solidFill>
                  <a:srgbClr val="000000"/>
                </a:solidFill>
              </a:rPr>
              <a:t> s </a:t>
            </a:r>
            <a:r>
              <a:rPr lang="en-GB" altLang="cs-CZ" sz="2900" b="0" dirty="0" err="1">
                <a:solidFill>
                  <a:srgbClr val="000000"/>
                </a:solidFill>
              </a:rPr>
              <a:t>prvními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pohádkami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Mezi</a:t>
            </a:r>
            <a:r>
              <a:rPr lang="en-GB" altLang="cs-CZ" sz="2900" b="0" dirty="0">
                <a:solidFill>
                  <a:srgbClr val="000000"/>
                </a:solidFill>
              </a:rPr>
              <a:t> 4. a 5. </a:t>
            </a:r>
            <a:r>
              <a:rPr lang="en-GB" altLang="cs-CZ" sz="2900" b="0" dirty="0" err="1">
                <a:solidFill>
                  <a:srgbClr val="000000"/>
                </a:solidFill>
              </a:rPr>
              <a:t>rokem</a:t>
            </a:r>
            <a:r>
              <a:rPr lang="en-GB" altLang="cs-CZ" sz="2900" b="0" dirty="0">
                <a:solidFill>
                  <a:srgbClr val="000000"/>
                </a:solidFill>
              </a:rPr>
              <a:t> se </a:t>
            </a:r>
            <a:r>
              <a:rPr lang="en-GB" altLang="cs-CZ" sz="2900" b="0" dirty="0" err="1">
                <a:solidFill>
                  <a:srgbClr val="000000"/>
                </a:solidFill>
              </a:rPr>
              <a:t>vyvíjejí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tzv</a:t>
            </a:r>
            <a:r>
              <a:rPr lang="en-GB" altLang="cs-CZ" sz="2900" b="0" dirty="0">
                <a:solidFill>
                  <a:srgbClr val="000000"/>
                </a:solidFill>
              </a:rPr>
              <a:t>. </a:t>
            </a:r>
            <a:r>
              <a:rPr lang="en-GB" altLang="cs-CZ" sz="2900" b="0" dirty="0" err="1">
                <a:solidFill>
                  <a:srgbClr val="000000"/>
                </a:solidFill>
              </a:rPr>
              <a:t>vyšší</a:t>
            </a:r>
            <a:r>
              <a:rPr lang="en-GB" altLang="cs-CZ" sz="2900" b="0" dirty="0">
                <a:solidFill>
                  <a:srgbClr val="000000"/>
                </a:solidFill>
              </a:rPr>
              <a:t> city – </a:t>
            </a: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postupně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 smtClean="0">
                <a:solidFill>
                  <a:srgbClr val="000000"/>
                </a:solidFill>
              </a:rPr>
              <a:t>odlišuj</a:t>
            </a:r>
            <a:r>
              <a:rPr lang="cs-CZ" altLang="cs-CZ" sz="2900" b="0" dirty="0" smtClean="0">
                <a:solidFill>
                  <a:srgbClr val="000000"/>
                </a:solidFill>
              </a:rPr>
              <a:t>e</a:t>
            </a:r>
            <a:r>
              <a:rPr lang="en-GB" altLang="cs-CZ" sz="2900" b="0" dirty="0" smtClean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srávné</a:t>
            </a:r>
            <a:r>
              <a:rPr lang="en-GB" altLang="cs-CZ" sz="2900" b="0" dirty="0">
                <a:solidFill>
                  <a:srgbClr val="000000"/>
                </a:solidFill>
              </a:rPr>
              <a:t> od </a:t>
            </a:r>
            <a:r>
              <a:rPr lang="en-GB" altLang="cs-CZ" sz="2900" b="0" dirty="0" err="1">
                <a:solidFill>
                  <a:srgbClr val="000000"/>
                </a:solidFill>
              </a:rPr>
              <a:t>nesprávného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Rozvíjejí</a:t>
            </a:r>
            <a:r>
              <a:rPr lang="en-GB" altLang="cs-CZ" sz="2900" b="0" dirty="0">
                <a:solidFill>
                  <a:srgbClr val="000000"/>
                </a:solidFill>
              </a:rPr>
              <a:t> se </a:t>
            </a:r>
            <a:r>
              <a:rPr lang="en-GB" altLang="cs-CZ" sz="2900" b="0" dirty="0" err="1">
                <a:solidFill>
                  <a:srgbClr val="000000"/>
                </a:solidFill>
              </a:rPr>
              <a:t>prvky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estetického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cítění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Dítě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si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začíná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osvojovat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sociální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roli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Považuje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za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správné</a:t>
            </a:r>
            <a:r>
              <a:rPr lang="en-GB" altLang="cs-CZ" sz="2900" b="0" dirty="0">
                <a:solidFill>
                  <a:srgbClr val="000000"/>
                </a:solidFill>
              </a:rPr>
              <a:t> to, co </a:t>
            </a:r>
            <a:r>
              <a:rPr lang="en-GB" altLang="cs-CZ" sz="2900" b="0" dirty="0" err="1">
                <a:solidFill>
                  <a:srgbClr val="000000"/>
                </a:solidFill>
              </a:rPr>
              <a:t>určí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dospělí</a:t>
            </a:r>
            <a:endParaRPr lang="en-GB" altLang="cs-CZ" sz="29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 dirty="0" err="1">
                <a:solidFill>
                  <a:srgbClr val="000000"/>
                </a:solidFill>
              </a:rPr>
              <a:t>Systém</a:t>
            </a:r>
            <a:r>
              <a:rPr lang="en-GB" altLang="cs-CZ" sz="2900" b="0" dirty="0">
                <a:solidFill>
                  <a:srgbClr val="000000"/>
                </a:solidFill>
              </a:rPr>
              <a:t> </a:t>
            </a:r>
            <a:r>
              <a:rPr lang="en-GB" altLang="cs-CZ" sz="2900" b="0" dirty="0" err="1">
                <a:solidFill>
                  <a:srgbClr val="000000"/>
                </a:solidFill>
              </a:rPr>
              <a:t>odměn</a:t>
            </a:r>
            <a:r>
              <a:rPr lang="en-GB" altLang="cs-CZ" sz="2900" b="0" dirty="0">
                <a:solidFill>
                  <a:srgbClr val="000000"/>
                </a:solidFill>
              </a:rPr>
              <a:t> a </a:t>
            </a:r>
            <a:r>
              <a:rPr lang="en-GB" altLang="cs-CZ" sz="2900" b="0" dirty="0" err="1">
                <a:solidFill>
                  <a:srgbClr val="000000"/>
                </a:solidFill>
              </a:rPr>
              <a:t>trestů</a:t>
            </a:r>
            <a:endParaRPr lang="en-GB" altLang="cs-CZ" sz="29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1081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2" y="544377"/>
            <a:ext cx="7807680" cy="1065712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z="3300"/>
              <a:t>Příčiny nemocí</a:t>
            </a:r>
            <a:r>
              <a:rPr lang="cs-CZ" altLang="cs-CZ" sz="3300"/>
              <a:t> a nejčastější patologie</a:t>
            </a:r>
            <a:endParaRPr lang="en-GB" altLang="cs-CZ" sz="33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2" y="1906762"/>
            <a:ext cx="7807680" cy="4238365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b="1" dirty="0" err="1" smtClean="0"/>
              <a:t>Patologie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věda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zabývající</a:t>
            </a:r>
            <a:r>
              <a:rPr lang="en-GB" altLang="cs-CZ" dirty="0" smtClean="0"/>
              <a:t> se </a:t>
            </a:r>
            <a:r>
              <a:rPr lang="en-GB" altLang="cs-CZ" dirty="0" err="1" smtClean="0"/>
              <a:t>studiem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diagnostikou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nemocí</a:t>
            </a:r>
            <a:r>
              <a:rPr lang="en-GB" altLang="cs-CZ" dirty="0" smtClean="0"/>
              <a:t> a </a:t>
            </a:r>
            <a:r>
              <a:rPr lang="en-GB" altLang="cs-CZ" dirty="0" err="1" smtClean="0"/>
              <a:t>abnormálních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reakcí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organismu</a:t>
            </a:r>
            <a:endParaRPr lang="cs-CZ" altLang="cs-CZ" dirty="0" smtClean="0"/>
          </a:p>
          <a:p>
            <a:pPr eaLnBrk="1"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dirty="0" smtClean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b="1" dirty="0" err="1" smtClean="0"/>
              <a:t>Nemoci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virového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původu</a:t>
            </a:r>
            <a:r>
              <a:rPr lang="en-GB" altLang="cs-CZ" dirty="0" smtClean="0"/>
              <a:t> – </a:t>
            </a:r>
            <a:r>
              <a:rPr lang="en-GB" altLang="cs-CZ" dirty="0" err="1" smtClean="0"/>
              <a:t>všechna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onemocnění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způsobují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viry</a:t>
            </a:r>
            <a:r>
              <a:rPr lang="en-GB" altLang="cs-CZ" dirty="0" smtClean="0"/>
              <a:t> (</a:t>
            </a:r>
            <a:r>
              <a:rPr lang="en-GB" altLang="cs-CZ" dirty="0" err="1" smtClean="0"/>
              <a:t>spalničky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příušnice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zarděnky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chřipková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onemocnění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obrna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vzteklina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plané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neštovice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pásový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opar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opar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infekční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mononukleóza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záněty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jater</a:t>
            </a:r>
            <a:r>
              <a:rPr lang="en-GB" altLang="cs-CZ" dirty="0" smtClean="0"/>
              <a:t>)</a:t>
            </a:r>
            <a:r>
              <a:rPr lang="ar-SA" altLang="cs-CZ" dirty="0" smtClean="0">
                <a:cs typeface="Arial" charset="0"/>
              </a:rPr>
              <a:t>‏</a:t>
            </a: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473402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2" y="1906762"/>
            <a:ext cx="7807680" cy="4238365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>
                <a:solidFill>
                  <a:srgbClr val="000000"/>
                </a:solidFill>
              </a:rPr>
              <a:t>Nemoci bakteriálního původu</a:t>
            </a:r>
            <a:r>
              <a:rPr lang="en-GB" altLang="cs-CZ" sz="2900" b="0">
                <a:solidFill>
                  <a:srgbClr val="000000"/>
                </a:solidFill>
              </a:rPr>
              <a:t> – mohou postihnout kteroukoli část těla, v podstatě každý orgán, mohou postihnout kůži, měkké tkáně, svaly, kosti, paranchymatózní orgány (plíce, játra, ledviny), tělní tekutiny a mohou proniknout do krve. Nejčastějším původcem jsou baktorie gram-pozitivní (streptokoky, stafylokoky, enterokoky), bakterie gr</a:t>
            </a:r>
            <a:r>
              <a:rPr lang="cs-CZ" altLang="cs-CZ" sz="2900" b="0">
                <a:solidFill>
                  <a:srgbClr val="000000"/>
                </a:solidFill>
              </a:rPr>
              <a:t>a</a:t>
            </a:r>
            <a:r>
              <a:rPr lang="en-GB" altLang="cs-CZ" sz="2900" b="0">
                <a:solidFill>
                  <a:srgbClr val="000000"/>
                </a:solidFill>
              </a:rPr>
              <a:t>m-negativní (Escherichia coli, Pseudomonas). Patří sem  např. angína, spála, růže.</a:t>
            </a:r>
          </a:p>
        </p:txBody>
      </p:sp>
    </p:spTree>
    <p:extLst>
      <p:ext uri="{BB962C8B-B14F-4D97-AF65-F5344CB8AC3E}">
        <p14:creationId xmlns:p14="http://schemas.microsoft.com/office/powerpoint/2010/main" val="20077135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2" y="1906762"/>
            <a:ext cx="7807680" cy="4238365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>
                <a:solidFill>
                  <a:srgbClr val="000000"/>
                </a:solidFill>
              </a:rPr>
              <a:t>Alimentární infekce</a:t>
            </a:r>
            <a:r>
              <a:rPr lang="en-GB" altLang="cs-CZ" sz="2900" b="0">
                <a:solidFill>
                  <a:srgbClr val="000000"/>
                </a:solidFill>
              </a:rPr>
              <a:t> – infekce vstupující do organismu trávícím ústrojím, obvykle infikovanou potravou, bez ohledu na původce (bakterie, viry, parazity) </a:t>
            </a:r>
          </a:p>
        </p:txBody>
      </p:sp>
    </p:spTree>
    <p:extLst>
      <p:ext uri="{BB962C8B-B14F-4D97-AF65-F5344CB8AC3E}">
        <p14:creationId xmlns:p14="http://schemas.microsoft.com/office/powerpoint/2010/main" val="251428118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body"/>
          </p:nvPr>
        </p:nvSpPr>
        <p:spPr>
          <a:xfrm>
            <a:off x="391680" y="358599"/>
            <a:ext cx="8752320" cy="6499402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Dyspepsie</a:t>
            </a:r>
            <a:r>
              <a:rPr lang="en-GB" altLang="cs-CZ" sz="2200" b="0" dirty="0">
                <a:solidFill>
                  <a:srgbClr val="000000"/>
                </a:solidFill>
              </a:rPr>
              <a:t> – </a:t>
            </a:r>
            <a:r>
              <a:rPr lang="en-GB" altLang="cs-CZ" sz="2200" b="0" dirty="0" err="1">
                <a:solidFill>
                  <a:srgbClr val="000000"/>
                </a:solidFill>
              </a:rPr>
              <a:t>porucha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trávení</a:t>
            </a:r>
            <a:r>
              <a:rPr lang="cs-CZ" altLang="cs-CZ" sz="2200" b="0" dirty="0">
                <a:solidFill>
                  <a:srgbClr val="000000"/>
                </a:solidFill>
              </a:rPr>
              <a:t>, </a:t>
            </a:r>
            <a:r>
              <a:rPr lang="cs-CZ" altLang="cs-CZ" sz="2200" b="0" dirty="0">
                <a:solidFill>
                  <a:schemeClr val="tx1"/>
                </a:solidFill>
              </a:rPr>
              <a:t>soubor nepříjemných příznaků, které se dostavují po jídle, chronické nebo opakující se obtíže lokalizované v horní části břicha.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Celiakie</a:t>
            </a:r>
            <a:r>
              <a:rPr lang="en-GB" altLang="cs-CZ" sz="2200" b="0" dirty="0">
                <a:solidFill>
                  <a:srgbClr val="000000"/>
                </a:solidFill>
              </a:rPr>
              <a:t> – </a:t>
            </a:r>
            <a:r>
              <a:rPr lang="en-GB" altLang="cs-CZ" sz="2200" b="0" dirty="0" err="1">
                <a:solidFill>
                  <a:srgbClr val="000000"/>
                </a:solidFill>
              </a:rPr>
              <a:t>chronické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onemocnění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sliznice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tenkého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střeva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přecitlivělost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na</a:t>
            </a:r>
            <a:r>
              <a:rPr lang="en-GB" altLang="cs-CZ" sz="2200" b="0" dirty="0">
                <a:solidFill>
                  <a:srgbClr val="000000"/>
                </a:solidFill>
              </a:rPr>
              <a:t> gluten (</a:t>
            </a:r>
            <a:r>
              <a:rPr lang="en-GB" altLang="cs-CZ" sz="2200" b="0" dirty="0" err="1">
                <a:solidFill>
                  <a:srgbClr val="000000"/>
                </a:solidFill>
              </a:rPr>
              <a:t>lepek</a:t>
            </a:r>
            <a:r>
              <a:rPr lang="en-GB" altLang="cs-CZ" sz="2200" b="0" dirty="0">
                <a:solidFill>
                  <a:srgbClr val="000000"/>
                </a:solidFill>
              </a:rPr>
              <a:t>)</a:t>
            </a:r>
            <a:r>
              <a:rPr lang="ar-SA" altLang="cs-CZ" sz="2200" b="0" dirty="0">
                <a:solidFill>
                  <a:srgbClr val="000000"/>
                </a:solidFill>
                <a:cs typeface="Arial" charset="0"/>
              </a:rPr>
              <a:t>‏</a:t>
            </a: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Crohnova</a:t>
            </a:r>
            <a:r>
              <a:rPr lang="en-GB" altLang="cs-CZ" sz="2200" dirty="0">
                <a:solidFill>
                  <a:srgbClr val="000000"/>
                </a:solidFill>
              </a:rPr>
              <a:t> </a:t>
            </a:r>
            <a:r>
              <a:rPr lang="en-GB" altLang="cs-CZ" sz="2200" dirty="0" err="1">
                <a:solidFill>
                  <a:srgbClr val="000000"/>
                </a:solidFill>
              </a:rPr>
              <a:t>nemoc</a:t>
            </a:r>
            <a:r>
              <a:rPr lang="en-GB" altLang="cs-CZ" sz="2200" b="0" dirty="0">
                <a:solidFill>
                  <a:srgbClr val="000000"/>
                </a:solidFill>
              </a:rPr>
              <a:t> – </a:t>
            </a:r>
            <a:r>
              <a:rPr lang="en-GB" altLang="cs-CZ" sz="2200" b="0" dirty="0" err="1">
                <a:solidFill>
                  <a:srgbClr val="000000"/>
                </a:solidFill>
              </a:rPr>
              <a:t>bolest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břicha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nepřestávající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průjem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zvracení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kožní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výrůstky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krvavá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stolice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bolesti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břicha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 smtClean="0">
                <a:solidFill>
                  <a:srgbClr val="000000"/>
                </a:solidFill>
              </a:rPr>
              <a:t>křeče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b="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altLang="cs-CZ" sz="2200" b="0" dirty="0" smtClean="0">
                <a:solidFill>
                  <a:srgbClr val="000000"/>
                </a:solidFill>
                <a:hlinkClick r:id="rId3"/>
              </a:rPr>
              <a:t>www.youtube.com/watch?v=85IVBfzhtuY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200" dirty="0" err="1">
                <a:solidFill>
                  <a:srgbClr val="000000"/>
                </a:solidFill>
              </a:rPr>
              <a:t>Srdeční</a:t>
            </a:r>
            <a:r>
              <a:rPr lang="en-GB" altLang="cs-CZ" sz="2200" dirty="0">
                <a:solidFill>
                  <a:srgbClr val="000000"/>
                </a:solidFill>
              </a:rPr>
              <a:t> </a:t>
            </a:r>
            <a:r>
              <a:rPr lang="en-GB" altLang="cs-CZ" sz="2200" dirty="0" err="1">
                <a:solidFill>
                  <a:srgbClr val="000000"/>
                </a:solidFill>
              </a:rPr>
              <a:t>šelest</a:t>
            </a:r>
            <a:r>
              <a:rPr lang="en-GB" altLang="cs-CZ" sz="2200" b="0" dirty="0">
                <a:solidFill>
                  <a:srgbClr val="000000"/>
                </a:solidFill>
              </a:rPr>
              <a:t> – je </a:t>
            </a:r>
            <a:r>
              <a:rPr lang="en-GB" altLang="cs-CZ" sz="2200" b="0" dirty="0" err="1">
                <a:solidFill>
                  <a:srgbClr val="000000"/>
                </a:solidFill>
              </a:rPr>
              <a:t>znamením</a:t>
            </a:r>
            <a:r>
              <a:rPr lang="en-GB" altLang="cs-CZ" sz="2200" b="0" dirty="0">
                <a:solidFill>
                  <a:srgbClr val="000000"/>
                </a:solidFill>
              </a:rPr>
              <a:t>, </a:t>
            </a:r>
            <a:r>
              <a:rPr lang="en-GB" altLang="cs-CZ" sz="2200" b="0" dirty="0" err="1">
                <a:solidFill>
                  <a:srgbClr val="000000"/>
                </a:solidFill>
              </a:rPr>
              <a:t>že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krev</a:t>
            </a:r>
            <a:r>
              <a:rPr lang="en-GB" altLang="cs-CZ" sz="2200" b="0" dirty="0">
                <a:solidFill>
                  <a:srgbClr val="000000"/>
                </a:solidFill>
              </a:rPr>
              <a:t> v </a:t>
            </a:r>
            <a:r>
              <a:rPr lang="en-GB" altLang="cs-CZ" sz="2200" b="0" dirty="0" err="1">
                <a:solidFill>
                  <a:srgbClr val="000000"/>
                </a:solidFill>
              </a:rPr>
              <a:t>srdci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>
                <a:solidFill>
                  <a:srgbClr val="000000"/>
                </a:solidFill>
              </a:rPr>
              <a:t>neteče</a:t>
            </a:r>
            <a:r>
              <a:rPr lang="en-GB" altLang="cs-CZ" sz="2200" b="0" dirty="0">
                <a:solidFill>
                  <a:srgbClr val="000000"/>
                </a:solidFill>
              </a:rPr>
              <a:t> </a:t>
            </a:r>
            <a:r>
              <a:rPr lang="en-GB" altLang="cs-CZ" sz="2200" b="0" dirty="0" err="1" smtClean="0">
                <a:solidFill>
                  <a:srgbClr val="000000"/>
                </a:solidFill>
              </a:rPr>
              <a:t>normálně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b="0" dirty="0">
                <a:solidFill>
                  <a:srgbClr val="000000"/>
                </a:solidFill>
                <a:hlinkClick r:id="rId4"/>
              </a:rPr>
              <a:t>https://</a:t>
            </a:r>
            <a:r>
              <a:rPr lang="cs-CZ" altLang="cs-CZ" sz="2200" b="0" dirty="0" smtClean="0">
                <a:solidFill>
                  <a:srgbClr val="000000"/>
                </a:solidFill>
                <a:hlinkClick r:id="rId4"/>
              </a:rPr>
              <a:t>www.youtube.com/watch?v=q4s0ONMcNfs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dirty="0" smtClean="0">
                <a:solidFill>
                  <a:srgbClr val="000000"/>
                </a:solidFill>
              </a:rPr>
              <a:t>Diabetes </a:t>
            </a:r>
            <a:r>
              <a:rPr lang="cs-CZ" altLang="cs-CZ" sz="2200" dirty="0" err="1" smtClean="0">
                <a:solidFill>
                  <a:srgbClr val="000000"/>
                </a:solidFill>
              </a:rPr>
              <a:t>mellitus</a:t>
            </a:r>
            <a:r>
              <a:rPr lang="cs-CZ" altLang="cs-CZ" sz="2200" dirty="0" smtClean="0">
                <a:solidFill>
                  <a:srgbClr val="000000"/>
                </a:solidFill>
              </a:rPr>
              <a:t> 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200" b="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cs-CZ" altLang="cs-CZ" sz="2200" b="0" dirty="0" smtClean="0">
                <a:solidFill>
                  <a:srgbClr val="000000"/>
                </a:solidFill>
                <a:hlinkClick r:id="rId5"/>
              </a:rPr>
              <a:t>www.youtube.com/watch?v=U0QYhdhRUBU</a:t>
            </a:r>
            <a:endParaRPr lang="cs-CZ" altLang="cs-CZ" sz="2200" b="0" dirty="0" smtClean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5919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/>
          <p:cNvSpPr txBox="1">
            <a:spLocks noChangeArrowheads="1"/>
          </p:cNvSpPr>
          <p:nvPr/>
        </p:nvSpPr>
        <p:spPr bwMode="auto">
          <a:xfrm>
            <a:off x="391680" y="293792"/>
            <a:ext cx="8491680" cy="638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36" tIns="41469" rIns="82936" bIns="41469">
            <a:spAutoFit/>
          </a:bodyPr>
          <a:lstStyle>
            <a:lvl1pPr marL="428625" indent="-32385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1pPr>
            <a:lvl2pPr marL="742950" indent="-28575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2pPr>
            <a:lvl3pPr marL="1143000" indent="-22860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3pPr>
            <a:lvl4pPr marL="1600200" indent="-22860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4pPr>
            <a:lvl5pPr marL="2057400" indent="-228600" eaLnBrk="0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bg1"/>
                </a:solidFill>
                <a:latin typeface="Arial" charset="0"/>
                <a:ea typeface="Lucida Sans Unicode" charset="0"/>
                <a:cs typeface="Lucida Sans Unicode" charset="0"/>
              </a:defRPr>
            </a:lvl9pPr>
          </a:lstStyle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cs-CZ" altLang="cs-CZ" sz="2200" b="1">
                <a:solidFill>
                  <a:srgbClr val="000000"/>
                </a:solidFill>
              </a:rPr>
              <a:t>Struma</a:t>
            </a:r>
            <a:r>
              <a:rPr lang="cs-CZ" altLang="cs-CZ" sz="2200">
                <a:solidFill>
                  <a:srgbClr val="000000"/>
                </a:solidFill>
              </a:rPr>
              <a:t> - výrazné zvětšení objemu štítné žlázy, která se stává viditelnou.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Dyslálie</a:t>
            </a:r>
            <a:r>
              <a:rPr lang="en-GB" altLang="cs-CZ" sz="2200">
                <a:solidFill>
                  <a:srgbClr val="000000"/>
                </a:solidFill>
              </a:rPr>
              <a:t> – vadná výslovnost jedné či více hlásek</a:t>
            </a:r>
            <a:r>
              <a:rPr lang="cs-CZ" altLang="cs-CZ" sz="2200">
                <a:solidFill>
                  <a:srgbClr val="000000"/>
                </a:solidFill>
              </a:rPr>
              <a:t>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en-GB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Breptavost</a:t>
            </a:r>
            <a:r>
              <a:rPr lang="en-GB" altLang="cs-CZ" sz="2200">
                <a:solidFill>
                  <a:srgbClr val="000000"/>
                </a:solidFill>
              </a:rPr>
              <a:t> – narušení plynulosti mluvení, extrémně zrychlené tempo řeči</a:t>
            </a:r>
            <a:r>
              <a:rPr lang="cs-CZ" altLang="cs-CZ" sz="2200">
                <a:solidFill>
                  <a:srgbClr val="000000"/>
                </a:solidFill>
              </a:rPr>
              <a:t>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en-GB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Koktavost</a:t>
            </a:r>
            <a:r>
              <a:rPr lang="en-GB" altLang="cs-CZ" sz="2200">
                <a:solidFill>
                  <a:srgbClr val="000000"/>
                </a:solidFill>
              </a:rPr>
              <a:t> (zadrhávání) – porucha plynulosti mluvního projevu způsobená křečemi svalstva dechového, hlasového, artikulačního a diskoordinaci jejich činnosti při mluvení</a:t>
            </a:r>
            <a:r>
              <a:rPr lang="cs-CZ" altLang="cs-CZ" sz="2200">
                <a:solidFill>
                  <a:srgbClr val="000000"/>
                </a:solidFill>
              </a:rPr>
              <a:t>.</a:t>
            </a: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Afázie</a:t>
            </a:r>
            <a:r>
              <a:rPr lang="en-GB" altLang="cs-CZ" sz="2200">
                <a:solidFill>
                  <a:srgbClr val="000000"/>
                </a:solidFill>
              </a:rPr>
              <a:t> – ztráta již naučených schopností dorozumívat se řečí mluvenou, psanou, čtenou, příčinou je ložiskové poškození mozku</a:t>
            </a: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en-GB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en-GB" altLang="cs-CZ" sz="2200" b="1">
                <a:solidFill>
                  <a:srgbClr val="000000"/>
                </a:solidFill>
              </a:rPr>
              <a:t>Astma</a:t>
            </a:r>
            <a:r>
              <a:rPr lang="en-GB" altLang="cs-CZ" sz="2200">
                <a:solidFill>
                  <a:srgbClr val="000000"/>
                </a:solidFill>
              </a:rPr>
              <a:t> – kašel, svíravý pocit na prsou, hlasité dýchání, sípot, silný záchvat – rychlé, povrchní dýchání, zrychlený puls, panika, neklid</a:t>
            </a:r>
            <a:endParaRPr lang="cs-CZ" altLang="cs-CZ" sz="2200">
              <a:solidFill>
                <a:srgbClr val="000000"/>
              </a:solidFill>
            </a:endParaRPr>
          </a:p>
          <a:p>
            <a:pPr defTabSz="407484" eaLnBrk="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E594D"/>
              </a:buClr>
              <a:buSzPct val="45000"/>
              <a:buFont typeface="Wingdings" charset="2"/>
              <a:buChar char=""/>
            </a:pPr>
            <a:endParaRPr lang="cs-CZ" altLang="cs-CZ" sz="2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body"/>
          </p:nvPr>
        </p:nvSpPr>
        <p:spPr>
          <a:xfrm>
            <a:off x="195840" y="293792"/>
            <a:ext cx="8948160" cy="8197341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Plané</a:t>
            </a:r>
            <a:r>
              <a:rPr lang="en-GB" altLang="cs-CZ" sz="2000" dirty="0">
                <a:solidFill>
                  <a:srgbClr val="000000"/>
                </a:solidFill>
              </a:rPr>
              <a:t> </a:t>
            </a:r>
            <a:r>
              <a:rPr lang="en-GB" altLang="cs-CZ" sz="2000" dirty="0" err="1">
                <a:solidFill>
                  <a:srgbClr val="000000"/>
                </a:solidFill>
              </a:rPr>
              <a:t>neštovice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svědivá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vyrážka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zpočátku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malé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tečky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později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puchýře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naplněné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tekutinou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které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praskají</a:t>
            </a:r>
            <a:r>
              <a:rPr lang="en-GB" altLang="cs-CZ" sz="2000" b="0" dirty="0">
                <a:solidFill>
                  <a:srgbClr val="000000"/>
                </a:solidFill>
              </a:rPr>
              <a:t> a </a:t>
            </a:r>
            <a:r>
              <a:rPr lang="en-GB" altLang="cs-CZ" sz="2000" b="0" dirty="0" err="1">
                <a:solidFill>
                  <a:srgbClr val="000000"/>
                </a:solidFill>
              </a:rPr>
              <a:t>pokrývají</a:t>
            </a:r>
            <a:r>
              <a:rPr lang="en-GB" altLang="cs-CZ" sz="2000" b="0" dirty="0">
                <a:solidFill>
                  <a:srgbClr val="000000"/>
                </a:solidFill>
              </a:rPr>
              <a:t> se </a:t>
            </a:r>
            <a:r>
              <a:rPr lang="en-GB" altLang="cs-CZ" sz="2000" b="0" dirty="0" err="1">
                <a:solidFill>
                  <a:srgbClr val="000000"/>
                </a:solidFill>
              </a:rPr>
              <a:t>strupy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Zarděnky</a:t>
            </a:r>
            <a:r>
              <a:rPr lang="en-GB" altLang="cs-CZ" sz="2000" dirty="0">
                <a:solidFill>
                  <a:srgbClr val="000000"/>
                </a:solidFill>
              </a:rPr>
              <a:t> (</a:t>
            </a:r>
            <a:r>
              <a:rPr lang="en-GB" altLang="cs-CZ" sz="2000" dirty="0" err="1">
                <a:solidFill>
                  <a:srgbClr val="000000"/>
                </a:solidFill>
              </a:rPr>
              <a:t>rubeola</a:t>
            </a:r>
            <a:r>
              <a:rPr lang="en-GB" altLang="cs-CZ" sz="2000" dirty="0">
                <a:solidFill>
                  <a:srgbClr val="000000"/>
                </a:solidFill>
              </a:rPr>
              <a:t>)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zduřelé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vyrážka</a:t>
            </a:r>
            <a:r>
              <a:rPr lang="en-GB" altLang="cs-CZ" sz="2000" b="0" dirty="0">
                <a:solidFill>
                  <a:srgbClr val="000000"/>
                </a:solidFill>
              </a:rPr>
              <a:t> (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nebo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růžové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tečky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nebo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skvrny</a:t>
            </a:r>
            <a:r>
              <a:rPr lang="en-GB" altLang="cs-CZ" sz="2000" b="0" dirty="0">
                <a:solidFill>
                  <a:srgbClr val="000000"/>
                </a:solidFill>
              </a:rPr>
              <a:t>), </a:t>
            </a:r>
            <a:r>
              <a:rPr lang="en-GB" altLang="cs-CZ" sz="2000" b="0" dirty="0" err="1">
                <a:solidFill>
                  <a:srgbClr val="000000"/>
                </a:solidFill>
              </a:rPr>
              <a:t>bolesti</a:t>
            </a:r>
            <a:r>
              <a:rPr lang="en-GB" altLang="cs-CZ" sz="2000" b="0" dirty="0">
                <a:solidFill>
                  <a:srgbClr val="000000"/>
                </a:solidFill>
              </a:rPr>
              <a:t> v </a:t>
            </a:r>
            <a:r>
              <a:rPr lang="en-GB" altLang="cs-CZ" sz="2000" b="0" dirty="0" err="1">
                <a:solidFill>
                  <a:srgbClr val="000000"/>
                </a:solidFill>
              </a:rPr>
              <a:t>kloubech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Příušnice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zvýšená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teplota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nechutenství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únava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zvětšené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krční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 a </a:t>
            </a:r>
            <a:r>
              <a:rPr lang="en-GB" altLang="cs-CZ" sz="2000" b="0" dirty="0" err="1">
                <a:solidFill>
                  <a:srgbClr val="000000"/>
                </a:solidFill>
              </a:rPr>
              <a:t>zduřelé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slinné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žlázy</a:t>
            </a:r>
            <a:r>
              <a:rPr lang="en-GB" altLang="cs-CZ" sz="2000" b="0" dirty="0">
                <a:solidFill>
                  <a:srgbClr val="000000"/>
                </a:solidFill>
              </a:rPr>
              <a:t> pod </a:t>
            </a:r>
            <a:r>
              <a:rPr lang="en-GB" altLang="cs-CZ" sz="2000" b="0" dirty="0" err="1">
                <a:solidFill>
                  <a:srgbClr val="000000"/>
                </a:solidFill>
              </a:rPr>
              <a:t>uchem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blízko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čelisti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jedné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nebo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obou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stranách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Spalničky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horečka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příznaky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podobné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nachlazení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zduřelé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oči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pupínky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po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celém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těle</a:t>
            </a:r>
            <a:r>
              <a:rPr lang="en-GB" altLang="cs-CZ" sz="2000" b="0" dirty="0">
                <a:solidFill>
                  <a:srgbClr val="000000"/>
                </a:solidFill>
              </a:rPr>
              <a:t> se </a:t>
            </a:r>
            <a:r>
              <a:rPr lang="en-GB" altLang="cs-CZ" sz="2000" b="0" dirty="0" err="1">
                <a:solidFill>
                  <a:srgbClr val="000000"/>
                </a:solidFill>
              </a:rPr>
              <a:t>slévají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ve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velké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skvrny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Spála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červená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sliznice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bolest</a:t>
            </a:r>
            <a:r>
              <a:rPr lang="en-GB" altLang="cs-CZ" sz="2000" b="0" dirty="0">
                <a:solidFill>
                  <a:srgbClr val="000000"/>
                </a:solidFill>
              </a:rPr>
              <a:t> v </a:t>
            </a:r>
            <a:r>
              <a:rPr lang="en-GB" altLang="cs-CZ" sz="2000" b="0" dirty="0" err="1">
                <a:solidFill>
                  <a:srgbClr val="000000"/>
                </a:solidFill>
              </a:rPr>
              <a:t>krku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bílý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povlak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na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mandlích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oteklé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krční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uzliny</a:t>
            </a:r>
            <a:r>
              <a:rPr lang="en-GB" altLang="cs-CZ" sz="2000" b="0" dirty="0">
                <a:solidFill>
                  <a:srgbClr val="000000"/>
                </a:solidFill>
              </a:rPr>
              <a:t>, </a:t>
            </a:r>
            <a:r>
              <a:rPr lang="en-GB" altLang="cs-CZ" sz="2000" b="0" dirty="0" err="1">
                <a:solidFill>
                  <a:srgbClr val="000000"/>
                </a:solidFill>
              </a:rPr>
              <a:t>červené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vyrážky</a:t>
            </a:r>
            <a:endParaRPr lang="cs-CZ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000" dirty="0" err="1">
                <a:solidFill>
                  <a:srgbClr val="000000"/>
                </a:solidFill>
              </a:rPr>
              <a:t>Enterobióza</a:t>
            </a:r>
            <a:r>
              <a:rPr lang="en-GB" altLang="cs-CZ" sz="2000" b="0" dirty="0">
                <a:solidFill>
                  <a:srgbClr val="000000"/>
                </a:solidFill>
              </a:rPr>
              <a:t> – </a:t>
            </a:r>
            <a:r>
              <a:rPr lang="en-GB" altLang="cs-CZ" sz="2000" b="0" dirty="0" err="1">
                <a:solidFill>
                  <a:srgbClr val="000000"/>
                </a:solidFill>
              </a:rPr>
              <a:t>původce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roupi</a:t>
            </a:r>
            <a:r>
              <a:rPr lang="en-GB" altLang="cs-CZ" sz="2000" b="0" dirty="0">
                <a:solidFill>
                  <a:srgbClr val="000000"/>
                </a:solidFill>
              </a:rPr>
              <a:t> (</a:t>
            </a:r>
            <a:r>
              <a:rPr lang="en-GB" altLang="cs-CZ" sz="2000" b="0" dirty="0" err="1">
                <a:solidFill>
                  <a:srgbClr val="000000"/>
                </a:solidFill>
              </a:rPr>
              <a:t>běžní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střevní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cizopasníci</a:t>
            </a:r>
            <a:r>
              <a:rPr lang="en-GB" altLang="cs-CZ" sz="2000" b="0" dirty="0">
                <a:solidFill>
                  <a:srgbClr val="000000"/>
                </a:solidFill>
              </a:rPr>
              <a:t>), </a:t>
            </a:r>
            <a:r>
              <a:rPr lang="en-GB" altLang="cs-CZ" sz="2000" b="0" dirty="0" err="1">
                <a:solidFill>
                  <a:srgbClr val="000000"/>
                </a:solidFill>
              </a:rPr>
              <a:t>bolestivé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svědění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kolem</a:t>
            </a:r>
            <a:r>
              <a:rPr lang="en-GB" altLang="cs-CZ" sz="2000" b="0" dirty="0">
                <a:solidFill>
                  <a:srgbClr val="000000"/>
                </a:solidFill>
              </a:rPr>
              <a:t> </a:t>
            </a:r>
            <a:r>
              <a:rPr lang="en-GB" altLang="cs-CZ" sz="2000" b="0" dirty="0" err="1">
                <a:solidFill>
                  <a:srgbClr val="000000"/>
                </a:solidFill>
              </a:rPr>
              <a:t>řit</a:t>
            </a:r>
            <a:r>
              <a:rPr lang="cs-CZ" altLang="cs-CZ" sz="2000" b="0" dirty="0" err="1">
                <a:solidFill>
                  <a:srgbClr val="000000"/>
                </a:solidFill>
              </a:rPr>
              <a:t>ního</a:t>
            </a:r>
            <a:r>
              <a:rPr lang="cs-CZ" altLang="cs-CZ" sz="2000" b="0" dirty="0">
                <a:solidFill>
                  <a:srgbClr val="000000"/>
                </a:solidFill>
              </a:rPr>
              <a:t> otvoru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4454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7933" indent="-342900" eaLnBrk="1">
              <a:lnSpc>
                <a:spcPct val="93000"/>
              </a:lnSpc>
              <a:buFont typeface="Arial" panose="020B0604020202020204" pitchFamily="34" charset="0"/>
              <a:buChar char="•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 err="1" smtClean="0"/>
              <a:t>Zánět</a:t>
            </a:r>
            <a:r>
              <a:rPr lang="en-GB" altLang="cs-CZ" sz="2400" dirty="0" smtClean="0"/>
              <a:t> </a:t>
            </a:r>
            <a:r>
              <a:rPr lang="en-GB" altLang="cs-CZ" sz="2400" dirty="0" err="1"/>
              <a:t>mozkových</a:t>
            </a:r>
            <a:r>
              <a:rPr lang="en-GB" altLang="cs-CZ" sz="2400" dirty="0"/>
              <a:t> </a:t>
            </a:r>
            <a:r>
              <a:rPr lang="en-GB" altLang="cs-CZ" sz="2400" dirty="0" err="1"/>
              <a:t>blan</a:t>
            </a:r>
            <a:r>
              <a:rPr lang="en-GB" altLang="cs-CZ" sz="2400" dirty="0"/>
              <a:t> (</a:t>
            </a:r>
            <a:r>
              <a:rPr lang="en-GB" altLang="cs-CZ" sz="2400" dirty="0" err="1"/>
              <a:t>meningitida</a:t>
            </a:r>
            <a:r>
              <a:rPr lang="en-GB" altLang="cs-CZ" sz="2400" dirty="0"/>
              <a:t>) – </a:t>
            </a:r>
            <a:r>
              <a:rPr lang="en-GB" altLang="cs-CZ" sz="2400" dirty="0" err="1"/>
              <a:t>ztuhlost</a:t>
            </a:r>
            <a:r>
              <a:rPr lang="en-GB" altLang="cs-CZ" sz="2400" dirty="0"/>
              <a:t> </a:t>
            </a:r>
            <a:r>
              <a:rPr lang="en-GB" altLang="cs-CZ" sz="2400" dirty="0" err="1"/>
              <a:t>šíje</a:t>
            </a:r>
            <a:r>
              <a:rPr lang="en-GB" altLang="cs-CZ" sz="2400" dirty="0"/>
              <a:t>, </a:t>
            </a:r>
            <a:r>
              <a:rPr lang="en-GB" altLang="cs-CZ" sz="2400" dirty="0" err="1"/>
              <a:t>zvracení</a:t>
            </a:r>
            <a:r>
              <a:rPr lang="en-GB" altLang="cs-CZ" sz="2400" dirty="0"/>
              <a:t>, </a:t>
            </a:r>
            <a:r>
              <a:rPr lang="en-GB" altLang="cs-CZ" sz="2400" dirty="0" err="1"/>
              <a:t>vyrážka</a:t>
            </a:r>
            <a:endParaRPr lang="cs-CZ" altLang="cs-CZ" sz="2400" dirty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400" dirty="0">
                <a:hlinkClick r:id="rId2"/>
              </a:rPr>
              <a:t>https://www.youtube.com/watch?v=R50cUOq7t1w</a:t>
            </a:r>
            <a:endParaRPr lang="cs-CZ" altLang="cs-CZ" sz="2400" dirty="0"/>
          </a:p>
          <a:p>
            <a:pPr marL="95033" indent="0" eaLnBrk="1">
              <a:lnSpc>
                <a:spcPct val="93000"/>
              </a:lnSpc>
              <a:buNone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cs-CZ" altLang="cs-CZ" sz="2400" dirty="0"/>
          </a:p>
          <a:p>
            <a:pPr marL="437933" indent="-342900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 err="1" smtClean="0"/>
              <a:t>Zánět</a:t>
            </a:r>
            <a:r>
              <a:rPr lang="en-GB" altLang="cs-CZ" sz="2400" dirty="0" smtClean="0"/>
              <a:t> </a:t>
            </a:r>
            <a:r>
              <a:rPr lang="en-GB" altLang="cs-CZ" sz="2400" dirty="0" err="1"/>
              <a:t>mozku</a:t>
            </a:r>
            <a:r>
              <a:rPr lang="en-GB" altLang="cs-CZ" sz="2400" dirty="0"/>
              <a:t> (</a:t>
            </a:r>
            <a:r>
              <a:rPr lang="en-GB" altLang="cs-CZ" sz="2400" dirty="0" err="1"/>
              <a:t>encefalitida</a:t>
            </a:r>
            <a:r>
              <a:rPr lang="en-GB" altLang="cs-CZ" sz="2400" dirty="0"/>
              <a:t>) – </a:t>
            </a:r>
            <a:r>
              <a:rPr lang="en-GB" altLang="cs-CZ" sz="2400" dirty="0" err="1"/>
              <a:t>virového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původu</a:t>
            </a:r>
            <a:r>
              <a:rPr lang="en-GB" altLang="cs-CZ" sz="2400" dirty="0"/>
              <a:t>, </a:t>
            </a:r>
            <a:r>
              <a:rPr lang="en-GB" altLang="cs-CZ" sz="2400" dirty="0" err="1"/>
              <a:t>přenáší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komáři</a:t>
            </a:r>
            <a:r>
              <a:rPr lang="en-GB" altLang="cs-CZ" sz="2400" dirty="0"/>
              <a:t>, </a:t>
            </a:r>
            <a:r>
              <a:rPr lang="en-GB" altLang="cs-CZ" sz="2400" dirty="0" err="1" smtClean="0"/>
              <a:t>klíšťata</a:t>
            </a:r>
            <a:endParaRPr lang="cs-CZ" altLang="cs-CZ" sz="24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hlinkClick r:id="rId3"/>
              </a:rPr>
              <a:t>https://</a:t>
            </a:r>
            <a:r>
              <a:rPr lang="en-GB" altLang="cs-CZ" sz="2400" dirty="0" smtClean="0">
                <a:hlinkClick r:id="rId3"/>
              </a:rPr>
              <a:t>www.youtube.com/watch?v=iWCAA6YSLk4</a:t>
            </a:r>
            <a:endParaRPr lang="cs-CZ" altLang="cs-CZ" sz="24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400" dirty="0" smtClean="0"/>
              <a:t>Borelióza</a:t>
            </a:r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400" dirty="0" smtClean="0">
                <a:hlinkClick r:id="rId4"/>
              </a:rPr>
              <a:t>www.borelioza.cz</a:t>
            </a:r>
            <a:endParaRPr lang="cs-CZ" altLang="cs-CZ" sz="24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z="2400" dirty="0" smtClean="0"/>
              <a:t>Epilepsie</a:t>
            </a:r>
            <a:endParaRPr lang="cs-CZ" altLang="cs-CZ" sz="24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400" dirty="0">
                <a:hlinkClick r:id="rId5"/>
              </a:rPr>
              <a:t>https://</a:t>
            </a:r>
            <a:r>
              <a:rPr lang="en-GB" altLang="cs-CZ" sz="2400" dirty="0" smtClean="0">
                <a:hlinkClick r:id="rId5"/>
              </a:rPr>
              <a:t>www.youtube.com/watch?v=eZdWgkJQn60</a:t>
            </a:r>
            <a:endParaRPr lang="cs-CZ" altLang="cs-CZ" sz="2400" dirty="0" smtClean="0"/>
          </a:p>
          <a:p>
            <a:pPr marL="388766" indent="-293733"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400" dirty="0"/>
          </a:p>
          <a:p>
            <a:r>
              <a:rPr lang="cs-CZ" sz="1800" b="1" dirty="0" smtClean="0"/>
              <a:t>Dětský autismus</a:t>
            </a:r>
          </a:p>
          <a:p>
            <a:r>
              <a:rPr lang="cs-CZ" sz="1800" b="1" dirty="0">
                <a:hlinkClick r:id="rId6"/>
              </a:rPr>
              <a:t>https://</a:t>
            </a:r>
            <a:r>
              <a:rPr lang="cs-CZ" sz="1800" b="1" dirty="0" smtClean="0">
                <a:hlinkClick r:id="rId6"/>
              </a:rPr>
              <a:t>www.youtube.com/watch?v=PTPn98DRhII</a:t>
            </a:r>
            <a:endParaRPr lang="cs-CZ" sz="1800" b="1" dirty="0" smtClean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9229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4876800" cy="5486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dirty="0" smtClean="0"/>
              <a:t>Období batolete trvá od 1. do konce 3. roku.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Název je odvozen od nejisté, batolivé chůze.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Pro toto období je charakteristické: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osamostatňování dítěte v základních životních funkcích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chůze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přijímání potravy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udržování čistoty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řeč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poznávání prostředí, ve kterém žije</a:t>
            </a:r>
          </a:p>
        </p:txBody>
      </p:sp>
    </p:spTree>
    <p:extLst>
      <p:ext uri="{BB962C8B-B14F-4D97-AF65-F5344CB8AC3E}">
        <p14:creationId xmlns:p14="http://schemas.microsoft.com/office/powerpoint/2010/main" val="4954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Dětský </a:t>
            </a:r>
            <a:r>
              <a:rPr lang="cs-CZ" b="1" dirty="0"/>
              <a:t>autismus</a:t>
            </a:r>
          </a:p>
          <a:p>
            <a:r>
              <a:rPr lang="cs-CZ" b="1" dirty="0">
                <a:hlinkClick r:id="rId2"/>
              </a:rPr>
              <a:t>https://www.youtube.com/watch?v=PTPn98DRhII</a:t>
            </a:r>
            <a:endParaRPr lang="cs-CZ" b="1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Svalová </a:t>
            </a:r>
            <a:r>
              <a:rPr lang="cs-CZ" b="1" dirty="0" smtClean="0"/>
              <a:t>atrofie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www.youtube.com/watch?v=vF6lBnNoek0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51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04054"/>
            <a:ext cx="7809120" cy="1147801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Výživa u dětí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3762" y="1883718"/>
            <a:ext cx="7809120" cy="4321894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Příjem energie za den je velmi stálý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Závislost na jednom druhu potravy může způsobit nerovnováhu v jídelníčku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Předškolní děti mají menší chuť k jídlu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Dítě by mělo jíst 5x denně, svačiny jsou velmi důležité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Při výběru potravin se řídíme dle potravinové pyramidy, vybíráme z následujících potravinových skupin (cereálie, ovoce, zelenina, maso, ryby, drůbež, vajíčka, luštěniny, mléko a mléčné výrobky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/>
              <a:t>Omezeně by měla být konzumována sůl, sladkosti, neměla by chybět vláknina</a:t>
            </a:r>
          </a:p>
        </p:txBody>
      </p:sp>
    </p:spTree>
    <p:extLst>
      <p:ext uri="{BB962C8B-B14F-4D97-AF65-F5344CB8AC3E}">
        <p14:creationId xmlns:p14="http://schemas.microsoft.com/office/powerpoint/2010/main" val="291546883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293791"/>
            <a:ext cx="8275680" cy="6310743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>
                <a:solidFill>
                  <a:srgbClr val="000000"/>
                </a:solidFill>
              </a:rPr>
              <a:t>Neofobie</a:t>
            </a:r>
            <a:r>
              <a:rPr lang="en-GB" altLang="cs-CZ" sz="2500" b="0">
                <a:solidFill>
                  <a:srgbClr val="000000"/>
                </a:solidFill>
              </a:rPr>
              <a:t> chrání dítě před možnými škodlivými látkami, jedovatými rostlinami, zkaženými potravinami, objevují se při podání nezvykle vypadajícího pokrmu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b="0">
                <a:solidFill>
                  <a:srgbClr val="000000"/>
                </a:solidFill>
              </a:rPr>
              <a:t>Dítěti trvá poměrně dlouho než se naučí vypovídat o tom, co jedlo</a:t>
            </a:r>
            <a:r>
              <a:rPr lang="cs-CZ" altLang="cs-CZ" sz="2500" b="0">
                <a:solidFill>
                  <a:srgbClr val="000000"/>
                </a:solidFill>
              </a:rPr>
              <a:t>.</a:t>
            </a: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endParaRPr lang="en-GB" altLang="cs-CZ" sz="2500" b="0">
              <a:solidFill>
                <a:srgbClr val="000000"/>
              </a:solidFill>
            </a:endParaRPr>
          </a:p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500" b="0">
                <a:solidFill>
                  <a:srgbClr val="000000"/>
                </a:solidFill>
              </a:rPr>
              <a:t>Dětská strava by </a:t>
            </a:r>
            <a:r>
              <a:rPr lang="en-GB" altLang="cs-CZ" sz="2500">
                <a:solidFill>
                  <a:srgbClr val="000000"/>
                </a:solidFill>
              </a:rPr>
              <a:t>měla obsahovat</a:t>
            </a:r>
            <a:r>
              <a:rPr lang="en-GB" altLang="cs-CZ" sz="2500" b="0">
                <a:solidFill>
                  <a:srgbClr val="000000"/>
                </a:solidFill>
              </a:rPr>
              <a:t> libová masa (bílkoviny, Fe, Zn, vitamíny B1, B2), ryby (I, F, vit. A, D), polotučné mléko, nízkotučné mléčné výrobky (Ca), obilniny (vláknina, Fe, Ca, vit. B1, B6), luštěniny, ovoce, zelenina</a:t>
            </a:r>
            <a:r>
              <a:rPr lang="cs-CZ" altLang="cs-CZ" sz="2500" b="0">
                <a:solidFill>
                  <a:srgbClr val="000000"/>
                </a:solidFill>
              </a:rPr>
              <a:t>.</a:t>
            </a:r>
            <a:endParaRPr lang="en-GB" altLang="cs-CZ" sz="25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041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body"/>
          </p:nvPr>
        </p:nvSpPr>
        <p:spPr>
          <a:xfrm>
            <a:off x="672480" y="1906760"/>
            <a:ext cx="7809120" cy="4241246"/>
          </a:xfrm>
        </p:spPr>
        <p:txBody>
          <a:bodyPr anchor="t"/>
          <a:lstStyle/>
          <a:p>
            <a:pPr marL="388766" indent="-293733" algn="l" eaLnBrk="1">
              <a:lnSpc>
                <a:spcPct val="93000"/>
              </a:lnSpc>
              <a:buClr>
                <a:srgbClr val="0E594D"/>
              </a:buClr>
              <a:buFont typeface="Wingdings" charset="2"/>
              <a:buChar char=""/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z="2900" b="0">
                <a:solidFill>
                  <a:srgbClr val="000000"/>
                </a:solidFill>
              </a:rPr>
              <a:t>Dětská strava by </a:t>
            </a:r>
            <a:r>
              <a:rPr lang="en-GB" altLang="cs-CZ" sz="2900">
                <a:solidFill>
                  <a:srgbClr val="000000"/>
                </a:solidFill>
              </a:rPr>
              <a:t>neměla obsahovat</a:t>
            </a:r>
            <a:r>
              <a:rPr lang="en-GB" altLang="cs-CZ" sz="2900" b="0">
                <a:solidFill>
                  <a:srgbClr val="000000"/>
                </a:solidFill>
              </a:rPr>
              <a:t> tučná a smažená jídla, potraviny s vysokým obsahem živočišných tuků, uzeniny, dráždivá koření, vysoce slazená jídla, lahůdky obsahující majonézu</a:t>
            </a:r>
          </a:p>
        </p:txBody>
      </p:sp>
    </p:spTree>
    <p:extLst>
      <p:ext uri="{BB962C8B-B14F-4D97-AF65-F5344CB8AC3E}">
        <p14:creationId xmlns:p14="http://schemas.microsoft.com/office/powerpoint/2010/main" val="265053645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0" y="544377"/>
            <a:ext cx="7809120" cy="1065712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</a:pPr>
            <a:r>
              <a:rPr lang="en-GB" altLang="cs-CZ" smtClean="0"/>
              <a:t>Poruchy výživy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2480" y="1906760"/>
            <a:ext cx="7809120" cy="4241246"/>
          </a:xfrm>
        </p:spPr>
        <p:txBody>
          <a:bodyPr/>
          <a:lstStyle/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smtClean="0"/>
              <a:t>Závažné jsou obtíže, mající úzký vztah k dlouhodobým nevhodným nutričním návykům</a:t>
            </a:r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en-GB" altLang="cs-CZ" b="1" smtClean="0"/>
              <a:t>Obezita</a:t>
            </a:r>
            <a:r>
              <a:rPr lang="en-GB" altLang="cs-CZ" smtClean="0"/>
              <a:t> (nadměrný příjem potravy přesahující fyziologické potřeby organismů)</a:t>
            </a:r>
            <a:r>
              <a:rPr lang="ar-SA" altLang="cs-CZ" smtClean="0">
                <a:cs typeface="Arial" charset="0"/>
              </a:rPr>
              <a:t>‏</a:t>
            </a:r>
            <a:endParaRPr lang="en-GB" altLang="cs-CZ" smtClean="0"/>
          </a:p>
          <a:p>
            <a:pPr eaLnBrk="1">
              <a:lnSpc>
                <a:spcPct val="93000"/>
              </a:lnSpc>
              <a:tabLst>
                <a:tab pos="404604" algn="l"/>
                <a:tab pos="812088" algn="l"/>
                <a:tab pos="1219571" algn="l"/>
                <a:tab pos="1627055" algn="l"/>
                <a:tab pos="2034539" algn="l"/>
                <a:tab pos="2442023" algn="l"/>
                <a:tab pos="2849508" algn="l"/>
                <a:tab pos="3256991" algn="l"/>
                <a:tab pos="3664475" algn="l"/>
                <a:tab pos="4071957" algn="l"/>
                <a:tab pos="4479442" algn="l"/>
                <a:tab pos="4886925" algn="l"/>
                <a:tab pos="5294410" algn="l"/>
                <a:tab pos="5701893" algn="l"/>
                <a:tab pos="6109377" algn="l"/>
                <a:tab pos="6516860" algn="l"/>
                <a:tab pos="6924345" algn="l"/>
                <a:tab pos="7331828" algn="l"/>
                <a:tab pos="7739313" algn="l"/>
                <a:tab pos="8146796" algn="l"/>
              </a:tabLst>
            </a:pPr>
            <a:r>
              <a:rPr lang="cs-CZ" altLang="cs-CZ" smtClean="0"/>
              <a:t>ř</a:t>
            </a:r>
            <a:r>
              <a:rPr lang="en-GB" altLang="cs-CZ" smtClean="0"/>
              <a:t>ada chorob, projevujících se v dospělosti, má svůj počátek v dětství (v ČR má nadváhu 9% dětí, obézních 6%, asi 80% jich zůstává obézní i v dospělosti)</a:t>
            </a:r>
            <a:r>
              <a:rPr lang="ar-SA" altLang="cs-CZ" smtClean="0">
                <a:cs typeface="Arial" charset="0"/>
              </a:rPr>
              <a:t>‏</a:t>
            </a: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111050264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/>
              <a:t>Růst a vývoj</a:t>
            </a:r>
            <a:r>
              <a:rPr lang="cs-CZ" altLang="cs-CZ" sz="3200" dirty="0" smtClean="0"/>
              <a:t> </a:t>
            </a:r>
            <a:r>
              <a:rPr lang="cs-CZ" altLang="cs-CZ" sz="3200" b="1" dirty="0" smtClean="0"/>
              <a:t>dítěte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r>
              <a:rPr lang="cs-CZ" altLang="cs-CZ" dirty="0" smtClean="0"/>
              <a:t>Během druhého roku života děti vyrostou průměrně o 11 – 12 cm, za třetí rok o 8 – 9 cm. Mezi 3. – 4. rokem již přecházejí do fáze lineárního růstu s průměrnými ročními přírůstky kolem 6 cm.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Hmotnost narůstá o 3 kg za druhý rok a od 2 do 6 let pak zhruba o 2 kg ročně.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Tříleté dítě váží v průměru 96 cm a měří 15 kg.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Hoši jsou v batolivém a předškolním období průměrně o 1 cm vyšší a o 1/2 kg těžší než dívky.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Pro proporcionalitu těla je stále charakteristická relativně velká hlava, dlouhý trup a krátké končetiny</a:t>
            </a:r>
          </a:p>
        </p:txBody>
      </p:sp>
    </p:spTree>
    <p:extLst>
      <p:ext uri="{BB962C8B-B14F-4D97-AF65-F5344CB8AC3E}">
        <p14:creationId xmlns:p14="http://schemas.microsoft.com/office/powerpoint/2010/main" val="5896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609600"/>
            <a:ext cx="8568952" cy="598775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 smtClean="0"/>
              <a:t>V období batolete se dokončuje prořezávání zubů dočasného chrupu (</a:t>
            </a:r>
            <a:r>
              <a:rPr lang="cs-CZ" altLang="cs-CZ" i="1" dirty="0" smtClean="0"/>
              <a:t>první dentice</a:t>
            </a:r>
            <a:r>
              <a:rPr lang="cs-CZ" altLang="cs-CZ" dirty="0" smtClean="0"/>
              <a:t>).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Komplexní dočasný chrup dítěte má 20 zubů. Skládá se z osmi řezáků, čtyř špičáků a osmi stoliček. Neobsahuje zuby třenové.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Pohybové schopnosti dítěte:</a:t>
            </a:r>
            <a:r>
              <a:rPr lang="cs-CZ" altLang="cs-CZ" dirty="0" smtClean="0"/>
              <a:t> 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postupně zvládá chůzi a později i běh, vyleze na židli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seskočí z malé výšky, chodí po schodech (ve 3. roce střídá nohy)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dovede chvilku stát na jedné noze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	- pije samo z hrnečku a začíná jíst lžičkou, navlékne si ponožku a obuje botu</a:t>
            </a:r>
          </a:p>
        </p:txBody>
      </p:sp>
    </p:spTree>
    <p:extLst>
      <p:ext uri="{BB962C8B-B14F-4D97-AF65-F5344CB8AC3E}">
        <p14:creationId xmlns:p14="http://schemas.microsoft.com/office/powerpoint/2010/main" val="127105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4572000" cy="6248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 smtClean="0"/>
              <a:t>Kolem jednoho roku užívá dítě tří až pěti slov a zná jejich význam.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Ke konci 2. roku se jeho slovní zásoba rozšiřuje až na dvě stě slov. Naučí se tvořit věty o dvou až třech slovech. Učí se pojmenovávat předměty a dává otázku „Co je to?“. O sobě mluví ve třetí osobě.</a:t>
            </a:r>
          </a:p>
          <a:p>
            <a:pPr eaLnBrk="1" hangingPunct="1">
              <a:buFontTx/>
              <a:buNone/>
            </a:pPr>
            <a:r>
              <a:rPr lang="cs-CZ" altLang="cs-CZ" dirty="0" smtClean="0"/>
              <a:t>Ve třech letech zná dítě kolem tisíce slov. Naučí se krátkou básničku. Začíná používat zájmeno „já“.</a:t>
            </a:r>
          </a:p>
        </p:txBody>
      </p:sp>
    </p:spTree>
    <p:extLst>
      <p:ext uri="{BB962C8B-B14F-4D97-AF65-F5344CB8AC3E}">
        <p14:creationId xmlns:p14="http://schemas.microsoft.com/office/powerpoint/2010/main" val="22676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Pohyb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12 měsíců:</a:t>
            </a:r>
            <a:r>
              <a:rPr lang="cs-CZ" altLang="cs-CZ" dirty="0" smtClean="0"/>
              <a:t> Chodí s držením jedné nebo obou rukou, obchází kolem nábytku a to kroky do strany.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18 měsíců:</a:t>
            </a:r>
            <a:r>
              <a:rPr lang="cs-CZ" altLang="cs-CZ" dirty="0" smtClean="0"/>
              <a:t> Může se dostat nahoru a dolů po schodech s pomocí ruky nebo přidržování.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2 roky</a:t>
            </a:r>
            <a:r>
              <a:rPr lang="cs-CZ" altLang="cs-CZ" dirty="0" smtClean="0"/>
              <a:t>: Snadno běhá. Umí si otevřít dveře. Kope do balonu bez balancování.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3 roky</a:t>
            </a:r>
            <a:r>
              <a:rPr lang="cs-CZ" altLang="cs-CZ" dirty="0" smtClean="0"/>
              <a:t>: Umí řídit tříkolku a chodit na špičkách. Používá střídání nohou k chůzi do schodů.</a:t>
            </a:r>
          </a:p>
        </p:txBody>
      </p:sp>
    </p:spTree>
    <p:extLst>
      <p:ext uri="{BB962C8B-B14F-4D97-AF65-F5344CB8AC3E}">
        <p14:creationId xmlns:p14="http://schemas.microsoft.com/office/powerpoint/2010/main" val="3292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Manipulace (zručnost)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12 měsíců</a:t>
            </a:r>
            <a:r>
              <a:rPr lang="cs-CZ" altLang="cs-CZ" dirty="0" smtClean="0"/>
              <a:t>: Úmyslně pouští hračky jednu po druhé na zem a dívá se, jak padají.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18 měsíců</a:t>
            </a:r>
            <a:r>
              <a:rPr lang="cs-CZ" altLang="cs-CZ" dirty="0" smtClean="0"/>
              <a:t>: Umí postavit věž ze tří nebo čtyř kostek. Čmárá na papír tužkou nebo pastelkou.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2 roky</a:t>
            </a:r>
            <a:r>
              <a:rPr lang="cs-CZ" altLang="cs-CZ" dirty="0" smtClean="0"/>
              <a:t>: Obrací stránky v knize po jedné. Umí postavit věž ze šesti nebo sedmi kostek.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3 roky</a:t>
            </a:r>
            <a:r>
              <a:rPr lang="cs-CZ" altLang="cs-CZ" dirty="0" smtClean="0"/>
              <a:t>: Umí kopírovat čárky a kolečka. Také kopíruje most postavený ze tří kostek.</a:t>
            </a:r>
          </a:p>
        </p:txBody>
      </p:sp>
    </p:spTree>
    <p:extLst>
      <p:ext uri="{BB962C8B-B14F-4D97-AF65-F5344CB8AC3E}">
        <p14:creationId xmlns:p14="http://schemas.microsoft.com/office/powerpoint/2010/main" val="75291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u="sng" dirty="0" smtClean="0"/>
              <a:t>Sociální chování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u="sng" dirty="0" smtClean="0"/>
              <a:t>12 měsíců</a:t>
            </a:r>
            <a:r>
              <a:rPr lang="cs-CZ" altLang="cs-CZ" dirty="0" smtClean="0"/>
              <a:t>: Drží od sebe ruce a nohy při oblékání. Rozumí některým jednoduchým povelům.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18 měsíců</a:t>
            </a:r>
            <a:r>
              <a:rPr lang="cs-CZ" altLang="cs-CZ" dirty="0" smtClean="0"/>
              <a:t>: Dobře používá lžíci. Naznačuje potřebu jít na toaletu. Používá některá slova.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2 roky</a:t>
            </a:r>
            <a:r>
              <a:rPr lang="cs-CZ" altLang="cs-CZ" dirty="0" smtClean="0"/>
              <a:t>: Natahuje si boty a ponožky. Tvoří jednoduché věty. Říká si o jídlo a pití.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r>
              <a:rPr lang="cs-CZ" altLang="cs-CZ" u="sng" dirty="0" smtClean="0"/>
              <a:t>3 roky</a:t>
            </a:r>
            <a:r>
              <a:rPr lang="cs-CZ" altLang="cs-CZ" dirty="0" smtClean="0"/>
              <a:t>: Rozumí myšlence sdílení. Hraje si s ostatními. Zkouší uklízet. Používá vidličku.</a:t>
            </a:r>
          </a:p>
        </p:txBody>
      </p:sp>
    </p:spTree>
    <p:extLst>
      <p:ext uri="{BB962C8B-B14F-4D97-AF65-F5344CB8AC3E}">
        <p14:creationId xmlns:p14="http://schemas.microsoft.com/office/powerpoint/2010/main" val="33160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3002</TotalTime>
  <Words>1892</Words>
  <Application>Microsoft Office PowerPoint</Application>
  <PresentationFormat>Předvádění na obrazovce (4:3)</PresentationFormat>
  <Paragraphs>223</Paragraphs>
  <Slides>34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36" baseType="lpstr">
      <vt:lpstr>Cesta</vt:lpstr>
      <vt:lpstr>Výchozí návrh</vt:lpstr>
      <vt:lpstr>Biologie člověka a základy zdravovědy 1 a 2</vt:lpstr>
      <vt:lpstr>BATOLE</vt:lpstr>
      <vt:lpstr>Prezentace aplikace PowerPoint</vt:lpstr>
      <vt:lpstr>Růst a vývoj dítěte</vt:lpstr>
      <vt:lpstr>Prezentace aplikace PowerPoint</vt:lpstr>
      <vt:lpstr>Prezentace aplikace PowerPoint</vt:lpstr>
      <vt:lpstr>Pohyb</vt:lpstr>
      <vt:lpstr>Manipulace (zručnost)</vt:lpstr>
      <vt:lpstr>Sociální chování</vt:lpstr>
      <vt:lpstr>Výživa batolete</vt:lpstr>
      <vt:lpstr>Nechutenství</vt:lpstr>
      <vt:lpstr>Běžná onemocnění dětského věku</vt:lpstr>
      <vt:lpstr>Prezentace aplikace PowerPoint</vt:lpstr>
      <vt:lpstr>Prezentace aplikace PowerPoint</vt:lpstr>
      <vt:lpstr>Předškolní věk</vt:lpstr>
      <vt:lpstr>Prezentace aplikace PowerPoint</vt:lpstr>
      <vt:lpstr>Charakteristika</vt:lpstr>
      <vt:lpstr>Prezentace aplikace PowerPoint</vt:lpstr>
      <vt:lpstr>Růst a vývoj</vt:lpstr>
      <vt:lpstr>Prezentace aplikace PowerPoint</vt:lpstr>
      <vt:lpstr>Prezentace aplikace PowerPoint</vt:lpstr>
      <vt:lpstr>Prezentace aplikace PowerPoint</vt:lpstr>
      <vt:lpstr>Příčiny nemocí a nejčastější patologie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Výživa u dětí</vt:lpstr>
      <vt:lpstr>Prezentace aplikace PowerPoint</vt:lpstr>
      <vt:lpstr>Prezentace aplikace PowerPoint</vt:lpstr>
      <vt:lpstr>Poruchy výživy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člověka a základy zdravovědy 1 a 2</dc:title>
  <dc:creator>Anabell</dc:creator>
  <cp:lastModifiedBy>Anabell</cp:lastModifiedBy>
  <cp:revision>12</cp:revision>
  <dcterms:created xsi:type="dcterms:W3CDTF">2016-10-15T15:19:10Z</dcterms:created>
  <dcterms:modified xsi:type="dcterms:W3CDTF">2016-10-23T12:05:53Z</dcterms:modified>
</cp:coreProperties>
</file>