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2" r:id="rId3"/>
    <p:sldId id="265" r:id="rId4"/>
    <p:sldId id="263" r:id="rId5"/>
    <p:sldId id="258" r:id="rId6"/>
    <p:sldId id="264" r:id="rId7"/>
    <p:sldId id="261" r:id="rId8"/>
    <p:sldId id="274" r:id="rId9"/>
    <p:sldId id="275" r:id="rId10"/>
    <p:sldId id="276" r:id="rId11"/>
    <p:sldId id="273" r:id="rId12"/>
    <p:sldId id="266" r:id="rId13"/>
    <p:sldId id="27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E2B8C-395D-4910-B037-AA9F2D15B024}" type="datetimeFigureOut">
              <a:rPr lang="cs-CZ" smtClean="0"/>
              <a:t>24. 11. 2018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20E1C-C314-471D-80D8-CF80D1201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410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D4F7-6CBF-4515-BF1D-531CAA650F2C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5FD48-ACF2-4B27-8C58-1E55D6E732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21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Shrnout, že co ví  jsme si v podstatě řekli minule, takže si potvrdily, že jejich znalosti</a:t>
            </a:r>
            <a:r>
              <a:rPr lang="cs-CZ" baseline="0" dirty="0"/>
              <a:t> jsou v pořádku. A navázala bych, že to, co psaly, že potřebují, si z velké části zodpovíme dnes.</a:t>
            </a:r>
          </a:p>
          <a:p>
            <a:r>
              <a:rPr lang="cs-CZ" baseline="0" dirty="0"/>
              <a:t>Než se k tomu dostaneme, podíváme se </a:t>
            </a:r>
            <a:r>
              <a:rPr lang="cs-CZ" baseline="0" dirty="0" err="1"/>
              <a:t>najejich</a:t>
            </a:r>
            <a:r>
              <a:rPr lang="cs-CZ" baseline="0" dirty="0"/>
              <a:t> první úkol – přečtení skript.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38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</a:t>
            </a:r>
            <a:r>
              <a:rPr lang="cs-CZ" baseline="0" dirty="0"/>
              <a:t> bych prosila doplnit nějaká „kritéria“, která by jim pomohla v </a:t>
            </a:r>
            <a:r>
              <a:rPr lang="cs-CZ" baseline="0"/>
              <a:t>tvorbě prezentace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23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Pak by mohly ostatním představit, co komentovaly. A my bychom otázkami mohly podpořit jejich úvahy o sobě – co se o sobě dověděly, s čím jim reflexe pomohla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163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 budou vložené otázky k SZZ (ještě je dokončuje Honza Mareš, ale do pátku by měly být hotové) – provedla bych studenty tím, jak budou organizované.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89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5C2F61-E4D6-40E5-AD5C-C72E771DB6C8}" type="datetimeFigureOut">
              <a:rPr lang="cs-CZ" smtClean="0"/>
              <a:pPr/>
              <a:t>24. 11. 2018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ics.muni.cz/course/view.php?id=277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Tvorba profesního portfolia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Zora Syslová, Michaela Píšová, Veronika Rodová, Anna Tomková</a:t>
            </a:r>
          </a:p>
        </p:txBody>
      </p:sp>
    </p:spTree>
    <p:extLst>
      <p:ext uri="{BB962C8B-B14F-4D97-AF65-F5344CB8AC3E}">
        <p14:creationId xmlns:p14="http://schemas.microsoft.com/office/powerpoint/2010/main" val="1726186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</a:t>
            </a:r>
            <a:r>
              <a:rPr lang="cs-CZ" smtClean="0"/>
              <a:t>a prezentace PP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tx1"/>
                </a:solidFill>
              </a:rPr>
              <a:t>Příprava:</a:t>
            </a:r>
            <a:r>
              <a:rPr lang="cs-CZ" dirty="0" smtClean="0"/>
              <a:t> Co řeknu, co vyberu….</a:t>
            </a:r>
          </a:p>
          <a:p>
            <a:pPr>
              <a:buNone/>
            </a:pPr>
            <a:r>
              <a:rPr lang="cs-CZ" b="1" dirty="0" smtClean="0"/>
              <a:t>Prezentace</a:t>
            </a:r>
            <a:r>
              <a:rPr lang="cs-CZ" dirty="0" smtClean="0"/>
              <a:t>: akvárium, role, lístky na ZV – ocenění a doporučení, měření času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Shrnutí podnětů pro další práci s PP </a:t>
            </a:r>
            <a:br>
              <a:rPr lang="cs-CZ" dirty="0" smtClean="0"/>
            </a:br>
            <a:r>
              <a:rPr lang="cs-CZ" dirty="0" smtClean="0"/>
              <a:t>a přípravu na závěrečné zkoušky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Ke struktuře PP – klíč a argumentace, vložené materiály – vyváženost T a PX a vztah, materiály z </a:t>
            </a:r>
            <a:r>
              <a:rPr lang="cs-CZ" dirty="0" err="1" smtClean="0"/>
              <a:t>form</a:t>
            </a:r>
            <a:r>
              <a:rPr lang="cs-CZ" dirty="0" smtClean="0"/>
              <a:t>. i </a:t>
            </a:r>
            <a:r>
              <a:rPr lang="cs-CZ" dirty="0" err="1" smtClean="0"/>
              <a:t>neform</a:t>
            </a:r>
            <a:r>
              <a:rPr lang="cs-CZ" dirty="0" smtClean="0"/>
              <a:t>. Vzdělávání, jsem to JÁ UČITELKA…PRO DĚTI?,…</a:t>
            </a:r>
          </a:p>
          <a:p>
            <a:r>
              <a:rPr lang="cs-CZ" dirty="0" smtClean="0"/>
              <a:t>Ke kvalitě reflektování materiálů, pokroků a výsledků, přemýšlení a dokládání</a:t>
            </a:r>
          </a:p>
          <a:p>
            <a:r>
              <a:rPr lang="cs-CZ" dirty="0" smtClean="0"/>
              <a:t>K dovednosti prezentovat</a:t>
            </a:r>
          </a:p>
          <a:p>
            <a:r>
              <a:rPr lang="cs-CZ" dirty="0" smtClean="0"/>
              <a:t>K objevení smyslu práce s PP a jeho funkci pro profesní učení a pro prezentování a </a:t>
            </a:r>
            <a:r>
              <a:rPr lang="cs-CZ" dirty="0" err="1" smtClean="0"/>
              <a:t>sumativní</a:t>
            </a:r>
            <a:r>
              <a:rPr lang="cs-CZ" dirty="0" smtClean="0"/>
              <a:t> hodnocení</a:t>
            </a:r>
          </a:p>
          <a:p>
            <a:r>
              <a:rPr lang="cs-CZ" dirty="0" smtClean="0"/>
              <a:t>Ke SZZ s PP</a:t>
            </a:r>
          </a:p>
          <a:p>
            <a:r>
              <a:rPr lang="cs-CZ" dirty="0" smtClean="0"/>
              <a:t>ZV k aktivitám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40176"/>
          </a:xfrm>
        </p:spPr>
        <p:txBody>
          <a:bodyPr>
            <a:normAutofit/>
          </a:bodyPr>
          <a:lstStyle/>
          <a:p>
            <a:r>
              <a:rPr lang="cs-CZ" dirty="0" smtClean="0"/>
              <a:t>Případné přesahy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096" y="1889760"/>
            <a:ext cx="8229600" cy="3751915"/>
          </a:xfrm>
        </p:spPr>
        <p:txBody>
          <a:bodyPr>
            <a:normAutofit/>
          </a:bodyPr>
          <a:lstStyle/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princip izomorfismu a práce se žákovským portfoliem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PP a kariérní systém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00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příště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cs-CZ" dirty="0"/>
              <a:t>Vyměňte si navzájem </a:t>
            </a:r>
            <a:r>
              <a:rPr lang="cs-CZ" dirty="0" smtClean="0"/>
              <a:t>portfolia (nejlépe s </a:t>
            </a:r>
            <a:r>
              <a:rPr lang="cs-CZ" dirty="0"/>
              <a:t>někým, koho </a:t>
            </a:r>
            <a:r>
              <a:rPr lang="cs-CZ" dirty="0" smtClean="0"/>
              <a:t>málo znáte). </a:t>
            </a:r>
            <a:r>
              <a:rPr lang="cs-CZ" dirty="0"/>
              <a:t>Napište kolegyni písemné hodnocení jejího portfolia, ve kterém se </a:t>
            </a:r>
            <a:r>
              <a:rPr lang="cs-CZ" dirty="0" smtClean="0"/>
              <a:t>dotknete, mimo jiné, </a:t>
            </a:r>
            <a:r>
              <a:rPr lang="cs-CZ" dirty="0"/>
              <a:t>následujících bodů: </a:t>
            </a:r>
            <a:br>
              <a:rPr lang="cs-CZ" dirty="0"/>
            </a:br>
            <a:endParaRPr lang="cs-CZ" dirty="0"/>
          </a:p>
          <a:p>
            <a:pPr>
              <a:lnSpc>
                <a:spcPct val="120000"/>
              </a:lnSpc>
            </a:pPr>
            <a:r>
              <a:rPr lang="cs-CZ" dirty="0" smtClean="0"/>
              <a:t>Struktury </a:t>
            </a:r>
            <a:r>
              <a:rPr lang="cs-CZ" dirty="0"/>
              <a:t>portfolia, jak je řazeno </a:t>
            </a:r>
            <a:r>
              <a:rPr lang="cs-CZ" dirty="0" smtClean="0"/>
              <a:t>co Vám přineslo za informace, co oceňujete, </a:t>
            </a:r>
            <a:r>
              <a:rPr lang="cs-CZ" dirty="0"/>
              <a:t>co by bylo možné udělat jinak, čemu </a:t>
            </a:r>
            <a:r>
              <a:rPr lang="cs-CZ" dirty="0" smtClean="0"/>
              <a:t>nerozumíte ...</a:t>
            </a:r>
            <a:endParaRPr lang="cs-CZ" dirty="0"/>
          </a:p>
          <a:p>
            <a:pPr>
              <a:lnSpc>
                <a:spcPct val="120000"/>
              </a:lnSpc>
            </a:pPr>
            <a:r>
              <a:rPr lang="cs-CZ" dirty="0" smtClean="0"/>
              <a:t>V čem (kde) </a:t>
            </a:r>
            <a:r>
              <a:rPr lang="cs-CZ" dirty="0"/>
              <a:t>vidíte jádro portfolia, jak </a:t>
            </a:r>
            <a:r>
              <a:rPr lang="cs-CZ" dirty="0" smtClean="0"/>
              <a:t>byste charakterizovala </a:t>
            </a:r>
            <a:r>
              <a:rPr lang="cs-CZ" dirty="0"/>
              <a:t>profesní </a:t>
            </a:r>
            <a:r>
              <a:rPr lang="cs-CZ" dirty="0" smtClean="0"/>
              <a:t>filozofii autorky</a:t>
            </a:r>
            <a:r>
              <a:rPr lang="cs-CZ" dirty="0"/>
              <a:t>?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Pojmenujte</a:t>
            </a:r>
            <a:r>
              <a:rPr lang="cs-CZ" dirty="0"/>
              <a:t>, jaké </a:t>
            </a:r>
            <a:r>
              <a:rPr lang="cs-CZ" dirty="0" smtClean="0"/>
              <a:t>profesní </a:t>
            </a:r>
            <a:r>
              <a:rPr lang="cs-CZ" dirty="0"/>
              <a:t>kompetence </a:t>
            </a:r>
            <a:r>
              <a:rPr lang="cs-CZ" dirty="0" smtClean="0"/>
              <a:t>v portfoliu vidíte</a:t>
            </a:r>
            <a:r>
              <a:rPr lang="cs-CZ" dirty="0"/>
              <a:t>, jaké </a:t>
            </a:r>
            <a:r>
              <a:rPr lang="cs-CZ" dirty="0" smtClean="0"/>
              <a:t>ne (pracujte s Rámcem profesních kvalit učitele MŠ).</a:t>
            </a:r>
            <a:endParaRPr lang="cs-CZ" dirty="0"/>
          </a:p>
          <a:p>
            <a:pPr>
              <a:lnSpc>
                <a:spcPct val="120000"/>
              </a:lnSpc>
            </a:pPr>
            <a:r>
              <a:rPr lang="cs-CZ" dirty="0" smtClean="0"/>
              <a:t>Co </a:t>
            </a:r>
            <a:r>
              <a:rPr lang="cs-CZ" dirty="0"/>
              <a:t>by bylo možné použít u SZZ (konkrétní příklady</a:t>
            </a:r>
            <a:r>
              <a:rPr lang="cs-CZ" dirty="0" smtClean="0"/>
              <a:t>).</a:t>
            </a:r>
            <a:endParaRPr lang="cs-CZ" dirty="0"/>
          </a:p>
          <a:p>
            <a:pPr>
              <a:lnSpc>
                <a:spcPct val="120000"/>
              </a:lnSpc>
            </a:pPr>
            <a:r>
              <a:rPr lang="cs-CZ" dirty="0" smtClean="0"/>
              <a:t>Chybí v portfoliu něco</a:t>
            </a:r>
            <a:r>
              <a:rPr lang="cs-CZ" dirty="0"/>
              <a:t>?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Na </a:t>
            </a:r>
            <a:r>
              <a:rPr lang="cs-CZ" dirty="0"/>
              <a:t>závěr proveďte shrnutí: V jedné větě charakterizujte XY jako učitelku </a:t>
            </a:r>
            <a:r>
              <a:rPr lang="cs-CZ" dirty="0" smtClean="0"/>
              <a:t>z </a:t>
            </a:r>
            <a:r>
              <a:rPr lang="cs-CZ" dirty="0"/>
              <a:t>hlediska kompetencí, profesního směřování, v čem je silná, v čem se může zdokonalovat. </a:t>
            </a:r>
            <a:r>
              <a:rPr lang="cs-CZ" b="1" dirty="0"/>
              <a:t>V čem spočívá její </a:t>
            </a:r>
            <a:r>
              <a:rPr lang="cs-CZ" b="1" dirty="0" smtClean="0"/>
              <a:t>jedinečnost</a:t>
            </a:r>
            <a:r>
              <a:rPr lang="cs-CZ" dirty="0" smtClean="0"/>
              <a:t>.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cs-CZ" b="1" dirty="0" smtClean="0">
                <a:solidFill>
                  <a:srgbClr val="FF0000"/>
                </a:solidFill>
              </a:rPr>
              <a:t>Vložte </a:t>
            </a:r>
            <a:r>
              <a:rPr lang="cs-CZ" b="1" dirty="0">
                <a:solidFill>
                  <a:srgbClr val="FF0000"/>
                </a:solidFill>
              </a:rPr>
              <a:t>do </a:t>
            </a:r>
            <a:r>
              <a:rPr lang="cs-CZ" b="1" dirty="0" err="1">
                <a:solidFill>
                  <a:srgbClr val="FF0000"/>
                </a:solidFill>
              </a:rPr>
              <a:t>moodlinky</a:t>
            </a:r>
            <a:r>
              <a:rPr lang="cs-CZ" b="1" dirty="0">
                <a:solidFill>
                  <a:srgbClr val="FF0000"/>
                </a:solidFill>
              </a:rPr>
              <a:t> do 5</a:t>
            </a:r>
            <a:r>
              <a:rPr lang="cs-CZ" b="1" dirty="0" smtClean="0">
                <a:solidFill>
                  <a:srgbClr val="FF0000"/>
                </a:solidFill>
              </a:rPr>
              <a:t>. 12. 2018</a:t>
            </a:r>
            <a:endParaRPr lang="cs-CZ" b="1" dirty="0">
              <a:solidFill>
                <a:srgbClr val="FF0000"/>
              </a:solidFill>
            </a:endParaRP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09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3.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cs-CZ" b="1" dirty="0" smtClean="0"/>
              <a:t>Cíl</a:t>
            </a:r>
            <a:r>
              <a:rPr lang="cs-CZ" dirty="0" smtClean="0"/>
              <a:t>: studenti představí svá profesní portfolia, vyučující poskytnou studentům zpětnou vazbu</a:t>
            </a:r>
          </a:p>
          <a:p>
            <a:pPr marL="68580" indent="0">
              <a:buNone/>
            </a:pPr>
            <a:r>
              <a:rPr lang="cs-CZ" b="1" dirty="0" smtClean="0"/>
              <a:t>Scénář: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Vymezení PP a jeho funkcí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Kritéria kvality PP v jeho formativní funkci, </a:t>
            </a:r>
            <a:r>
              <a:rPr lang="cs-CZ" dirty="0" err="1" smtClean="0"/>
              <a:t>sumativní</a:t>
            </a:r>
            <a:r>
              <a:rPr lang="cs-CZ" dirty="0" smtClean="0"/>
              <a:t> funkci a kritéria 	kvalitní prezentace PP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Příprava na prezentaci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Prezentace a zpětné vazby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Shrnutí podnětů pro další práci s PP a přípravu na závěrečné zkoušky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Případně přesahy - princip izomorfismu a práce se žákovským 	portfoliem a PP a kariérní systém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Co příště?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78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</a:t>
            </a:r>
            <a:r>
              <a:rPr lang="cs-CZ" dirty="0" smtClean="0"/>
              <a:t>z minula: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Do </a:t>
            </a:r>
            <a:r>
              <a:rPr lang="cs-CZ" b="1" dirty="0"/>
              <a:t>30. října 2018</a:t>
            </a:r>
            <a:r>
              <a:rPr lang="cs-CZ" dirty="0"/>
              <a:t> vložit do </a:t>
            </a:r>
            <a:r>
              <a:rPr lang="cs-CZ" dirty="0" err="1"/>
              <a:t>moodlinky</a:t>
            </a:r>
            <a:r>
              <a:rPr lang="cs-CZ" dirty="0"/>
              <a:t> prezentaci svého portfolia (</a:t>
            </a:r>
            <a:r>
              <a:rPr lang="cs-CZ" dirty="0">
                <a:hlinkClick r:id="rId3"/>
              </a:rPr>
              <a:t>http://moodlinka.ics.muni.cz/</a:t>
            </a:r>
            <a:r>
              <a:rPr lang="cs-CZ" dirty="0" err="1">
                <a:hlinkClick r:id="rId3"/>
              </a:rPr>
              <a:t>course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view.php?id</a:t>
            </a:r>
            <a:r>
              <a:rPr lang="cs-CZ" dirty="0">
                <a:hlinkClick r:id="rId3"/>
              </a:rPr>
              <a:t>=2778</a:t>
            </a:r>
            <a:r>
              <a:rPr lang="cs-CZ" dirty="0"/>
              <a:t>)</a:t>
            </a:r>
          </a:p>
          <a:p>
            <a:pPr marL="68580" indent="0">
              <a:buNone/>
            </a:pPr>
            <a:r>
              <a:rPr lang="cs-CZ" dirty="0"/>
              <a:t>    </a:t>
            </a:r>
          </a:p>
          <a:p>
            <a:pPr marL="68580" indent="0">
              <a:buNone/>
            </a:pPr>
            <a:r>
              <a:rPr lang="cs-CZ" dirty="0"/>
              <a:t>Doporučení: </a:t>
            </a:r>
          </a:p>
          <a:p>
            <a:pPr marL="68580" indent="0" algn="just">
              <a:buNone/>
            </a:pPr>
            <a:r>
              <a:rPr lang="cs-CZ" dirty="0"/>
              <a:t>Můžete využít </a:t>
            </a:r>
            <a:r>
              <a:rPr lang="cs-CZ" dirty="0" err="1" smtClean="0"/>
              <a:t>power</a:t>
            </a:r>
            <a:r>
              <a:rPr lang="cs-CZ" dirty="0" smtClean="0"/>
              <a:t>-pointovou </a:t>
            </a:r>
            <a:r>
              <a:rPr lang="cs-CZ" dirty="0"/>
              <a:t>prezentaci nebo i jiný způsob.</a:t>
            </a:r>
          </a:p>
          <a:p>
            <a:pPr marL="68580" indent="0" algn="just">
              <a:buNone/>
            </a:pPr>
            <a:r>
              <a:rPr lang="cs-CZ" dirty="0"/>
              <a:t>Prezentace by měla trvat </a:t>
            </a:r>
            <a:r>
              <a:rPr lang="cs-CZ" b="1" dirty="0"/>
              <a:t>7 minut </a:t>
            </a:r>
            <a:r>
              <a:rPr lang="cs-CZ" dirty="0"/>
              <a:t>(</a:t>
            </a:r>
            <a:r>
              <a:rPr lang="cs-CZ" dirty="0" smtClean="0"/>
              <a:t>5 -</a:t>
            </a:r>
            <a:r>
              <a:rPr lang="cs-CZ" dirty="0"/>
              <a:t>10 snímků; nastavte automatické přepínání snímků). </a:t>
            </a:r>
          </a:p>
          <a:p>
            <a:pPr marL="68580" indent="0" algn="just">
              <a:buNone/>
            </a:pPr>
            <a:r>
              <a:rPr lang="cs-CZ" dirty="0"/>
              <a:t>Strukturu necháváme na Vás, nezapomeňte objasnit </a:t>
            </a:r>
            <a:r>
              <a:rPr lang="cs-CZ" b="1" dirty="0"/>
              <a:t>klíč</a:t>
            </a:r>
            <a:r>
              <a:rPr lang="cs-CZ" dirty="0"/>
              <a:t>, podle kterého portfolio tvoříte a také představit konkrétní </a:t>
            </a:r>
            <a:r>
              <a:rPr lang="cs-CZ" b="1" dirty="0"/>
              <a:t>artefakt</a:t>
            </a:r>
            <a:r>
              <a:rPr lang="cs-CZ" dirty="0"/>
              <a:t>, na kterém doložíte Váš profesní posun a rozvoj. Hledejte způsob, který by dobře vystihoval Vaši jedinečnost, zkuste užít metaforického vyjádření. </a:t>
            </a:r>
          </a:p>
          <a:p>
            <a:pPr marL="68580" indent="0" algn="just">
              <a:buNone/>
            </a:pPr>
            <a:r>
              <a:rPr lang="cs-CZ" dirty="0"/>
              <a:t>Přejeme hodně dobrých a originálních nápadů.</a:t>
            </a:r>
          </a:p>
          <a:p>
            <a:pPr algn="just"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79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SKRIPTA: Profesní portfolio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cs-CZ" b="1" dirty="0" smtClean="0"/>
              <a:t>Slouží k podpoře osobnostního a profesního rozvoje učením se ze zkušenosti.</a:t>
            </a:r>
          </a:p>
          <a:p>
            <a:pPr lvl="0">
              <a:buNone/>
            </a:pPr>
            <a:endParaRPr lang="cs-CZ" b="1" dirty="0" smtClean="0"/>
          </a:p>
          <a:p>
            <a:pPr lvl="0">
              <a:buNone/>
            </a:pPr>
            <a:r>
              <a:rPr lang="cs-CZ" b="1" dirty="0" smtClean="0"/>
              <a:t>Formativní funkce: Co se učím? Kým /jakým učitelem se stávám?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Student se zamýšlí (vnitřní dialog)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Sebehodnotí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Stanovuje si cíle a cesty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Řídí svůj profesní růst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Sdílí</a:t>
            </a:r>
          </a:p>
          <a:p>
            <a:pPr marL="525780" indent="-457200">
              <a:buNone/>
            </a:pPr>
            <a:r>
              <a:rPr lang="cs-CZ" b="1" dirty="0" err="1" smtClean="0">
                <a:solidFill>
                  <a:schemeClr val="tx1"/>
                </a:solidFill>
              </a:rPr>
              <a:t>Sumativní</a:t>
            </a:r>
            <a:r>
              <a:rPr lang="cs-CZ" b="1" dirty="0" smtClean="0">
                <a:solidFill>
                  <a:schemeClr val="tx1"/>
                </a:solidFill>
              </a:rPr>
              <a:t> funkce: Co umím (profesní kompetence)? Kdo/jakým učitelem jsem?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Prezentuje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Prokazuje autentickými materiály a jejich reflektováním</a:t>
            </a:r>
          </a:p>
          <a:p>
            <a:pPr marL="525780" indent="-457200">
              <a:buFont typeface="Wingdings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Aktivně se podílí na  profesním dialogu</a:t>
            </a:r>
          </a:p>
          <a:p>
            <a:pPr marL="525780" indent="-457200">
              <a:buFont typeface="Wingdings" pitchFamily="2" charset="2"/>
              <a:buChar char="Ø"/>
            </a:pPr>
            <a:endParaRPr lang="cs-CZ" dirty="0" smtClean="0">
              <a:solidFill>
                <a:srgbClr val="FF0000"/>
              </a:solidFill>
            </a:endParaRPr>
          </a:p>
          <a:p>
            <a:pPr marL="525780" indent="-457200">
              <a:buFont typeface="Wingdings" pitchFamily="2" charset="2"/>
              <a:buChar char="Ø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64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 ke strukturování materiálů v PP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Doporučené části: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Moje profesní filozofie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Moje profesní kompetence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 smtClean="0"/>
              <a:t>Moje profesní vzdělávání</a:t>
            </a:r>
          </a:p>
          <a:p>
            <a:pPr marL="6858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40699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kvalitního portfolia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Při formativní funkci: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Autentické vyjadřování studenta o tom, co je pro něj důležité.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Reflektivní poznámky týkající se jak teorie, tak praktických zkušeností.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Otázky a úkoly, které studentovi pomáhají hledat/nacházet „jádro věci“.</a:t>
            </a:r>
          </a:p>
          <a:p>
            <a:pPr>
              <a:buNone/>
            </a:pPr>
            <a:endParaRPr lang="cs-CZ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i="1" dirty="0" smtClean="0">
                <a:solidFill>
                  <a:schemeClr val="tx1"/>
                </a:solidFill>
              </a:rPr>
              <a:t>Při </a:t>
            </a:r>
            <a:r>
              <a:rPr lang="cs-CZ" b="1" i="1" dirty="0" err="1" smtClean="0">
                <a:solidFill>
                  <a:schemeClr val="tx1"/>
                </a:solidFill>
              </a:rPr>
              <a:t>sumativní</a:t>
            </a:r>
            <a:r>
              <a:rPr lang="cs-CZ" b="1" i="1" dirty="0" smtClean="0">
                <a:solidFill>
                  <a:schemeClr val="tx1"/>
                </a:solidFill>
              </a:rPr>
              <a:t> funkci: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solidFill>
                  <a:schemeClr val="tx1"/>
                </a:solidFill>
              </a:rPr>
              <a:t>PP jasně strukturované, argumentovaný klíč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solidFill>
                  <a:schemeClr val="tx1"/>
                </a:solidFill>
              </a:rPr>
              <a:t>Obsahuje vyvážený poměr T a PX ve vztahu, reflektivní složku, výzvy, dokumenty soustavně shromažďované v průběhu studia i z neformálního vzdělávání</a:t>
            </a:r>
          </a:p>
          <a:p>
            <a:pPr>
              <a:buNone/>
            </a:pPr>
            <a:endParaRPr lang="cs-CZ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40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Prezentace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tx1"/>
                </a:solidFill>
              </a:rPr>
              <a:t>Kritéria kvalitní prezentace: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</a:rPr>
              <a:t>Student představí své PP, objasní klíč, představí konkrétní artefakt, na kterém doloží svůj konkrétní profesní posun a rozvoj. Vystihne svou jedinečnost. </a:t>
            </a:r>
          </a:p>
          <a:p>
            <a:pPr>
              <a:buNone/>
            </a:pPr>
            <a:r>
              <a:rPr lang="cs-CZ" b="1" dirty="0" smtClean="0">
                <a:solidFill>
                  <a:schemeClr val="tx1"/>
                </a:solidFill>
              </a:rPr>
              <a:t>	</a:t>
            </a:r>
            <a:r>
              <a:rPr lang="cs-CZ" b="1" dirty="0" smtClean="0">
                <a:solidFill>
                  <a:srgbClr val="FF0000"/>
                </a:solidFill>
              </a:rPr>
              <a:t>Co jsem se naučila a na čem to mohu ukázat? Jakou učitelkou se stávám?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Prezentuje, jak myslí, co ví a jak to umí doložit.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</a:rPr>
              <a:t>Dodrží časový limit 7-10 minut.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</a:rPr>
              <a:t>Může využít </a:t>
            </a:r>
            <a:r>
              <a:rPr lang="cs-CZ" dirty="0" err="1" smtClean="0">
                <a:solidFill>
                  <a:schemeClr val="tx1"/>
                </a:solidFill>
              </a:rPr>
              <a:t>power</a:t>
            </a:r>
            <a:r>
              <a:rPr lang="cs-CZ" dirty="0" smtClean="0">
                <a:solidFill>
                  <a:schemeClr val="tx1"/>
                </a:solidFill>
              </a:rPr>
              <a:t>-pointovou prezentaci. </a:t>
            </a:r>
          </a:p>
          <a:p>
            <a:pPr>
              <a:buNone/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77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AHA objevů studentů učitelství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i="1" dirty="0" smtClean="0">
                <a:solidFill>
                  <a:srgbClr val="000000"/>
                </a:solidFill>
              </a:rPr>
              <a:t>„</a:t>
            </a:r>
            <a:r>
              <a:rPr lang="cs-CZ" i="1" dirty="0" smtClean="0">
                <a:solidFill>
                  <a:srgbClr val="0070C0"/>
                </a:solidFill>
              </a:rPr>
              <a:t>Naplánoval jsem pro děti plno zajímavých činností</a:t>
            </a:r>
            <a:r>
              <a:rPr lang="cs-CZ" i="1" dirty="0" smtClean="0">
                <a:solidFill>
                  <a:srgbClr val="000000"/>
                </a:solidFill>
              </a:rPr>
              <a:t>….Musím porozumět použitému uměleckému textu, abych dokázal dobře stanovit cíl hodiny a vybrat aktivity tak, aby směřovaly k naplnění cíle, jinak hodina bude jen zábavnou hodinou.“</a:t>
            </a:r>
          </a:p>
          <a:p>
            <a:pPr>
              <a:buNone/>
            </a:pPr>
            <a:r>
              <a:rPr lang="cs-CZ" i="1" dirty="0" smtClean="0">
                <a:solidFill>
                  <a:srgbClr val="000000"/>
                </a:solidFill>
              </a:rPr>
              <a:t>„</a:t>
            </a:r>
            <a:r>
              <a:rPr lang="cs-CZ" i="1" dirty="0" smtClean="0">
                <a:solidFill>
                  <a:srgbClr val="0070C0"/>
                </a:solidFill>
              </a:rPr>
              <a:t>Mám obavy, že musím naučit všechny děti všechno a že to nezvládnu…Cíle </a:t>
            </a:r>
            <a:r>
              <a:rPr lang="cs-CZ" i="1" dirty="0" smtClean="0">
                <a:solidFill>
                  <a:srgbClr val="000000"/>
                </a:solidFill>
              </a:rPr>
              <a:t>i učivo a také způsoby zadávání úkolů mohu diferencovat, dokonce se to ode mě očekává. Zvlášť pro žáky, kteří mají problém s češtinou, musím připravovat např. jiné texty a jinak jim zadávat úkoly. Zadání jim i víckrát opakovat. Funguje, když jim zadání vysvětluje ještě jiný spolužák.“</a:t>
            </a:r>
          </a:p>
          <a:p>
            <a:pPr>
              <a:buNone/>
            </a:pPr>
            <a:r>
              <a:rPr lang="cs-CZ" i="1" dirty="0" smtClean="0">
                <a:solidFill>
                  <a:srgbClr val="000000"/>
                </a:solidFill>
              </a:rPr>
              <a:t>„</a:t>
            </a:r>
            <a:r>
              <a:rPr lang="cs-CZ" i="1" dirty="0" smtClean="0">
                <a:solidFill>
                  <a:srgbClr val="0070C0"/>
                </a:solidFill>
              </a:rPr>
              <a:t>Hlavně, abych věděl odpovědi na otázky dětí…Jsem </a:t>
            </a:r>
            <a:r>
              <a:rPr lang="cs-CZ" i="1" dirty="0" smtClean="0">
                <a:solidFill>
                  <a:srgbClr val="000000"/>
                </a:solidFill>
              </a:rPr>
              <a:t>rád, když mi po hodině třídní učitelka říkala, co viděla, že při mé hodině dělali žáci. Všímala si nejen žáků-cizinců, ale i dětí, které jsem já ve třídě snad vůbec neviděl.“</a:t>
            </a:r>
          </a:p>
          <a:p>
            <a:pPr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„</a:t>
            </a:r>
            <a:r>
              <a:rPr lang="cs-CZ" i="1" dirty="0" smtClean="0">
                <a:solidFill>
                  <a:srgbClr val="000000"/>
                </a:solidFill>
              </a:rPr>
              <a:t>Díky praxi jsem si stále jistější v komunikaci se žáky a řízení aktivit.</a:t>
            </a:r>
            <a:r>
              <a:rPr lang="cs-CZ" dirty="0" smtClean="0">
                <a:solidFill>
                  <a:srgbClr val="000000"/>
                </a:solidFill>
              </a:rPr>
              <a:t>“</a:t>
            </a:r>
          </a:p>
          <a:p>
            <a:pPr>
              <a:buNone/>
            </a:pPr>
            <a:r>
              <a:rPr lang="cs-CZ" dirty="0" smtClean="0">
                <a:solidFill>
                  <a:srgbClr val="000000"/>
                </a:solidFill>
              </a:rPr>
              <a:t>„</a:t>
            </a:r>
            <a:r>
              <a:rPr lang="cs-CZ" i="1" dirty="0" smtClean="0">
                <a:solidFill>
                  <a:srgbClr val="000000"/>
                </a:solidFill>
              </a:rPr>
              <a:t>Objevila jsem, že je nutné i v tematické výuce pracovat s výukovými cíli, jinak hrozí bezbřehost nabídky aktivit žákům</a:t>
            </a:r>
            <a:r>
              <a:rPr lang="cs-CZ" dirty="0" smtClean="0">
                <a:solidFill>
                  <a:srgbClr val="000000"/>
                </a:solidFill>
              </a:rPr>
              <a:t>.“</a:t>
            </a:r>
          </a:p>
          <a:p>
            <a:pPr>
              <a:buNone/>
            </a:pPr>
            <a:r>
              <a:rPr lang="cs-CZ" i="1" dirty="0" smtClean="0">
                <a:solidFill>
                  <a:srgbClr val="000000"/>
                </a:solidFill>
              </a:rPr>
              <a:t>„Uvědomila jsem si, že je důležité dovednost sebehodnotit se u dětí postupně rozvíjet, třeba prací s portfolii.“</a:t>
            </a:r>
          </a:p>
          <a:p>
            <a:pPr>
              <a:buNone/>
            </a:pPr>
            <a:r>
              <a:rPr lang="cs-CZ" i="1" dirty="0" smtClean="0">
                <a:solidFill>
                  <a:srgbClr val="000000"/>
                </a:solidFill>
              </a:rPr>
              <a:t>„Uvědomil jsem si, že záměrné pozorování žáků při učení mi pomáhá lépe hodnotit, jak se zlepšují.“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profesní portfolio FZ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b="1" dirty="0" smtClean="0"/>
              <a:t>Pracuj na sobě – reflektuj a rozvíjej se</a:t>
            </a:r>
            <a:r>
              <a:rPr lang="cs-CZ" dirty="0" smtClean="0"/>
              <a:t>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dirty="0" smtClean="0"/>
              <a:t>UP: Dopoledne ve sluníčkové třídě: „</a:t>
            </a:r>
            <a:r>
              <a:rPr lang="cs-CZ" i="1" dirty="0" smtClean="0"/>
              <a:t>Oslovuje mě, kolik nápadů se dá odhalit během jedné návštěvy školy..</a:t>
            </a:r>
            <a:r>
              <a:rPr lang="cs-CZ" dirty="0" smtClean="0"/>
              <a:t>.“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Pracuj s učivem – plánuj a hledej souvislosti</a:t>
            </a:r>
            <a:r>
              <a:rPr lang="cs-CZ" dirty="0" smtClean="0"/>
              <a:t>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dirty="0" smtClean="0"/>
              <a:t>SPX: Jak jsme jeli na exkurzi: „</a:t>
            </a:r>
            <a:r>
              <a:rPr lang="cs-CZ" i="1" dirty="0" smtClean="0"/>
              <a:t>Exkurze jsou nedílnou součástí školy a vymykají se výrazně standardním školním dnům. Přesto mají vynikající potenciál propojit znalosti žáků a přinášejí nové poznatky zažité vlastní zkušeností</a:t>
            </a:r>
            <a:r>
              <a:rPr lang="cs-CZ" dirty="0" smtClean="0"/>
              <a:t>.“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Pracuj pro děti – zprostředkuj učivo, hodnoť, dbej o komunikaci</a:t>
            </a:r>
            <a:r>
              <a:rPr lang="cs-CZ" dirty="0" smtClean="0"/>
              <a:t>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dirty="0" smtClean="0"/>
              <a:t>ÚPK: Vlož výuku do rukou dětem: „ </a:t>
            </a:r>
            <a:r>
              <a:rPr lang="cs-CZ" i="1" dirty="0" smtClean="0"/>
              <a:t>Stalo se, že paní učitelka musela být pryč a pověřila výukou dvou hodin nás studenty. Nechala nám na stole papír popsaný instrukcemi…“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190</TotalTime>
  <Words>940</Words>
  <Application>Microsoft Office PowerPoint</Application>
  <PresentationFormat>Širokoúhlá obrazovka</PresentationFormat>
  <Paragraphs>100</Paragraphs>
  <Slides>13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Calibri</vt:lpstr>
      <vt:lpstr>Century Gothic</vt:lpstr>
      <vt:lpstr>Wingdings</vt:lpstr>
      <vt:lpstr>Wingdings 2</vt:lpstr>
      <vt:lpstr>Austin</vt:lpstr>
      <vt:lpstr>Tvorba profesního portfolia</vt:lpstr>
      <vt:lpstr>Cíle 3. setkání</vt:lpstr>
      <vt:lpstr>Úkol z minula:</vt:lpstr>
      <vt:lpstr>SKRIPTA: Profesní portfolio</vt:lpstr>
      <vt:lpstr>Klíč ke strukturování materiálů v PP </vt:lpstr>
      <vt:lpstr>Kritéria kvalitního portfolia</vt:lpstr>
      <vt:lpstr>Prezentace PP</vt:lpstr>
      <vt:lpstr>Příklady AHA objevů studentů učitelství</vt:lpstr>
      <vt:lpstr>Příklad – profesní portfolio FZ</vt:lpstr>
      <vt:lpstr>Příprava a prezentace PP</vt:lpstr>
      <vt:lpstr>Shrnutí podnětů pro další práci s PP  a přípravu na závěrečné zkoušky</vt:lpstr>
      <vt:lpstr>Případné přesahy</vt:lpstr>
      <vt:lpstr>Úkol na příště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profesního portfolia</dc:title>
  <dc:creator>Syslova</dc:creator>
  <cp:lastModifiedBy> </cp:lastModifiedBy>
  <cp:revision>29</cp:revision>
  <dcterms:created xsi:type="dcterms:W3CDTF">2018-09-16T07:54:35Z</dcterms:created>
  <dcterms:modified xsi:type="dcterms:W3CDTF">2018-11-24T04:35:27Z</dcterms:modified>
</cp:coreProperties>
</file>