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257" r:id="rId3"/>
    <p:sldId id="272" r:id="rId4"/>
    <p:sldId id="261" r:id="rId5"/>
    <p:sldId id="267" r:id="rId6"/>
    <p:sldId id="268" r:id="rId7"/>
    <p:sldId id="269" r:id="rId8"/>
    <p:sldId id="270" r:id="rId9"/>
    <p:sldId id="271" r:id="rId10"/>
    <p:sldId id="273" r:id="rId11"/>
    <p:sldId id="275" r:id="rId12"/>
    <p:sldId id="274" r:id="rId13"/>
    <p:sldId id="27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14" y="-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F3593-82DF-432C-AB23-163FBC44296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E6FCE5-76EF-4E39-807C-1EC890E8A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728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Pak by mohly ostatním představit, co komentovaly. A my bychom otázkami mohly podpořit jejich úvahy o sobě – co se o sobě dověděly, s čím jim reflexe pomohla 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950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5C2F61-E4D6-40E5-AD5C-C72E771DB6C8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1023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42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840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5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3980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19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815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448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16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4122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4094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5C2F61-E4D6-40E5-AD5C-C72E771DB6C8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707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unispace.muni.cz/book?id=101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dirty="0" smtClean="0"/>
              <a:t>profesní </a:t>
            </a:r>
            <a:r>
              <a:rPr lang="cs-CZ" dirty="0" err="1" smtClean="0"/>
              <a:t>portfoliO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Zora Syslová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2618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Obsah portfolia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b="1" dirty="0"/>
              <a:t>Doporučené části: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/>
              <a:t>Moje profesní filozofie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/>
              <a:t>Moje profesní kompetence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/>
              <a:t>Moje profesní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533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Proces tvorby portfolia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Autentické zkušenosti s tvorbou portfolia (předmět Tvorba profesního portfolia).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9698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SKRIPTA: Profesní portfolio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cs-CZ" b="1" dirty="0" smtClean="0"/>
              <a:t>Slouží k podpoře osobnostního a profesního rozvoje učením se ze zkušenosti.</a:t>
            </a:r>
          </a:p>
          <a:p>
            <a:pPr lvl="0">
              <a:buNone/>
            </a:pPr>
            <a:endParaRPr lang="cs-CZ" b="1" dirty="0" smtClean="0"/>
          </a:p>
          <a:p>
            <a:pPr lvl="0">
              <a:buNone/>
            </a:pPr>
            <a:r>
              <a:rPr lang="cs-CZ" b="1" dirty="0" smtClean="0"/>
              <a:t>Formativní funkce: Co se učím? Kým /jakým učitelem se stávám?</a:t>
            </a:r>
          </a:p>
          <a:p>
            <a:pPr marL="525780" indent="-457200"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Student se zamýšlí (vnitřní dialog)</a:t>
            </a:r>
          </a:p>
          <a:p>
            <a:pPr marL="525780" indent="-457200"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Sebehodnotí</a:t>
            </a:r>
          </a:p>
          <a:p>
            <a:pPr marL="525780" indent="-457200"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Stanovuje si cíle a cesty</a:t>
            </a:r>
          </a:p>
          <a:p>
            <a:pPr marL="525780" indent="-457200"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Řídí svůj profesní růst</a:t>
            </a:r>
          </a:p>
          <a:p>
            <a:pPr marL="525780" indent="-457200"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Sdílí</a:t>
            </a:r>
          </a:p>
          <a:p>
            <a:pPr marL="525780" indent="-457200">
              <a:buNone/>
            </a:pPr>
            <a:r>
              <a:rPr lang="cs-CZ" b="1" dirty="0" err="1" smtClean="0">
                <a:solidFill>
                  <a:schemeClr val="tx1"/>
                </a:solidFill>
              </a:rPr>
              <a:t>Sumativní</a:t>
            </a:r>
            <a:r>
              <a:rPr lang="cs-CZ" b="1" dirty="0" smtClean="0">
                <a:solidFill>
                  <a:schemeClr val="tx1"/>
                </a:solidFill>
              </a:rPr>
              <a:t> funkce: Co umím (profesní kompetence)? Kdo/jakým učitelem jsem?</a:t>
            </a:r>
          </a:p>
          <a:p>
            <a:pPr marL="525780" indent="-457200"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Prezentuje</a:t>
            </a:r>
          </a:p>
          <a:p>
            <a:pPr marL="525780" indent="-457200"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Prokazuje autentickými materiály a jejich reflektováním</a:t>
            </a:r>
          </a:p>
          <a:p>
            <a:pPr marL="525780" indent="-457200"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Aktivně se podílí na  profesním dialogu</a:t>
            </a:r>
          </a:p>
          <a:p>
            <a:pPr marL="525780" indent="-457200">
              <a:buFont typeface="Wingdings" pitchFamily="2" charset="2"/>
              <a:buChar char="Ø"/>
            </a:pPr>
            <a:endParaRPr lang="cs-CZ" dirty="0" smtClean="0">
              <a:solidFill>
                <a:srgbClr val="FF0000"/>
              </a:solidFill>
            </a:endParaRPr>
          </a:p>
          <a:p>
            <a:pPr marL="525780" indent="-457200">
              <a:buFont typeface="Wingdings" pitchFamily="2" charset="2"/>
              <a:buChar char="Ø"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799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kvalitního portfolia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Při formativní funkci: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/>
              <a:t>Autentické vyjadřování studenta o tom, co je pro něj důležité.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/>
              <a:t>Reflektivní poznámky týkající se jak teorie, tak praktických zkušeností.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/>
              <a:t>Otázky a úkoly, které studentovi pomáhají hledat/nacházet „jádro věci“.</a:t>
            </a:r>
          </a:p>
          <a:p>
            <a:pPr>
              <a:buNone/>
            </a:pPr>
            <a:endParaRPr lang="cs-CZ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i="1" dirty="0" smtClean="0">
                <a:solidFill>
                  <a:schemeClr val="tx1"/>
                </a:solidFill>
              </a:rPr>
              <a:t>Při </a:t>
            </a:r>
            <a:r>
              <a:rPr lang="cs-CZ" b="1" i="1" dirty="0" err="1" smtClean="0">
                <a:solidFill>
                  <a:schemeClr val="tx1"/>
                </a:solidFill>
              </a:rPr>
              <a:t>sumativní</a:t>
            </a:r>
            <a:r>
              <a:rPr lang="cs-CZ" b="1" i="1" dirty="0" smtClean="0">
                <a:solidFill>
                  <a:schemeClr val="tx1"/>
                </a:solidFill>
              </a:rPr>
              <a:t> funkci: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>
                <a:solidFill>
                  <a:schemeClr val="tx1"/>
                </a:solidFill>
              </a:rPr>
              <a:t>PP jasně strukturované, argumentovaný klíč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>
                <a:solidFill>
                  <a:schemeClr val="tx1"/>
                </a:solidFill>
              </a:rPr>
              <a:t>Obsahuje vyvážený poměr T a PX ve vztahu, reflektivní složku, výzvy, dokumenty soustavně shromažďované v průběhu studia i z neformálního vzdělávání</a:t>
            </a:r>
          </a:p>
          <a:p>
            <a:pPr>
              <a:buNone/>
            </a:pPr>
            <a:endParaRPr lang="cs-CZ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i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294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arabicPeriod"/>
            </a:pPr>
            <a:r>
              <a:rPr lang="cs-CZ" dirty="0" smtClean="0"/>
              <a:t>Význam portfolia</a:t>
            </a:r>
          </a:p>
          <a:p>
            <a:pPr marL="514350" indent="-514350">
              <a:buFont typeface="Tw Cen MT" panose="020B0602020104020603" pitchFamily="34" charset="0"/>
              <a:buAutoNum type="arabicPeriod"/>
            </a:pPr>
            <a:r>
              <a:rPr lang="cs-CZ" dirty="0" smtClean="0"/>
              <a:t>Obsah </a:t>
            </a:r>
            <a:r>
              <a:rPr lang="cs-CZ" dirty="0"/>
              <a:t>portfolia, jeho struktura. </a:t>
            </a:r>
            <a:endParaRPr lang="cs-CZ" dirty="0" smtClean="0"/>
          </a:p>
          <a:p>
            <a:pPr marL="514350" indent="-514350">
              <a:buFont typeface="Tw Cen MT" panose="020B0602020104020603" pitchFamily="34" charset="0"/>
              <a:buAutoNum type="arabicPeriod"/>
            </a:pPr>
            <a:r>
              <a:rPr lang="cs-CZ" dirty="0" smtClean="0"/>
              <a:t>Proces </a:t>
            </a:r>
            <a:r>
              <a:rPr lang="cs-CZ" dirty="0"/>
              <a:t>tvorby profesního portfolia. </a:t>
            </a:r>
          </a:p>
          <a:p>
            <a:pPr marL="514350" lvl="0" indent="-514350">
              <a:buAutoNum type="arabicPeriod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90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Skripta </a:t>
            </a:r>
            <a:r>
              <a:rPr lang="cs-CZ" sz="3200" dirty="0"/>
              <a:t>– </a:t>
            </a:r>
            <a:r>
              <a:rPr lang="cs-CZ" sz="3200" dirty="0">
                <a:hlinkClick r:id="rId2"/>
              </a:rPr>
              <a:t>https://munispace.muni.cz/book?id=1013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6009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Význam portfolia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/>
              <a:t>etymologie: </a:t>
            </a:r>
            <a:r>
              <a:rPr lang="cs-CZ" sz="2600" i="1" dirty="0" err="1"/>
              <a:t>portatio</a:t>
            </a:r>
            <a:r>
              <a:rPr lang="cs-CZ" sz="2600" dirty="0"/>
              <a:t> (nošení) a </a:t>
            </a:r>
            <a:r>
              <a:rPr lang="cs-CZ" sz="2600" i="1" dirty="0" err="1"/>
              <a:t>folium</a:t>
            </a:r>
            <a:r>
              <a:rPr lang="cs-CZ" sz="2600" dirty="0"/>
              <a:t> (list) </a:t>
            </a:r>
            <a:r>
              <a:rPr lang="mr-IN" sz="2600" dirty="0"/>
              <a:t>–</a:t>
            </a:r>
            <a:r>
              <a:rPr lang="cs-CZ" sz="2600" dirty="0"/>
              <a:t> z latiny</a:t>
            </a:r>
          </a:p>
          <a:p>
            <a:r>
              <a:rPr lang="cs-CZ" sz="2600" dirty="0"/>
              <a:t>využívá se v různé podobě v řadě oblastí lidské činnosti (politika, ekonomie a finančnictví, umělecké a tvůrčí obory ...)</a:t>
            </a:r>
          </a:p>
          <a:p>
            <a:pPr marL="0" indent="0">
              <a:buNone/>
            </a:pPr>
            <a:endParaRPr lang="cs-CZ" sz="2600" dirty="0"/>
          </a:p>
          <a:p>
            <a:pPr>
              <a:spcBef>
                <a:spcPts val="24"/>
              </a:spcBef>
            </a:pPr>
            <a:r>
              <a:rPr lang="cs-CZ" sz="2600" i="1" dirty="0"/>
              <a:t>soubor materiálů/dokumentů/artefaktů </a:t>
            </a:r>
            <a:r>
              <a:rPr lang="cs-CZ" sz="2600" dirty="0"/>
              <a:t>(výtvorů), který je: </a:t>
            </a:r>
          </a:p>
          <a:p>
            <a:pPr lvl="1">
              <a:spcBef>
                <a:spcPts val="24"/>
              </a:spcBef>
            </a:pPr>
            <a:r>
              <a:rPr lang="cs-CZ" i="1" dirty="0"/>
              <a:t>strukturovaný, </a:t>
            </a:r>
            <a:endParaRPr lang="cs-CZ" dirty="0"/>
          </a:p>
          <a:p>
            <a:pPr lvl="1">
              <a:spcBef>
                <a:spcPts val="24"/>
              </a:spcBef>
            </a:pPr>
            <a:r>
              <a:rPr lang="cs-CZ" i="1" dirty="0"/>
              <a:t>selektivní, </a:t>
            </a:r>
            <a:endParaRPr lang="cs-CZ" dirty="0"/>
          </a:p>
          <a:p>
            <a:pPr lvl="1">
              <a:spcBef>
                <a:spcPts val="24"/>
              </a:spcBef>
            </a:pPr>
            <a:r>
              <a:rPr lang="cs-CZ" i="1" dirty="0"/>
              <a:t>reprezentativní,</a:t>
            </a:r>
            <a:endParaRPr lang="cs-CZ" dirty="0"/>
          </a:p>
          <a:p>
            <a:pPr lvl="1">
              <a:spcBef>
                <a:spcPts val="24"/>
              </a:spcBef>
            </a:pPr>
            <a:r>
              <a:rPr lang="cs-CZ" i="1" dirty="0"/>
              <a:t>srozumitelný „publiku“ </a:t>
            </a:r>
            <a:r>
              <a:rPr lang="cs-CZ" dirty="0"/>
              <a:t>(Píšová, 2007, s. 40).</a:t>
            </a:r>
            <a:endParaRPr lang="cs-CZ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77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PROFESNÍ PORTFOLIO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„</a:t>
            </a:r>
            <a:r>
              <a:rPr lang="cs-CZ" i="1" dirty="0"/>
              <a:t>Portfolio je více než propracované album nebo soubor psaných dokumentů: je to individualizovaný portrét učitele – profesionála reflektujícího svoji filosofii a praxi. Tento portrét je plně realizován prostřednictvím učitelova uváženého výběru artefaktů a promyšlené reflexe těchto artefaktů, které poskytují vhled do učitelova /profesního/ růstu.</a:t>
            </a:r>
            <a:r>
              <a:rPr lang="cs-CZ" dirty="0"/>
              <a:t>“ (</a:t>
            </a:r>
            <a:r>
              <a:rPr lang="cs-CZ" dirty="0" err="1"/>
              <a:t>Painter</a:t>
            </a:r>
            <a:r>
              <a:rPr lang="cs-CZ" dirty="0"/>
              <a:t>, 2001, s. 31)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TYPY PORTFOLIA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b="1" dirty="0"/>
              <a:t>portfolio </a:t>
            </a:r>
            <a:r>
              <a:rPr lang="cs-CZ" b="1" dirty="0" smtClean="0"/>
              <a:t>vývojové</a:t>
            </a:r>
            <a:r>
              <a:rPr lang="cs-CZ" dirty="0" smtClean="0"/>
              <a:t> </a:t>
            </a:r>
          </a:p>
          <a:p>
            <a:pPr lvl="0">
              <a:buFont typeface="Lucida Grande"/>
              <a:buChar char="-"/>
            </a:pPr>
            <a:r>
              <a:rPr lang="cs-CZ" dirty="0" smtClean="0"/>
              <a:t>dokumentuje </a:t>
            </a:r>
            <a:r>
              <a:rPr lang="cs-CZ" dirty="0"/>
              <a:t>profesní rozvoj studenta, jinými slovy, odpovídá spíše na otázku „Kým se stávám a jak?“ než na otázku „Kdo jsem?“ (</a:t>
            </a:r>
            <a:r>
              <a:rPr lang="cs-CZ" dirty="0" err="1"/>
              <a:t>Wyatt</a:t>
            </a:r>
            <a:r>
              <a:rPr lang="cs-CZ" dirty="0"/>
              <a:t> &amp; </a:t>
            </a:r>
            <a:r>
              <a:rPr lang="cs-CZ" dirty="0" err="1"/>
              <a:t>Looper</a:t>
            </a:r>
            <a:r>
              <a:rPr lang="cs-CZ" dirty="0"/>
              <a:t>, 1999, s. 14</a:t>
            </a:r>
            <a:r>
              <a:rPr lang="cs-CZ" dirty="0" smtClean="0"/>
              <a:t>)</a:t>
            </a:r>
          </a:p>
          <a:p>
            <a:pPr lvl="0">
              <a:buFont typeface="Lucida Grande"/>
              <a:buChar char="-"/>
            </a:pPr>
            <a:r>
              <a:rPr lang="cs-CZ" dirty="0" smtClean="0"/>
              <a:t>spojuje </a:t>
            </a:r>
            <a:r>
              <a:rPr lang="cs-CZ" dirty="0"/>
              <a:t>perspektivu </a:t>
            </a:r>
            <a:r>
              <a:rPr lang="cs-CZ" dirty="0" smtClean="0"/>
              <a:t>s retrospektivním pohledem</a:t>
            </a:r>
          </a:p>
          <a:p>
            <a:pPr marL="0" indent="0">
              <a:buNone/>
            </a:pPr>
            <a:endParaRPr lang="cs-CZ" b="1" dirty="0"/>
          </a:p>
          <a:p>
            <a:pPr lvl="0"/>
            <a:r>
              <a:rPr lang="cs-CZ" b="1" dirty="0" smtClean="0"/>
              <a:t>portfolio </a:t>
            </a:r>
            <a:r>
              <a:rPr lang="cs-CZ" b="1" dirty="0"/>
              <a:t>prezentační</a:t>
            </a:r>
            <a:r>
              <a:rPr lang="cs-CZ" i="1" dirty="0"/>
              <a:t> </a:t>
            </a:r>
            <a:endParaRPr lang="cs-CZ" dirty="0"/>
          </a:p>
          <a:p>
            <a:pPr lvl="0">
              <a:buFontTx/>
              <a:buChar char="-"/>
            </a:pPr>
            <a:r>
              <a:rPr lang="cs-CZ" dirty="0" smtClean="0"/>
              <a:t>metafora </a:t>
            </a:r>
            <a:r>
              <a:rPr lang="cs-CZ" dirty="0"/>
              <a:t>„výkladní skříně“: jde především </a:t>
            </a:r>
            <a:r>
              <a:rPr lang="cs-CZ" dirty="0" smtClean="0"/>
              <a:t>o </a:t>
            </a:r>
            <a:r>
              <a:rPr lang="cs-CZ" dirty="0"/>
              <a:t>dokumentaci vlastních profesních kvalit, úspěchů, silných profesních </a:t>
            </a:r>
            <a:r>
              <a:rPr lang="cs-CZ" dirty="0" smtClean="0"/>
              <a:t>stránek</a:t>
            </a:r>
          </a:p>
          <a:p>
            <a:pPr lvl="0">
              <a:buFontTx/>
              <a:buChar char="-"/>
            </a:pPr>
            <a:r>
              <a:rPr lang="cs-CZ" dirty="0" smtClean="0"/>
              <a:t>předpokládá se prezentace </a:t>
            </a:r>
            <a:r>
              <a:rPr lang="cs-CZ" dirty="0"/>
              <a:t>takového portfolia konkrétnímu „publiku“, ať v písemné, či ústní podobě, s čímž je spojeno jeho případné vysvětlení i </a:t>
            </a:r>
            <a:r>
              <a:rPr lang="cs-CZ" dirty="0" smtClean="0"/>
              <a:t>obhajoba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3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VAŠE PROFESNÍ PORTFOLIO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CÍLE</a:t>
            </a:r>
          </a:p>
          <a:p>
            <a:r>
              <a:rPr lang="cs-CZ" dirty="0"/>
              <a:t>C</a:t>
            </a:r>
            <a:r>
              <a:rPr lang="cs-CZ" dirty="0" smtClean="0"/>
              <a:t>ílem </a:t>
            </a:r>
            <a:r>
              <a:rPr lang="cs-CZ" dirty="0"/>
              <a:t>práce s portfoliem je </a:t>
            </a:r>
            <a:r>
              <a:rPr lang="cs-CZ" dirty="0" smtClean="0"/>
              <a:t>pomoc při </a:t>
            </a:r>
            <a:r>
              <a:rPr lang="cs-CZ" b="1" dirty="0" err="1"/>
              <a:t>seberozvoji</a:t>
            </a:r>
            <a:r>
              <a:rPr lang="cs-CZ" b="1" dirty="0"/>
              <a:t> </a:t>
            </a:r>
            <a:r>
              <a:rPr lang="cs-CZ" dirty="0"/>
              <a:t>a </a:t>
            </a:r>
            <a:r>
              <a:rPr lang="cs-CZ" b="1" dirty="0" smtClean="0"/>
              <a:t>sebehodnocení; </a:t>
            </a:r>
          </a:p>
          <a:p>
            <a:r>
              <a:rPr lang="cs-CZ" dirty="0" smtClean="0"/>
              <a:t>portfolio vám dává </a:t>
            </a:r>
            <a:r>
              <a:rPr lang="cs-CZ" dirty="0"/>
              <a:t>možnost uvědomovat si význam procesu učení a </a:t>
            </a:r>
            <a:r>
              <a:rPr lang="cs-CZ" b="1" dirty="0"/>
              <a:t>získat dovednost samostatně dokumentovat svůj vývoj </a:t>
            </a:r>
            <a:r>
              <a:rPr lang="cs-CZ" dirty="0"/>
              <a:t>ve znalostech, dovednostech a postojích v rámci učitelské </a:t>
            </a:r>
            <a:r>
              <a:rPr lang="cs-CZ" dirty="0" smtClean="0"/>
              <a:t>přípravy;</a:t>
            </a:r>
          </a:p>
          <a:p>
            <a:r>
              <a:rPr lang="cs-CZ" dirty="0"/>
              <a:t>s</a:t>
            </a:r>
            <a:r>
              <a:rPr lang="cs-CZ" dirty="0" smtClean="0"/>
              <a:t>oučasně </a:t>
            </a:r>
            <a:r>
              <a:rPr lang="cs-CZ" dirty="0"/>
              <a:t>umožňuje </a:t>
            </a:r>
            <a:r>
              <a:rPr lang="cs-CZ" b="1" dirty="0"/>
              <a:t>získat </a:t>
            </a:r>
            <a:r>
              <a:rPr lang="cs-CZ" b="1" dirty="0" smtClean="0"/>
              <a:t>zkušenosti</a:t>
            </a:r>
            <a:r>
              <a:rPr lang="cs-CZ" dirty="0" smtClean="0"/>
              <a:t>, které bude možné </a:t>
            </a:r>
            <a:r>
              <a:rPr lang="cs-CZ" dirty="0"/>
              <a:t>využít </a:t>
            </a:r>
            <a:r>
              <a:rPr lang="cs-CZ" dirty="0" smtClean="0"/>
              <a:t>při </a:t>
            </a:r>
            <a:r>
              <a:rPr lang="cs-CZ" dirty="0"/>
              <a:t>zpracování diagnostických </a:t>
            </a:r>
            <a:r>
              <a:rPr lang="cs-CZ" dirty="0" smtClean="0"/>
              <a:t>portfolií </a:t>
            </a:r>
            <a:r>
              <a:rPr lang="cs-CZ" dirty="0"/>
              <a:t>v budoucí profesi.</a:t>
            </a:r>
            <a:r>
              <a:rPr lang="cs-CZ" dirty="0" smtClean="0">
                <a:effectLst/>
              </a:rPr>
              <a:t> 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584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VAŠE PROFESNÍ PORTFOLIO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FUNKCE</a:t>
            </a:r>
          </a:p>
          <a:p>
            <a:r>
              <a:rPr lang="cs-CZ" b="1" dirty="0" smtClean="0"/>
              <a:t>formativní </a:t>
            </a:r>
            <a:r>
              <a:rPr lang="mr-IN" b="1" dirty="0" smtClean="0"/>
              <a:t>–</a:t>
            </a:r>
            <a:r>
              <a:rPr lang="cs-CZ" b="1" dirty="0" smtClean="0"/>
              <a:t> </a:t>
            </a:r>
            <a:r>
              <a:rPr lang="cs-CZ" dirty="0" smtClean="0"/>
              <a:t>v průběhu vašeho učení</a:t>
            </a:r>
            <a:r>
              <a:rPr lang="cs-CZ" dirty="0"/>
              <a:t>, </a:t>
            </a:r>
            <a:r>
              <a:rPr lang="cs-CZ" dirty="0" smtClean="0"/>
              <a:t>profesního rozvoje </a:t>
            </a:r>
            <a:r>
              <a:rPr lang="cs-CZ" dirty="0"/>
              <a:t>a utváření profesního myšlení a </a:t>
            </a:r>
            <a:r>
              <a:rPr lang="cs-CZ" dirty="0" smtClean="0"/>
              <a:t>uvažování;</a:t>
            </a:r>
            <a:endParaRPr lang="cs-CZ" b="1" i="1" dirty="0"/>
          </a:p>
          <a:p>
            <a:pPr lvl="0"/>
            <a:r>
              <a:rPr lang="cs-CZ" b="1" dirty="0" err="1"/>
              <a:t>sumativní</a:t>
            </a:r>
            <a:r>
              <a:rPr lang="cs-CZ" b="1" dirty="0"/>
              <a:t> </a:t>
            </a:r>
            <a:r>
              <a:rPr lang="cs-CZ" b="1" dirty="0" smtClean="0"/>
              <a:t>- </a:t>
            </a:r>
            <a:r>
              <a:rPr lang="cs-CZ" dirty="0" smtClean="0"/>
              <a:t>zejména </a:t>
            </a:r>
            <a:r>
              <a:rPr lang="cs-CZ" dirty="0"/>
              <a:t>při státní závěrečné zkoušce (SZZ</a:t>
            </a:r>
            <a:r>
              <a:rPr lang="cs-CZ" dirty="0" smtClean="0"/>
              <a:t>), která </a:t>
            </a:r>
            <a:r>
              <a:rPr lang="cs-CZ" dirty="0"/>
              <a:t>je plánována jako zkouška profesní způsobilosti, nikoli jako zkouška teoretických znalostí. Státní závěrečná zkouška by měla ověřovat vaši způsobilost k výkonu profese učitele s využitím vašeho </a:t>
            </a:r>
            <a:r>
              <a:rPr lang="cs-CZ" dirty="0" smtClean="0"/>
              <a:t>portfolia;</a:t>
            </a:r>
            <a:endParaRPr lang="cs-CZ" b="1" i="1" dirty="0"/>
          </a:p>
          <a:p>
            <a:r>
              <a:rPr lang="cs-CZ" b="1" dirty="0"/>
              <a:t>prezentační</a:t>
            </a:r>
            <a:r>
              <a:rPr lang="cs-CZ" dirty="0"/>
              <a:t> </a:t>
            </a:r>
            <a:r>
              <a:rPr lang="mr-IN" dirty="0" smtClean="0"/>
              <a:t>–</a:t>
            </a:r>
            <a:r>
              <a:rPr lang="cs-CZ" dirty="0" smtClean="0"/>
              <a:t> např. při </a:t>
            </a:r>
            <a:r>
              <a:rPr lang="cs-CZ" dirty="0"/>
              <a:t>vstupu do praxe, respektive při ucházení se o místo </a:t>
            </a:r>
            <a:r>
              <a:rPr lang="cs-CZ" dirty="0" smtClean="0"/>
              <a:t>učitele.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674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VAŠE PROFESNÍ PORTFOLIO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Prostřednictvím portfolia získáváte novou </a:t>
            </a:r>
            <a:r>
              <a:rPr lang="cs-CZ" dirty="0"/>
              <a:t>roli, </a:t>
            </a:r>
            <a:r>
              <a:rPr lang="cs-CZ" dirty="0" smtClean="0"/>
              <a:t>stáváte </a:t>
            </a:r>
            <a:r>
              <a:rPr lang="cs-CZ" dirty="0"/>
              <a:t>se </a:t>
            </a:r>
            <a:r>
              <a:rPr lang="cs-CZ" b="1" dirty="0"/>
              <a:t>plnohodnotným spoluaktérem </a:t>
            </a:r>
            <a:r>
              <a:rPr lang="cs-CZ" b="1" dirty="0" smtClean="0"/>
              <a:t>vlastního profesního rozvoje a jeho hodnocení </a:t>
            </a:r>
            <a:r>
              <a:rPr lang="cs-CZ" dirty="0"/>
              <a:t>(</a:t>
            </a:r>
            <a:r>
              <a:rPr lang="cs-CZ" i="1" dirty="0"/>
              <a:t>student </a:t>
            </a:r>
            <a:r>
              <a:rPr lang="cs-CZ" i="1" dirty="0" err="1" smtClean="0"/>
              <a:t>ownership</a:t>
            </a:r>
            <a:r>
              <a:rPr lang="cs-CZ" dirty="0" smtClean="0"/>
              <a:t>), </a:t>
            </a:r>
            <a:r>
              <a:rPr lang="cs-CZ" dirty="0"/>
              <a:t>neboli, jak to formulovali L. a P. </a:t>
            </a:r>
            <a:r>
              <a:rPr lang="cs-CZ" dirty="0" err="1"/>
              <a:t>Paulsonovi</a:t>
            </a:r>
            <a:r>
              <a:rPr lang="cs-CZ" dirty="0"/>
              <a:t> (1996, s. 41), „</a:t>
            </a:r>
            <a:r>
              <a:rPr lang="cs-CZ" i="1" dirty="0" smtClean="0"/>
              <a:t>můžete </a:t>
            </a:r>
            <a:r>
              <a:rPr lang="cs-CZ" i="1" dirty="0"/>
              <a:t>se naprosto legitimně snažit promyšleně ovlivňovat názory </a:t>
            </a:r>
            <a:r>
              <a:rPr lang="cs-CZ" i="1" dirty="0" smtClean="0"/>
              <a:t>ostatních</a:t>
            </a:r>
            <a:r>
              <a:rPr lang="cs-CZ" dirty="0" smtClean="0"/>
              <a:t>“.</a:t>
            </a:r>
            <a:r>
              <a:rPr lang="cs-CZ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986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178</TotalTime>
  <Words>556</Words>
  <Application>Microsoft Office PowerPoint</Application>
  <PresentationFormat>Vlastní</PresentationFormat>
  <Paragraphs>72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Integrál</vt:lpstr>
      <vt:lpstr>profesní portfoliO</vt:lpstr>
      <vt:lpstr>Obsah</vt:lpstr>
      <vt:lpstr>Prezentace aplikace PowerPoint</vt:lpstr>
      <vt:lpstr>1. Význam portfolia</vt:lpstr>
      <vt:lpstr>PROFESNÍ PORTFOLIO</vt:lpstr>
      <vt:lpstr>TYPY PORTFOLIA</vt:lpstr>
      <vt:lpstr>VAŠE PROFESNÍ PORTFOLIO</vt:lpstr>
      <vt:lpstr>VAŠE PROFESNÍ PORTFOLIO</vt:lpstr>
      <vt:lpstr>VAŠE PROFESNÍ PORTFOLIO</vt:lpstr>
      <vt:lpstr>2. Obsah portfolia</vt:lpstr>
      <vt:lpstr>3. Proces tvorby portfolia</vt:lpstr>
      <vt:lpstr>SKRIPTA: Profesní portfolio</vt:lpstr>
      <vt:lpstr>Kritéria kvalitního portfolia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profesního portfolia</dc:title>
  <dc:creator>Syslova</dc:creator>
  <cp:lastModifiedBy>Syslova</cp:lastModifiedBy>
  <cp:revision>19</cp:revision>
  <dcterms:created xsi:type="dcterms:W3CDTF">2018-09-16T07:54:35Z</dcterms:created>
  <dcterms:modified xsi:type="dcterms:W3CDTF">2018-12-14T12:05:00Z</dcterms:modified>
</cp:coreProperties>
</file>