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78" r:id="rId5"/>
    <p:sldId id="279" r:id="rId6"/>
    <p:sldId id="262" r:id="rId7"/>
    <p:sldId id="263" r:id="rId8"/>
    <p:sldId id="264" r:id="rId9"/>
    <p:sldId id="258" r:id="rId10"/>
    <p:sldId id="261" r:id="rId11"/>
    <p:sldId id="265" r:id="rId12"/>
    <p:sldId id="266" r:id="rId13"/>
    <p:sldId id="267" r:id="rId14"/>
    <p:sldId id="268" r:id="rId15"/>
    <p:sldId id="269" r:id="rId16"/>
    <p:sldId id="272" r:id="rId17"/>
    <p:sldId id="273" r:id="rId18"/>
    <p:sldId id="274" r:id="rId19"/>
    <p:sldId id="271" r:id="rId20"/>
    <p:sldId id="275" r:id="rId21"/>
    <p:sldId id="276" r:id="rId22"/>
    <p:sldId id="281" r:id="rId23"/>
    <p:sldId id="277" r:id="rId24"/>
    <p:sldId id="280" r:id="rId25"/>
    <p:sldId id="282" r:id="rId26"/>
    <p:sldId id="306" r:id="rId27"/>
    <p:sldId id="307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1279F44-A7DF-4F26-A7A7-6274F77FAAF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3AFF2387-F234-44F8-98D1-ED6D1E82A13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5F8DF283-8DFC-4176-8F8F-709C7EC4D1C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B13E885-B1F8-438D-93B2-4549A3663C99}" type="datetime1">
              <a:rPr lang="cs-CZ"/>
              <a:pPr lvl="0"/>
              <a:t>27.11.2018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D6FE955C-1911-4640-BE95-DB583597DB4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8C3A0721-5BF5-4E75-B1E6-36220FCCC68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306E6EE-0EDA-4C52-B0E4-F5F8A539EEED}" type="slidenum">
              <a:rPr/>
              <a:pPr lvl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34925586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A5FD681-A161-444F-886E-A79403C927D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D299DFC9-9A1E-4637-BD3B-369F8F54E68B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0B63B066-59C4-4162-A8D9-74C25759EC8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C4D7086-98C3-4B8F-BEF1-A67D3A0F456E}" type="datetime1">
              <a:rPr lang="cs-CZ"/>
              <a:pPr lvl="0"/>
              <a:t>27.11.2018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E12D7EC0-C43A-488F-9F13-EC1C8AA7595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84129AB8-FBEE-469A-B7AA-CA557724F83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92F5C98-3CCB-4BC1-957E-B456CF1B2530}" type="slidenum">
              <a:rPr/>
              <a:pPr lvl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996642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xmlns="" id="{9E93065A-B148-4032-916C-064084B53F96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2C03CCC6-BF55-4480-8F7A-58874DE634BC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BE33B9BB-316C-49CA-985D-E1DE8C2502A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7BCAD0B-2606-4C34-87ED-4A8C8582B369}" type="datetime1">
              <a:rPr lang="cs-CZ"/>
              <a:pPr lvl="0"/>
              <a:t>27.11.2018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180FC7B7-E19B-4398-97B1-B351FF81754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F8A60810-C617-426C-B685-96F67A468DB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EA4EDC1-72B0-4C55-A67A-610823AB22F6}" type="slidenum">
              <a:rPr/>
              <a:pPr lvl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293656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7E7A29C-4088-4831-83D7-DEFEB57F7FA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FCEB08CB-3B04-4633-BC1A-969EADE8F995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3BF137F3-CBAF-4E32-B461-9E5AD876EB6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C1CC69F-4171-45B4-824E-D7176DA1D7D3}" type="datetime1">
              <a:rPr lang="cs-CZ"/>
              <a:pPr lvl="0"/>
              <a:t>27.11.2018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1FFBB156-34BC-4B2C-9238-22CA88DAF41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A28E00FB-5A23-49F2-A9C7-D3E25F17E03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C17AD34-9C8F-466E-8C36-793B225C4FB4}" type="slidenum">
              <a:rPr/>
              <a:pPr lvl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18205802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11535E3-A355-4D06-AB79-B0B6F9640B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DA65C280-7E69-4827-A21B-D96319E1870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14037674-6BDB-4ED0-8D28-B23212D348F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D6AAC26-A2CC-46B0-BBD4-E065E6A67B32}" type="datetime1">
              <a:rPr lang="cs-CZ"/>
              <a:pPr lvl="0"/>
              <a:t>27.11.2018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3D2FA7CC-AE6C-423E-8C81-AA8DBFCDC02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DF806373-3374-496E-A5C6-2F11F0658E9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A717118-4ECB-4043-810E-37B23CFBE9F4}" type="slidenum">
              <a:rPr/>
              <a:pPr lvl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622782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5423456-BAB8-4D9D-BC4C-79AC6DBB3E6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5AA05AB7-57B5-426D-815A-B099B03655B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xmlns="" id="{EA67390D-CE4C-4A58-A7A2-ADDA7AAEA24F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D5E033EF-CDDE-4EFD-A7FE-51D80B5D5CF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18D8C2E-B37B-4227-B812-1C4F7813D37E}" type="datetime1">
              <a:rPr lang="cs-CZ"/>
              <a:pPr lvl="0"/>
              <a:t>27.11.2018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AC292012-92B5-4269-B299-900F6713B69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6BC592A0-E1C6-491B-ADCA-1A4DFF30352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70AA485-0FB4-475E-BBCC-FA0D4264BE3D}" type="slidenum">
              <a:rPr/>
              <a:pPr lvl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435031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765F3FD-AC2B-455C-8D12-883D43DF642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71EA9116-EC56-418F-90D2-424BFB8308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xmlns="" id="{C9228139-CBEB-463D-A494-1E2ADE84BED3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xmlns="" id="{C4673ABC-FD4F-4E53-8837-04CE408C9F1D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xmlns="" id="{20DC5BE3-B105-46FD-A75E-A0FEFFE2E48C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37A0A6A4-F392-448C-9AD5-996B6F9FB38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DAB51BC-6EB6-465F-BFA5-EE40F3D70DE2}" type="datetime1">
              <a:rPr lang="cs-CZ"/>
              <a:pPr lvl="0"/>
              <a:t>27.11.2018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9F01BA9F-7210-4B98-A1F2-A4D003EB044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605CD42A-A6F7-48A9-A96E-5A5F5DBFA16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F8E6AEA-E4A0-4EB3-85F7-DCF529513E12}" type="slidenum">
              <a:rPr/>
              <a:pPr lvl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59576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6902E06-C42A-4A42-A564-E6748FC940C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EE73711B-C3F2-491B-B9BE-42F8C93026C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F92BD75-058F-4285-B762-7DF4D6699126}" type="datetime1">
              <a:rPr lang="cs-CZ"/>
              <a:pPr lvl="0"/>
              <a:t>27.11.2018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1825A6E6-B37D-40DA-B7FE-FFE2380C6DF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C0BBF74F-EDC8-4D7D-97D7-EE0F652179E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51D12F8-F9FD-40EE-8657-8080245896AC}" type="slidenum">
              <a:rPr/>
              <a:pPr lvl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535637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A3D44F0C-61A9-418C-BB51-C611E5650B7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C54456D-B68C-42E0-935D-96A8BF6F4B9E}" type="datetime1">
              <a:rPr lang="cs-CZ"/>
              <a:pPr lvl="0"/>
              <a:t>27.11.2018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679CE81D-FC73-455E-8FC3-31B37DEECC7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D1CDD931-B38B-4BDA-9A1B-FFC6F6D7BCF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A4517B6-8C9B-4B01-84D3-BD3C0E530E13}" type="slidenum">
              <a:rPr/>
              <a:pPr lvl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964024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51E1587-206C-4AC0-A1A1-F45341A545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0348ED14-82DC-4C1B-8B0A-D7D502F8719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xmlns="" id="{88240B9F-4612-423C-9C35-EED2FA8A938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8DA79109-8C31-4082-A741-95543B33C93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559A9D6-77E2-42FC-918F-4F6332D88DDA}" type="datetime1">
              <a:rPr lang="cs-CZ"/>
              <a:pPr lvl="0"/>
              <a:t>27.11.2018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D6844E3A-C860-4702-8D03-0FA198B32C6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53ECE5BD-B86D-4513-9835-5B59260A028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E6F98D3-E72C-4181-83AE-21C9E9B27A78}" type="slidenum">
              <a:rPr/>
              <a:pPr lvl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853619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6A096F0-E04F-4447-81F0-CC7ED28629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obrázek 2">
            <a:extLst>
              <a:ext uri="{FF2B5EF4-FFF2-40B4-BE49-F238E27FC236}">
                <a16:creationId xmlns:a16="http://schemas.microsoft.com/office/drawing/2014/main" xmlns="" id="{25A69800-3BCE-4080-A66A-C8BDFC220258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xmlns="" id="{097ED89E-AC88-4994-908F-7F5C47A5E05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548F748E-B052-4B33-828E-DAEC9E08F09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D2EEAB3-C8E4-4909-99C6-071997039674}" type="datetime1">
              <a:rPr lang="cs-CZ"/>
              <a:pPr lvl="0"/>
              <a:t>27.11.2018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093817AC-43F5-450B-9DB6-7532ECE55DA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FE9404EB-07EC-4BD7-BF5A-45C3CDAC071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EE677D4-0B35-4DBF-A485-24D651A46887}" type="slidenum">
              <a:rPr/>
              <a:pPr lvl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127804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>
            <a:extLst>
              <a:ext uri="{FF2B5EF4-FFF2-40B4-BE49-F238E27FC236}">
                <a16:creationId xmlns:a16="http://schemas.microsoft.com/office/drawing/2014/main" xmlns="" id="{7B791B10-9F6A-4A1C-ABCC-7C6D7C70B3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CC29B5FA-7158-4920-98F5-72E80CD9B0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5D48292B-0C99-48CE-BCC9-BBF7A6340E45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FBF104F2-E231-4B3F-A4FB-2DCDAF8B83E0}" type="datetime1">
              <a:rPr lang="cs-CZ"/>
              <a:pPr lvl="0"/>
              <a:t>27.11.2018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056D05D0-91FD-4F19-B6F8-4A092EDDBA75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177E17FE-04BA-4B41-A588-EBA73C0CCBD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86C2A132-5229-407A-BD76-0C240FAE9473}" type="slidenum">
              <a:rPr/>
              <a:pPr lvl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cs-CZ" sz="44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cs-CZ" sz="32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cs-CZ" sz="28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cs-CZ" sz="24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cs-CZ" sz="20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cs-CZ" sz="20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rl.noaa.gov/psd/people/joseph.barsugli/anim.html" TargetMode="External"/><Relationship Id="rId2" Type="http://schemas.openxmlformats.org/officeDocument/2006/relationships/hyperlink" Target="https://www.esrl.noaa.gov/psd/people/joseph.barsugli/enso_anim_jjb2.html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yden.cz/rubriky/zahranici/evropu-zasahne-klimaticky-jev-el-nio-hrozi-extremni-otepleni_495581.html" TargetMode="External"/><Relationship Id="rId2" Type="http://schemas.openxmlformats.org/officeDocument/2006/relationships/hyperlink" Target="https://www.irozhlas.cz/veda-technologie/priroda/klimaticke-zmeny-el-nino-la-nina-globalni-oteplovani-pocasi-teplo-horko_1809102011_jgr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enik.cz/ze_sveta/evropu-muze-zasahnout-jev-el-nio-pred-koncem-roku-zpusobi-otepleni-20180910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6763C92-E012-498D-A4E3-49F7EDE34F6D}"/>
              </a:ext>
            </a:extLst>
          </p:cNvPr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cs-CZ"/>
              <a:t>Latinská Amerika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55176680-DF2E-49A8-BC6B-3542B4A4806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cs-CZ"/>
              <a:t>Fyzicko-geografická charakteristika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5BD6EA1-BA06-42D4-B4EC-163C9136B7E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/>
              <a:t>Geologický vývoj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F64B478A-112D-473C-80F4-162D9059D39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435275" cy="4997150"/>
          </a:xfrm>
        </p:spPr>
        <p:txBody>
          <a:bodyPr/>
          <a:lstStyle/>
          <a:p>
            <a:pPr lvl="0">
              <a:lnSpc>
                <a:spcPct val="90000"/>
              </a:lnSpc>
            </a:pPr>
            <a:r>
              <a:rPr lang="cs-CZ"/>
              <a:t>Zarovnaný povrch, žulové masivy, překrytí sedimenty</a:t>
            </a:r>
          </a:p>
          <a:p>
            <a:pPr lvl="0">
              <a:lnSpc>
                <a:spcPct val="90000"/>
              </a:lnSpc>
            </a:pPr>
            <a:r>
              <a:rPr lang="cs-CZ"/>
              <a:t>Sedimenty byly zpětnou erozí vodních toků rozčleněny (toky se prořezávají na štít)</a:t>
            </a:r>
          </a:p>
          <a:p>
            <a:pPr lvl="0">
              <a:lnSpc>
                <a:spcPct val="90000"/>
              </a:lnSpc>
            </a:pPr>
            <a:r>
              <a:rPr lang="cs-CZ"/>
              <a:t>Typické: stolové hory (Guyanská vysočina)</a:t>
            </a:r>
          </a:p>
          <a:p>
            <a:pPr lvl="0">
              <a:lnSpc>
                <a:spcPct val="90000"/>
              </a:lnSpc>
            </a:pPr>
            <a:r>
              <a:rPr lang="cs-CZ"/>
              <a:t>Třetihory: štít dostal dnešní podobu</a:t>
            </a:r>
          </a:p>
          <a:p>
            <a:pPr lvl="0">
              <a:lnSpc>
                <a:spcPct val="90000"/>
              </a:lnSpc>
            </a:pPr>
            <a:r>
              <a:rPr lang="cs-CZ"/>
              <a:t>Vrásnění And, tlaky od Z způsobily vyklenutí štítu a poté pokles centrální části (Amazonská nížina) podél JV pobřeží v důsledku tlaku vznikl zlom</a:t>
            </a:r>
          </a:p>
          <a:p>
            <a:pPr lvl="0">
              <a:lnSpc>
                <a:spcPct val="90000"/>
              </a:lnSpc>
            </a:pPr>
            <a:endParaRPr lang="cs-CZ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DB830AD-3EB2-49D7-9A68-6BF91B36E25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/>
              <a:t>Orinocká nížina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5C2C2516-946D-45E8-978C-FE286C4BC9F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79515" y="1412775"/>
            <a:ext cx="8229600" cy="4525959"/>
          </a:xfrm>
        </p:spPr>
        <p:txBody>
          <a:bodyPr/>
          <a:lstStyle/>
          <a:p>
            <a:pPr lvl="0"/>
            <a:r>
              <a:rPr lang="cs-CZ"/>
              <a:t>mezi Andami a Guyanskou vysočinou</a:t>
            </a:r>
          </a:p>
          <a:p>
            <a:pPr lvl="0"/>
            <a:r>
              <a:rPr lang="cs-CZ"/>
              <a:t>oblast tektonického poklesu (pánev)</a:t>
            </a:r>
          </a:p>
          <a:p>
            <a:pPr lvl="0"/>
            <a:r>
              <a:rPr lang="cs-CZ"/>
              <a:t>silná vrstva říčních sedimentů</a:t>
            </a:r>
          </a:p>
          <a:p>
            <a:pPr lvl="0"/>
            <a:r>
              <a:rPr lang="cs-CZ"/>
              <a:t>plochý reliéf (30 – 100 m n. m.)</a:t>
            </a:r>
          </a:p>
          <a:p>
            <a:pPr lvl="0"/>
            <a:r>
              <a:rPr lang="cs-CZ"/>
              <a:t>savany – llanos</a:t>
            </a:r>
          </a:p>
          <a:p>
            <a:pPr lvl="0"/>
            <a:endParaRPr lang="cs-CZ"/>
          </a:p>
        </p:txBody>
      </p:sp>
      <p:pic>
        <p:nvPicPr>
          <p:cNvPr id="4" name="Zástupný symbol pro obsah 4">
            <a:extLst>
              <a:ext uri="{FF2B5EF4-FFF2-40B4-BE49-F238E27FC236}">
                <a16:creationId xmlns:a16="http://schemas.microsoft.com/office/drawing/2014/main" xmlns="" id="{BC01FC63-80C7-4F5A-A71C-E26AD28927C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43332" y="3872612"/>
            <a:ext cx="6000667" cy="298538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CAD4897-D257-4916-AF9C-A22F96F369B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4" descr="https://upload.wikimedia.org/wikipedia/commons/5/50/2007_02_Capybaras_05.jpg">
            <a:extLst>
              <a:ext uri="{FF2B5EF4-FFF2-40B4-BE49-F238E27FC236}">
                <a16:creationId xmlns:a16="http://schemas.microsoft.com/office/drawing/2014/main" xmlns="" id="{98577F74-B435-4646-8FF6-6FF0235166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5856" y="2910672"/>
            <a:ext cx="5868143" cy="392177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88B32D7D-8FB4-4CB0-AA5F-54A8272115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5436098" cy="4077071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455E0C0-4B89-408C-93AC-C52C19CFBEA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/>
              <a:t>Guyanská vysočina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515EE3AE-CA5D-42EF-99C4-10DBE7CE542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67541" y="1484784"/>
            <a:ext cx="8229600" cy="5069159"/>
          </a:xfrm>
        </p:spPr>
        <p:txBody>
          <a:bodyPr/>
          <a:lstStyle/>
          <a:p>
            <a:pPr lvl="0">
              <a:lnSpc>
                <a:spcPct val="90000"/>
              </a:lnSpc>
            </a:pPr>
            <a:r>
              <a:rPr lang="cs-CZ"/>
              <a:t>Součást štítu nejstarší část J Am. pevniny </a:t>
            </a:r>
          </a:p>
          <a:p>
            <a:pPr lvl="0">
              <a:lnSpc>
                <a:spcPct val="90000"/>
              </a:lnSpc>
            </a:pPr>
            <a:r>
              <a:rPr lang="cs-CZ"/>
              <a:t>Základ: Brazilsko-guyanský štít </a:t>
            </a:r>
          </a:p>
          <a:p>
            <a:pPr lvl="0">
              <a:lnSpc>
                <a:spcPct val="90000"/>
              </a:lnSpc>
            </a:pPr>
            <a:r>
              <a:rPr lang="cs-CZ"/>
              <a:t>Mírně zvlněný reliéf </a:t>
            </a:r>
          </a:p>
          <a:p>
            <a:pPr marL="0" lvl="0" indent="365129">
              <a:lnSpc>
                <a:spcPct val="90000"/>
              </a:lnSpc>
              <a:spcBef>
                <a:spcPts val="600"/>
              </a:spcBef>
              <a:buNone/>
            </a:pPr>
            <a:r>
              <a:rPr lang="cs-CZ" sz="2400"/>
              <a:t>Pico da Neblina (2995 m n. m.)</a:t>
            </a:r>
          </a:p>
          <a:p>
            <a:pPr lvl="0">
              <a:lnSpc>
                <a:spcPct val="90000"/>
              </a:lnSpc>
            </a:pPr>
            <a:r>
              <a:rPr lang="cs-CZ"/>
              <a:t>Charakter tabulí s příkrými srázy </a:t>
            </a:r>
          </a:p>
          <a:p>
            <a:pPr lvl="0">
              <a:lnSpc>
                <a:spcPct val="90000"/>
              </a:lnSpc>
            </a:pPr>
            <a:r>
              <a:rPr lang="cs-CZ"/>
              <a:t>Střídavě vlhké </a:t>
            </a:r>
          </a:p>
          <a:p>
            <a:pPr marL="0" lvl="0" indent="365129">
              <a:lnSpc>
                <a:spcPct val="90000"/>
              </a:lnSpc>
              <a:buNone/>
            </a:pPr>
            <a:r>
              <a:rPr lang="cs-CZ"/>
              <a:t>tropické lesy</a:t>
            </a:r>
          </a:p>
          <a:p>
            <a:pPr lvl="0">
              <a:lnSpc>
                <a:spcPct val="90000"/>
              </a:lnSpc>
            </a:pPr>
            <a:r>
              <a:rPr lang="cs-CZ"/>
              <a:t>Stolové hory: Tepui</a:t>
            </a:r>
          </a:p>
          <a:p>
            <a:pPr lvl="0">
              <a:lnSpc>
                <a:spcPct val="90000"/>
              </a:lnSpc>
            </a:pPr>
            <a:r>
              <a:rPr lang="cs-CZ"/>
              <a:t>Zásoby Fe rudy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259D05AA-66BB-4CB5-A59B-C02610C528D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4" y="4132063"/>
            <a:ext cx="5083094" cy="270877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CD54A09-9670-43F9-8941-43A77C8C4F4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9D06EDF6-046C-4D8A-902D-455B704B83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08520" y="3568473"/>
            <a:ext cx="5848054" cy="328952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xmlns="" id="{2977A688-27A7-4A96-89AC-BC71EB836B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589181" y="3819970"/>
            <a:ext cx="4554818" cy="303802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D1FEB5EA-980C-4BFB-BD9B-D36712B409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-2231" y="0"/>
            <a:ext cx="4973467" cy="3552480"/>
          </a:xfr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3A305F3C-E1A2-49CE-BF71-32698803121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050700" y="0"/>
            <a:ext cx="5093299" cy="381997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CDA671D-4E8B-4E3B-985D-4DF1821D28D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/>
              <a:t>Brazilská vysočina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774A37A1-9494-47DC-A875-ECE91CE72A8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23523" y="1492730"/>
            <a:ext cx="8229600" cy="4853132"/>
          </a:xfrm>
        </p:spPr>
        <p:txBody>
          <a:bodyPr/>
          <a:lstStyle/>
          <a:p>
            <a:pPr lvl="0"/>
            <a:r>
              <a:rPr lang="cs-CZ"/>
              <a:t>nejstarší část JA pevniny</a:t>
            </a:r>
          </a:p>
          <a:p>
            <a:pPr lvl="0"/>
            <a:r>
              <a:rPr lang="cs-CZ"/>
              <a:t>Základ: Brazilsko-guyanský štít</a:t>
            </a:r>
          </a:p>
          <a:p>
            <a:pPr lvl="0"/>
            <a:r>
              <a:rPr lang="cs-CZ"/>
              <a:t>horniny 1H (ruly, žuly, břidlice)</a:t>
            </a:r>
          </a:p>
          <a:p>
            <a:pPr lvl="0"/>
            <a:r>
              <a:rPr lang="cs-CZ"/>
              <a:t>reliéf zvětralý, denudovaný (příkré srázy –chapady)</a:t>
            </a:r>
          </a:p>
          <a:p>
            <a:pPr marL="0" lvl="0" indent="365129">
              <a:spcBef>
                <a:spcPts val="600"/>
              </a:spcBef>
              <a:buNone/>
            </a:pPr>
            <a:r>
              <a:rPr lang="cs-CZ" sz="2400"/>
              <a:t>Pico da Bandeira (2890 m n. m.)</a:t>
            </a:r>
          </a:p>
          <a:p>
            <a:pPr lvl="0"/>
            <a:r>
              <a:rPr lang="cs-CZ"/>
              <a:t>střídavě vlhké tropické lesy</a:t>
            </a:r>
          </a:p>
          <a:p>
            <a:pPr lvl="0"/>
            <a:r>
              <a:rPr lang="cs-CZ"/>
              <a:t>savany - campos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9BF4B637-5A91-4FD6-916E-26876B46263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89795" y="3919301"/>
            <a:ext cx="3154204" cy="296956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E184767-1A93-4999-A5E3-CB5591B24F7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Výsledek obrázku pro chapada">
            <a:extLst>
              <a:ext uri="{FF2B5EF4-FFF2-40B4-BE49-F238E27FC236}">
                <a16:creationId xmlns:a16="http://schemas.microsoft.com/office/drawing/2014/main" xmlns="" id="{19794A1A-C6D3-402C-8B1E-166B19D14F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5844" y="-315413"/>
            <a:ext cx="5544619" cy="395403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4" descr="Výsledek obrázku pro campos">
            <a:extLst>
              <a:ext uri="{FF2B5EF4-FFF2-40B4-BE49-F238E27FC236}">
                <a16:creationId xmlns:a16="http://schemas.microsoft.com/office/drawing/2014/main" xmlns="" id="{639DAC43-1C73-4BFD-9AC4-9A75CA0335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5844" y="3773747"/>
            <a:ext cx="6004252" cy="313312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B0AA107B-394B-4298-B64A-77992C226D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990907" y="1844820"/>
            <a:ext cx="5153092" cy="3492431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0B0ACEC-540F-44CF-AE4F-DD25211D5B4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/>
              <a:t>Amazonská nížina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4C54EE28-C02B-4550-B899-E8B3E3598DC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340766"/>
            <a:ext cx="8229600" cy="4785393"/>
          </a:xfrm>
        </p:spPr>
        <p:txBody>
          <a:bodyPr/>
          <a:lstStyle/>
          <a:p>
            <a:pPr lvl="0"/>
            <a:r>
              <a:rPr lang="cs-CZ"/>
              <a:t>Aluviální nížina (největší na světě (6 mil. km²))</a:t>
            </a:r>
          </a:p>
          <a:p>
            <a:pPr lvl="0"/>
            <a:r>
              <a:rPr lang="cs-CZ"/>
              <a:t>vznik prolomením Brazilsko-guyanského štítu</a:t>
            </a:r>
          </a:p>
          <a:p>
            <a:pPr lvl="0"/>
            <a:r>
              <a:rPr lang="cs-CZ"/>
              <a:t>většina v nadmořské výšce do 100 m n.m.</a:t>
            </a:r>
          </a:p>
          <a:p>
            <a:pPr lvl="0"/>
            <a:r>
              <a:rPr lang="cs-CZ"/>
              <a:t>plochý reliéf s hustou říční sítí</a:t>
            </a:r>
          </a:p>
          <a:p>
            <a:pPr lvl="0"/>
            <a:r>
              <a:rPr lang="cs-CZ"/>
              <a:t>tropické deštné lesy</a:t>
            </a:r>
          </a:p>
          <a:p>
            <a:pPr marL="0" lvl="0" indent="365129">
              <a:buNone/>
            </a:pPr>
            <a:r>
              <a:rPr lang="cs-CZ"/>
              <a:t>- těžba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xmlns="" id="{6648DDE1-043F-4396-9768-687F0515CD2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4743" y="3580150"/>
            <a:ext cx="4929256" cy="328012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DF5DC25-44AE-4A34-AF67-755DAF80696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Výsledek obrázku pro amazon rainforest">
            <a:extLst>
              <a:ext uri="{FF2B5EF4-FFF2-40B4-BE49-F238E27FC236}">
                <a16:creationId xmlns:a16="http://schemas.microsoft.com/office/drawing/2014/main" xmlns="" id="{111DCCCD-3E05-475E-9041-159EE5F2F1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7117" y="0"/>
            <a:ext cx="5048246" cy="336232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5" descr="Výsledek obrázku pro amazonský prales">
            <a:extLst>
              <a:ext uri="{FF2B5EF4-FFF2-40B4-BE49-F238E27FC236}">
                <a16:creationId xmlns:a16="http://schemas.microsoft.com/office/drawing/2014/main" xmlns="" id="{1953BAEA-D298-404E-907D-94559ECC79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3449756"/>
            <a:ext cx="5173812" cy="343946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F6CE692E-3566-47ED-8703-629FF70A69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16017" y="3465365"/>
            <a:ext cx="5086926" cy="34082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FDAF7D71-9C7C-49A9-9C5A-A9392B0D19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4455935" y="177320"/>
            <a:ext cx="5347008" cy="300769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D9C24EB-CF9C-4277-AD54-3A341CB8701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/>
              <a:t>Laplatská nížina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C1EC8BAF-D96E-487C-BFA7-A77FDD03FF3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268757"/>
            <a:ext cx="8229600" cy="4857402"/>
          </a:xfrm>
        </p:spPr>
        <p:txBody>
          <a:bodyPr/>
          <a:lstStyle/>
          <a:p>
            <a:pPr lvl="0">
              <a:lnSpc>
                <a:spcPct val="90000"/>
              </a:lnSpc>
            </a:pPr>
            <a:r>
              <a:rPr lang="cs-CZ"/>
              <a:t>plochá akumulační rovina (30 –150 m n.m.) = argentinská step či pampa</a:t>
            </a:r>
          </a:p>
          <a:p>
            <a:pPr lvl="0">
              <a:lnSpc>
                <a:spcPct val="90000"/>
              </a:lnSpc>
            </a:pPr>
            <a:r>
              <a:rPr lang="cs-CZ"/>
              <a:t>reliéf mírně zvlněný, svažuje se od And k pobřeží</a:t>
            </a:r>
          </a:p>
          <a:p>
            <a:pPr lvl="0">
              <a:lnSpc>
                <a:spcPct val="90000"/>
              </a:lnSpc>
            </a:pPr>
            <a:r>
              <a:rPr lang="cs-CZ"/>
              <a:t>S: rovina Gran Chaco </a:t>
            </a:r>
          </a:p>
          <a:p>
            <a:pPr marL="0" lvl="0" indent="365129">
              <a:lnSpc>
                <a:spcPct val="90000"/>
              </a:lnSpc>
              <a:buNone/>
            </a:pPr>
            <a:r>
              <a:rPr lang="cs-CZ"/>
              <a:t>(až 600 m n.m.)</a:t>
            </a:r>
          </a:p>
          <a:p>
            <a:pPr lvl="0">
              <a:lnSpc>
                <a:spcPct val="90000"/>
              </a:lnSpc>
            </a:pPr>
            <a:r>
              <a:rPr lang="cs-CZ"/>
              <a:t>J: Pampas, </a:t>
            </a:r>
          </a:p>
          <a:p>
            <a:pPr marL="0" lvl="0" indent="365129">
              <a:lnSpc>
                <a:spcPct val="90000"/>
              </a:lnSpc>
              <a:buNone/>
            </a:pPr>
            <a:r>
              <a:rPr lang="cs-CZ"/>
              <a:t>přechází v Patagonii </a:t>
            </a:r>
          </a:p>
          <a:p>
            <a:pPr lvl="0">
              <a:lnSpc>
                <a:spcPct val="90000"/>
              </a:lnSpc>
            </a:pPr>
            <a:r>
              <a:rPr lang="cs-CZ"/>
              <a:t>savany, stepi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5291CE0C-8F09-4894-A7E2-F4B13B1BAD6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07980" y="3324209"/>
            <a:ext cx="4436019" cy="354405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E9621F7-7CA7-42D7-8B33-E811564C8C8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/>
              <a:t>Geografické vymezení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C8C0B151-6FAD-4E10-8C34-5FF403945B6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5050907" cy="4525959"/>
          </a:xfrm>
        </p:spPr>
        <p:txBody>
          <a:bodyPr/>
          <a:lstStyle/>
          <a:p>
            <a:pPr lvl="0"/>
            <a:r>
              <a:rPr lang="cs-CZ" dirty="0"/>
              <a:t>Západní polokoule</a:t>
            </a:r>
          </a:p>
          <a:p>
            <a:pPr lvl="0"/>
            <a:r>
              <a:rPr lang="cs-CZ" dirty="0"/>
              <a:t>Severní hranice: Panamská šíje</a:t>
            </a:r>
          </a:p>
          <a:p>
            <a:pPr lvl="0"/>
            <a:r>
              <a:rPr lang="cs-CZ" dirty="0"/>
              <a:t>Oceány: </a:t>
            </a:r>
          </a:p>
          <a:p>
            <a:pPr marL="0" lvl="0" indent="365129">
              <a:buNone/>
            </a:pPr>
            <a:r>
              <a:rPr lang="cs-CZ" dirty="0"/>
              <a:t>Atlantský</a:t>
            </a:r>
          </a:p>
          <a:p>
            <a:pPr marL="0" lvl="0" indent="365129">
              <a:buNone/>
            </a:pPr>
            <a:r>
              <a:rPr lang="cs-CZ" dirty="0"/>
              <a:t>Tichý </a:t>
            </a:r>
            <a:endParaRPr/>
          </a:p>
          <a:p>
            <a:pPr marL="0" lvl="0" indent="365129">
              <a:buNone/>
            </a:pPr>
            <a:r>
              <a:rPr smtClean="0"/>
              <a:t>(Jižní)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24067BD0-2FF8-4C57-833C-C91AEBE4B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7" y="2971800"/>
            <a:ext cx="4952289" cy="375322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5128715-E0E5-4607-9160-4559EAE8AEC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5" descr="https://upload.wikimedia.org/wikipedia/commons/thumb/7/7d/GranChacoApproximate.jpg/220px-GranChacoApproximate.jpg">
            <a:extLst>
              <a:ext uri="{FF2B5EF4-FFF2-40B4-BE49-F238E27FC236}">
                <a16:creationId xmlns:a16="http://schemas.microsoft.com/office/drawing/2014/main" xmlns="" id="{097218CF-BA4D-4199-96D2-36AD8CADF6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56179" y="1236213"/>
            <a:ext cx="2860764" cy="2093564"/>
          </a:xfr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F8D6AA3C-871C-47CA-99D1-A83422E1BC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923928" y="3764977"/>
            <a:ext cx="5220071" cy="2518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2D78790F-FEF4-4803-BABB-02C35C3CB8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3190405"/>
            <a:ext cx="4890119" cy="366759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2" descr="Výsledek obrázku pro pampas">
            <a:extLst>
              <a:ext uri="{FF2B5EF4-FFF2-40B4-BE49-F238E27FC236}">
                <a16:creationId xmlns:a16="http://schemas.microsoft.com/office/drawing/2014/main" xmlns="" id="{F73E1E25-F49F-42E0-BCE3-08C8EC41E2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5981703" cy="336232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DCCC808-0F8D-4AC7-BA8A-86EE2C73BB8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/>
              <a:t>Andy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DC8D013B-8631-4560-A9CE-3D2C4556E2C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67541" y="1484784"/>
            <a:ext cx="8229600" cy="4525959"/>
          </a:xfrm>
        </p:spPr>
        <p:txBody>
          <a:bodyPr/>
          <a:lstStyle/>
          <a:p>
            <a:pPr marL="530223" lvl="1" indent="-265111">
              <a:buChar char="•"/>
            </a:pPr>
            <a:r>
              <a:rPr lang="cs-CZ" sz="2400"/>
              <a:t>Pacifická oc. kůra x kontinentální J Am deska</a:t>
            </a:r>
          </a:p>
          <a:p>
            <a:pPr marL="530223" lvl="1" indent="-265111">
              <a:buChar char="•"/>
            </a:pPr>
            <a:r>
              <a:rPr lang="cs-CZ" sz="2400"/>
              <a:t>Zlomově – vrásové pásemné pohoří</a:t>
            </a:r>
          </a:p>
          <a:p>
            <a:pPr marL="530223" lvl="1" indent="-265111">
              <a:buChar char="•"/>
            </a:pPr>
            <a:r>
              <a:rPr lang="cs-CZ" sz="2400"/>
              <a:t>Deflekce</a:t>
            </a:r>
          </a:p>
          <a:p>
            <a:pPr marL="530223" lvl="1" indent="-265111">
              <a:buChar char="•"/>
            </a:pPr>
            <a:r>
              <a:rPr lang="cs-CZ" sz="2400"/>
              <a:t>Vulkanismus</a:t>
            </a:r>
          </a:p>
          <a:p>
            <a:pPr marL="530223" lvl="1" indent="-265111">
              <a:buChar char="•"/>
            </a:pPr>
            <a:r>
              <a:rPr lang="cs-CZ" sz="2400"/>
              <a:t>Stáří:</a:t>
            </a:r>
          </a:p>
          <a:p>
            <a:pPr lvl="1"/>
            <a:r>
              <a:rPr lang="cs-CZ" sz="2400"/>
              <a:t>Mezozoikum </a:t>
            </a:r>
          </a:p>
          <a:p>
            <a:pPr lvl="1"/>
            <a:r>
              <a:rPr lang="cs-CZ" sz="2400"/>
              <a:t>Hlavní zdvih: Kenozoikum</a:t>
            </a:r>
          </a:p>
          <a:p>
            <a:pPr marL="1341433" lvl="1" indent="0">
              <a:buNone/>
            </a:pPr>
            <a:r>
              <a:rPr lang="cs-CZ" sz="1800"/>
              <a:t>3H:</a:t>
            </a:r>
          </a:p>
          <a:p>
            <a:pPr marL="1684333" lvl="1" indent="-342900"/>
            <a:r>
              <a:rPr lang="cs-CZ" sz="1800"/>
              <a:t>Intruze</a:t>
            </a:r>
          </a:p>
          <a:p>
            <a:pPr marL="1684333" lvl="1" indent="-342900"/>
            <a:r>
              <a:rPr lang="cs-CZ" sz="1800"/>
              <a:t>2 pásma (vnitřní a pobřežní) </a:t>
            </a:r>
            <a:r>
              <a:rPr lang="cs-CZ" sz="1800">
                <a:cs typeface="Lucida Sans Unicode"/>
              </a:rPr>
              <a:t>⇒ </a:t>
            </a:r>
            <a:r>
              <a:rPr lang="cs-CZ" sz="1800"/>
              <a:t>Altiplano</a:t>
            </a:r>
          </a:p>
          <a:p>
            <a:pPr marL="1341433" lvl="1" indent="0">
              <a:buNone/>
            </a:pPr>
            <a:r>
              <a:rPr lang="cs-CZ" sz="1800"/>
              <a:t>4H:</a:t>
            </a:r>
          </a:p>
          <a:p>
            <a:pPr marL="1627183" lvl="1"/>
            <a:r>
              <a:rPr lang="cs-CZ" sz="1800"/>
              <a:t>Zalednění: J Chile </a:t>
            </a:r>
            <a:r>
              <a:rPr lang="cs-CZ" sz="1800">
                <a:cs typeface="Lucida Sans Unicode"/>
              </a:rPr>
              <a:t>⇒ Fjordy</a:t>
            </a:r>
            <a:endParaRPr lang="cs-CZ" sz="1800"/>
          </a:p>
          <a:p>
            <a:pPr marL="550861" lvl="1">
              <a:buChar char="•"/>
            </a:pPr>
            <a:endParaRPr lang="cs-CZ" sz="1800"/>
          </a:p>
          <a:p>
            <a:pPr lvl="1">
              <a:buChar char="-"/>
            </a:pPr>
            <a:endParaRPr lang="cs-CZ" sz="2400"/>
          </a:p>
          <a:p>
            <a:pPr marL="457200" lvl="1" indent="0">
              <a:buNone/>
            </a:pPr>
            <a:endParaRPr lang="cs-CZ" sz="2400"/>
          </a:p>
          <a:p>
            <a:pPr marL="457200" lvl="1" indent="0">
              <a:buNone/>
            </a:pPr>
            <a:endParaRPr lang="cs-CZ" sz="1600"/>
          </a:p>
          <a:p>
            <a:pPr marL="457200" lvl="1" indent="0">
              <a:buNone/>
            </a:pPr>
            <a:endParaRPr lang="cs-CZ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91878AF-64B0-42DB-8EC3-D1E35B12834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xmlns="" id="{3284ACA5-B7D4-4C89-8A9F-6B4DB8DC0F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7355" y="-10881"/>
            <a:ext cx="5715000" cy="3219446"/>
          </a:xfrm>
        </p:spPr>
      </p:pic>
      <p:pic>
        <p:nvPicPr>
          <p:cNvPr id="4" name="Picture 4" descr="Související obrázek">
            <a:extLst>
              <a:ext uri="{FF2B5EF4-FFF2-40B4-BE49-F238E27FC236}">
                <a16:creationId xmlns:a16="http://schemas.microsoft.com/office/drawing/2014/main" xmlns="" id="{FDFC27A7-8B3F-4278-99CB-CBCD2182C7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4005062"/>
            <a:ext cx="5182718" cy="207309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642C789-8543-411E-B5BB-2949824D7F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67167" y="4764782"/>
            <a:ext cx="4186434" cy="209321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A1471E95-3F0A-4228-81F2-1E138015967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392905" y="1295211"/>
            <a:ext cx="4791949" cy="318782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B2449C7-5A4F-42E2-A9DE-3E1A10744B6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/>
              <a:t>Andy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0E01AB5F-16A9-4880-831B-15827D9EB73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51524" y="1628802"/>
            <a:ext cx="8229600" cy="4525959"/>
          </a:xfrm>
        </p:spPr>
        <p:txBody>
          <a:bodyPr/>
          <a:lstStyle/>
          <a:p>
            <a:pPr lvl="0"/>
            <a:r>
              <a:rPr lang="cs-CZ" sz="2400"/>
              <a:t>9000 km (TocoTrinidadu – Ohňová zem)</a:t>
            </a:r>
          </a:p>
          <a:p>
            <a:pPr lvl="0"/>
            <a:r>
              <a:rPr lang="cs-CZ" sz="2400"/>
              <a:t>Důležitá klimatická a dopravní bariéra</a:t>
            </a:r>
          </a:p>
          <a:p>
            <a:pPr lvl="0"/>
            <a:r>
              <a:rPr lang="cs-CZ" sz="2400"/>
              <a:t>Aconcagua: 6 962 m n. m.</a:t>
            </a:r>
          </a:p>
          <a:p>
            <a:pPr lvl="0"/>
            <a:r>
              <a:rPr lang="cs-CZ" sz="2400" u="sng"/>
              <a:t>3 velké celky:</a:t>
            </a:r>
          </a:p>
          <a:p>
            <a:pPr lvl="1"/>
            <a:r>
              <a:rPr lang="cs-CZ" sz="2400" b="1"/>
              <a:t>Severní (Kolumbijsko-venezuelské)  Andy</a:t>
            </a:r>
          </a:p>
          <a:p>
            <a:pPr lvl="2"/>
            <a:r>
              <a:rPr lang="cs-CZ"/>
              <a:t>Hranice: deflekce na peruánsko-ekvádorské hranici</a:t>
            </a:r>
          </a:p>
          <a:p>
            <a:pPr lvl="1"/>
            <a:r>
              <a:rPr lang="cs-CZ" sz="2400" b="1"/>
              <a:t>Centrální (Chilsko-peruánské) Andy</a:t>
            </a:r>
          </a:p>
          <a:p>
            <a:pPr lvl="2"/>
            <a:r>
              <a:rPr lang="cs-CZ"/>
              <a:t>Hranice: záliv Peñas (47°j. š.), hranice lit. desky Nazca a Antarktické desky</a:t>
            </a:r>
          </a:p>
          <a:p>
            <a:pPr lvl="1"/>
            <a:r>
              <a:rPr lang="cs-CZ" sz="2400" b="1"/>
              <a:t>Patagonské Andy</a:t>
            </a:r>
          </a:p>
          <a:p>
            <a:pPr marL="1165229" lvl="1" indent="-265111">
              <a:buChar char="•"/>
            </a:pPr>
            <a:r>
              <a:rPr lang="cs-CZ" sz="2400"/>
              <a:t>Hranice: záliv Peñas (47°j. š.), Ohňová země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7008297F-0EC3-4C74-A313-7A379FE901B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712906" y="1700811"/>
            <a:ext cx="3399108" cy="169954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CAB3702-50C4-47D7-98E7-33443FD98AC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xmlns="" id="{614801EF-4095-4219-96F9-DEF6FF6B29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324353" y="332658"/>
            <a:ext cx="4819646" cy="271529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xmlns="" id="{F0BD261F-C46C-454E-BF4A-940B1ECB26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48062" y="3573018"/>
            <a:ext cx="2381253" cy="308609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E2B09C3D-3CB8-4BFB-8364-F14279DCC9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8800" y="28218"/>
            <a:ext cx="4139955" cy="577385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F2BDB23-D1E0-44D6-AB04-06A11FB20CE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/>
              <a:t>Patagonie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C2924646-95D2-47EC-AE9A-31550572123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51524" y="1628802"/>
            <a:ext cx="8229600" cy="4525959"/>
          </a:xfrm>
        </p:spPr>
        <p:txBody>
          <a:bodyPr/>
          <a:lstStyle/>
          <a:p>
            <a:pPr lvl="0"/>
            <a:r>
              <a:rPr lang="cs-CZ" sz="2200"/>
              <a:t>mezi Andami a Atlantským oceánem v jižní Argentině</a:t>
            </a:r>
          </a:p>
          <a:p>
            <a:pPr lvl="0"/>
            <a:r>
              <a:rPr lang="cs-CZ" sz="2200"/>
              <a:t>Stupňovité vyvýšeniny a plošiny</a:t>
            </a:r>
          </a:p>
          <a:p>
            <a:pPr lvl="0"/>
            <a:r>
              <a:rPr lang="pl-PL" sz="2200"/>
              <a:t>svažuje se od západu (až 2 000 m n. m.) k východu</a:t>
            </a:r>
          </a:p>
          <a:p>
            <a:pPr lvl="0"/>
            <a:r>
              <a:rPr lang="cs-CZ" sz="2200"/>
              <a:t>v předandské depresi množství hlubokých ledovcových jezer</a:t>
            </a:r>
          </a:p>
          <a:p>
            <a:pPr marL="0" lvl="0" indent="0">
              <a:buNone/>
            </a:pPr>
            <a:r>
              <a:rPr lang="cs-CZ" sz="2200"/>
              <a:t> </a:t>
            </a:r>
            <a:endParaRPr lang="cs-CZ" sz="2200" i="1"/>
          </a:p>
          <a:p>
            <a:pPr marL="457200" lvl="1" indent="0">
              <a:buNone/>
            </a:pPr>
            <a:r>
              <a:rPr lang="cs-CZ" sz="2200"/>
              <a:t>Ohňová země</a:t>
            </a:r>
          </a:p>
          <a:p>
            <a:pPr lvl="1">
              <a:buChar char="-"/>
            </a:pPr>
            <a:r>
              <a:rPr lang="cs-CZ" sz="2200"/>
              <a:t>mezi Magalhãesovým a Drakeovým průlivem</a:t>
            </a:r>
          </a:p>
          <a:p>
            <a:pPr lvl="1">
              <a:buChar char="-"/>
            </a:pPr>
            <a:r>
              <a:rPr lang="cs-CZ" sz="2200"/>
              <a:t>Argentina + Chile</a:t>
            </a:r>
          </a:p>
          <a:p>
            <a:pPr lvl="1">
              <a:buChar char="-"/>
            </a:pPr>
            <a:r>
              <a:rPr lang="cs-CZ" sz="2200"/>
              <a:t>Souostroví + mys Horn</a:t>
            </a:r>
          </a:p>
          <a:p>
            <a:pPr lvl="0"/>
            <a:endParaRPr lang="cs-CZ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80883940-12B5-4C6A-943E-2B04AB9CCD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938540" y="-28218"/>
            <a:ext cx="2435175" cy="243517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41D1C12B-9D4D-4879-B356-70C68ED15C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09892" y="3870874"/>
            <a:ext cx="3263822" cy="298712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976B450-24D4-4C43-89E1-E2F21762F9F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xmlns="" id="{FA8D4A50-3BF6-4C77-BB1E-60D493ABB1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438"/>
            <a:ext cx="5220071" cy="3856326"/>
          </a:xfr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5B990E0D-209E-4409-A6E9-90E92937F2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74259" y="1052739"/>
            <a:ext cx="4676771" cy="238125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5F81B67B-7943-4E34-8B96-3106A9752C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51721" y="3815032"/>
            <a:ext cx="5796134" cy="304296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44CAAD2-6FA1-4631-969B-1EC3538058C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/>
              <a:t>Klima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E3BFE637-348A-4F9F-83F8-E1DDFBE4ECE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95532" y="1340766"/>
            <a:ext cx="8229600" cy="4525959"/>
          </a:xfrm>
        </p:spPr>
        <p:txBody>
          <a:bodyPr/>
          <a:lstStyle/>
          <a:p>
            <a:pPr lvl="0"/>
            <a:r>
              <a:rPr lang="cs-CZ" sz="2400" dirty="0"/>
              <a:t>¾ území mezi obratníky</a:t>
            </a:r>
          </a:p>
          <a:p>
            <a:pPr lvl="0"/>
            <a:r>
              <a:rPr lang="cs-CZ" sz="2400" dirty="0"/>
              <a:t>Andy izolují většinu území od Tichého oceánu</a:t>
            </a:r>
          </a:p>
          <a:p>
            <a:pPr lvl="0"/>
            <a:r>
              <a:rPr lang="cs-CZ" sz="2400" dirty="0"/>
              <a:t>silný vliv nadmořské výšky na teploty a srážky</a:t>
            </a:r>
          </a:p>
          <a:p>
            <a:pPr lvl="0"/>
            <a:r>
              <a:rPr lang="cs-CZ" sz="2400" dirty="0"/>
              <a:t>Strmé JV svahy Brazilské vysočiny </a:t>
            </a:r>
            <a:r>
              <a:rPr sz="2400" smtClean="0"/>
              <a:t>→ </a:t>
            </a:r>
            <a:r>
              <a:rPr lang="cs-CZ" sz="2400" dirty="0" smtClean="0"/>
              <a:t>vysoké </a:t>
            </a:r>
            <a:r>
              <a:rPr lang="cs-CZ" sz="2400" dirty="0"/>
              <a:t>srážky při pobřeží a suché vnitrozemí</a:t>
            </a:r>
          </a:p>
          <a:p>
            <a:pPr lvl="0"/>
            <a:r>
              <a:rPr lang="cs-CZ" sz="2400" dirty="0"/>
              <a:t>Z pobřeží: studený Peruánský oceánský proud</a:t>
            </a:r>
          </a:p>
          <a:p>
            <a:pPr lvl="0"/>
            <a:r>
              <a:rPr lang="cs-CZ" sz="2400" dirty="0"/>
              <a:t>V pobřeží: teplý Brazilský proud:</a:t>
            </a:r>
          </a:p>
          <a:p>
            <a:pPr lvl="1"/>
            <a:r>
              <a:rPr lang="cs-CZ" sz="2000" dirty="0"/>
              <a:t>Rozdílné teploty (Buenos Aires 35°</a:t>
            </a:r>
            <a:r>
              <a:rPr lang="cs-CZ" sz="2000" dirty="0" err="1"/>
              <a:t>j</a:t>
            </a:r>
            <a:r>
              <a:rPr lang="cs-CZ" sz="2000" dirty="0"/>
              <a:t>. </a:t>
            </a:r>
            <a:r>
              <a:rPr lang="cs-CZ" sz="2000" dirty="0" err="1"/>
              <a:t>š</a:t>
            </a:r>
            <a:r>
              <a:rPr lang="cs-CZ" sz="2000" dirty="0"/>
              <a:t>. jako Lima 12°</a:t>
            </a:r>
            <a:r>
              <a:rPr lang="cs-CZ" sz="2000" dirty="0" err="1"/>
              <a:t>j</a:t>
            </a:r>
            <a:r>
              <a:rPr lang="cs-CZ" sz="2000" dirty="0"/>
              <a:t>. </a:t>
            </a:r>
            <a:r>
              <a:rPr lang="cs-CZ" sz="2000" dirty="0" err="1"/>
              <a:t>š</a:t>
            </a:r>
            <a:r>
              <a:rPr lang="cs-CZ" sz="2000" dirty="0"/>
              <a:t>.)</a:t>
            </a:r>
          </a:p>
          <a:p>
            <a:pPr lvl="1"/>
            <a:r>
              <a:rPr lang="cs-CZ" sz="2000" dirty="0"/>
              <a:t>rozdíly ve srážkách</a:t>
            </a:r>
          </a:p>
          <a:p>
            <a:pPr lvl="0"/>
            <a:r>
              <a:rPr lang="cs-CZ" sz="2400" dirty="0"/>
              <a:t>Proudění vzduchu: </a:t>
            </a:r>
          </a:p>
          <a:p>
            <a:pPr marL="722311" lvl="0" indent="0">
              <a:buNone/>
            </a:pPr>
            <a:r>
              <a:rPr lang="cs-CZ" sz="2000" dirty="0"/>
              <a:t>Z: paralelně s pobřežím</a:t>
            </a:r>
          </a:p>
          <a:p>
            <a:pPr marL="722311" lvl="0" indent="0">
              <a:buNone/>
            </a:pPr>
            <a:r>
              <a:rPr lang="cs-CZ" sz="2000" dirty="0"/>
              <a:t>V: od moře na pevninu </a:t>
            </a:r>
          </a:p>
          <a:p>
            <a:pPr lvl="0"/>
            <a:endParaRPr lang="cs-CZ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1EE0CF3-0212-4FFE-98A1-4801FA9F9AE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/>
              <a:t>Co je El Niño?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FF004CE2-5CF9-440C-9A80-D939D122A097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cs-CZ" dirty="0"/>
              <a:t>a) skate </a:t>
            </a:r>
            <a:r>
              <a:rPr lang="cs-CZ" dirty="0" err="1"/>
              <a:t>shop</a:t>
            </a:r>
            <a:r>
              <a:rPr lang="cs-CZ" dirty="0"/>
              <a:t> na </a:t>
            </a:r>
            <a:r>
              <a:rPr/>
              <a:t>P</a:t>
            </a:r>
            <a:r>
              <a:rPr lang="cs-CZ" dirty="0" err="1" smtClean="0"/>
              <a:t>alačáku</a:t>
            </a:r>
            <a:endParaRPr lang="cs-CZ" dirty="0"/>
          </a:p>
          <a:p>
            <a:pPr marL="0" lvl="0" indent="0">
              <a:buNone/>
            </a:pPr>
            <a:r>
              <a:rPr lang="cs-CZ" dirty="0"/>
              <a:t>b) </a:t>
            </a:r>
            <a:r>
              <a:rPr lang="cs-CZ" dirty="0" err="1"/>
              <a:t>esp</a:t>
            </a:r>
            <a:r>
              <a:rPr lang="cs-CZ" dirty="0"/>
              <a:t>. Ježíšek</a:t>
            </a:r>
          </a:p>
          <a:p>
            <a:pPr marL="0" lvl="0" indent="0">
              <a:buNone/>
            </a:pPr>
            <a:r>
              <a:rPr lang="cs-CZ" dirty="0"/>
              <a:t>c) pražský </a:t>
            </a:r>
            <a:r>
              <a:rPr lang="cs-CZ" dirty="0" smtClean="0"/>
              <a:t>ping-</a:t>
            </a:r>
            <a:r>
              <a:rPr lang="cs-CZ" dirty="0" err="1" smtClean="0"/>
              <a:t>pongový</a:t>
            </a:r>
            <a:r>
              <a:rPr lang="cs-CZ" dirty="0" smtClean="0"/>
              <a:t> </a:t>
            </a:r>
            <a:r>
              <a:rPr lang="cs-CZ" dirty="0" err="1"/>
              <a:t>club</a:t>
            </a:r>
            <a:endParaRPr lang="cs-CZ" dirty="0"/>
          </a:p>
          <a:p>
            <a:pPr marL="449263" lvl="0" indent="-449263">
              <a:buNone/>
            </a:pPr>
            <a:r>
              <a:rPr lang="cs-CZ" dirty="0"/>
              <a:t>d) klimatický jev, který se objevuje v atmosféře a oceánu v oblasti jižního Pacifiku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FF11437-B20C-42B5-9E6B-679FBD5CF54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68862DC2-54E7-43EE-9FD8-E2742EEAB99F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http://ostrava.educanet.cz/www/zemepis/mapy/sexta/Jizni_Amerika/obecna_ja.jpg">
            <a:extLst>
              <a:ext uri="{FF2B5EF4-FFF2-40B4-BE49-F238E27FC236}">
                <a16:creationId xmlns:a16="http://schemas.microsoft.com/office/drawing/2014/main" xmlns="" id="{965BE9FE-76D8-4A1D-B0FD-D27D1F713A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67739" y="0"/>
            <a:ext cx="4933178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0B77D59-F5B3-457E-AAB5-A4688B062E2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/>
              <a:t>Geologický vývoj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199CD99B-CB63-44BD-AA56-4FC84CB47FBC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Laurasie -&gt; S Am deska</a:t>
            </a:r>
          </a:p>
          <a:p>
            <a:pPr lvl="0"/>
            <a:r>
              <a:rPr lang="cs-CZ"/>
              <a:t>Gondwana -&gt; J Am deska</a:t>
            </a:r>
          </a:p>
          <a:p>
            <a:pPr lvl="0"/>
            <a:endParaRPr lang="cs-CZ"/>
          </a:p>
        </p:txBody>
      </p:sp>
      <p:pic>
        <p:nvPicPr>
          <p:cNvPr id="4" name="Picture 2" descr="Výsledek obrázku pro laurasia and gondwana america">
            <a:extLst>
              <a:ext uri="{FF2B5EF4-FFF2-40B4-BE49-F238E27FC236}">
                <a16:creationId xmlns:a16="http://schemas.microsoft.com/office/drawing/2014/main" xmlns="" id="{D3580E58-CD7B-4490-A841-2C444BCB85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63892" y="3356990"/>
            <a:ext cx="4800600" cy="276224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ýsledek obrázku pro mořské proudy mapa">
            <a:extLst>
              <a:ext uri="{FF2B5EF4-FFF2-40B4-BE49-F238E27FC236}">
                <a16:creationId xmlns:a16="http://schemas.microsoft.com/office/drawing/2014/main" xmlns="" id="{734D7ED1-533C-47E2-8FEE-39CA5F231C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061645"/>
            <a:ext cx="9144000" cy="477490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6742D64-FF41-4D6A-AE42-1FB822AE361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3C83C114-3247-4FAE-813A-E459DCD87848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s://skompasem.cz/wp-content/uploads/2018/04/img_5ac16e691f935.png">
            <a:extLst>
              <a:ext uri="{FF2B5EF4-FFF2-40B4-BE49-F238E27FC236}">
                <a16:creationId xmlns:a16="http://schemas.microsoft.com/office/drawing/2014/main" xmlns="" id="{FC1B0BE9-D7F6-48DB-B171-1DE8AC9DE8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59631" y="548676"/>
            <a:ext cx="6902512" cy="570147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BF6830F-DB2B-4D45-94ED-EABB84C22D8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/>
              <a:t>ENSO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50751042-F6C4-4D09-9106-CCEC702CE462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90000"/>
              </a:lnSpc>
              <a:spcBef>
                <a:spcPts val="700"/>
              </a:spcBef>
            </a:pPr>
            <a:r>
              <a:rPr lang="cs-CZ" sz="3000"/>
              <a:t>ENSO = El Niño/Southern Oscillation</a:t>
            </a:r>
          </a:p>
          <a:p>
            <a:pPr lvl="0">
              <a:lnSpc>
                <a:spcPct val="90000"/>
              </a:lnSpc>
              <a:spcBef>
                <a:spcPts val="700"/>
              </a:spcBef>
            </a:pPr>
            <a:r>
              <a:rPr lang="cs-CZ" sz="3000"/>
              <a:t>El Niño / La Niña</a:t>
            </a:r>
          </a:p>
          <a:p>
            <a:pPr marL="0" lvl="0" indent="354009">
              <a:lnSpc>
                <a:spcPct val="90000"/>
              </a:lnSpc>
              <a:spcBef>
                <a:spcPts val="700"/>
              </a:spcBef>
              <a:buNone/>
            </a:pPr>
            <a:r>
              <a:rPr lang="cs-CZ" sz="3000"/>
              <a:t>změny teploty vody a cirkulace vody </a:t>
            </a:r>
          </a:p>
          <a:p>
            <a:pPr lvl="0">
              <a:lnSpc>
                <a:spcPct val="90000"/>
              </a:lnSpc>
              <a:spcBef>
                <a:spcPts val="700"/>
              </a:spcBef>
            </a:pPr>
            <a:r>
              <a:rPr lang="cs-CZ" sz="3000"/>
              <a:t>Southern Oscillation</a:t>
            </a:r>
          </a:p>
          <a:p>
            <a:pPr marL="354009" lvl="0" indent="0">
              <a:lnSpc>
                <a:spcPct val="90000"/>
              </a:lnSpc>
              <a:spcBef>
                <a:spcPts val="700"/>
              </a:spcBef>
              <a:buNone/>
            </a:pPr>
            <a:r>
              <a:rPr lang="cs-CZ" sz="3000"/>
              <a:t>změny cirkulace v atmosféře, včetně změny intenzity rovníkových pasátů </a:t>
            </a:r>
          </a:p>
          <a:p>
            <a:pPr lvl="0">
              <a:lnSpc>
                <a:spcPct val="90000"/>
              </a:lnSpc>
              <a:spcBef>
                <a:spcPts val="700"/>
              </a:spcBef>
            </a:pPr>
            <a:r>
              <a:rPr lang="cs-CZ" sz="3000"/>
              <a:t>El Niño = warm ENSO episodes </a:t>
            </a:r>
          </a:p>
          <a:p>
            <a:pPr lvl="0">
              <a:lnSpc>
                <a:spcPct val="90000"/>
              </a:lnSpc>
              <a:spcBef>
                <a:spcPts val="700"/>
              </a:spcBef>
            </a:pPr>
            <a:r>
              <a:rPr lang="cs-CZ" sz="3000"/>
              <a:t>La Niña = cold ENSO episodes </a:t>
            </a:r>
          </a:p>
          <a:p>
            <a:pPr lvl="0">
              <a:lnSpc>
                <a:spcPct val="90000"/>
              </a:lnSpc>
              <a:spcBef>
                <a:spcPts val="700"/>
              </a:spcBef>
            </a:pPr>
            <a:r>
              <a:rPr lang="cs-CZ" sz="3000"/>
              <a:t>cyklus  3–7 let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9843005-6479-4E76-81F2-648C6EE7959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/>
              <a:t>ENSO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5E70BCA2-7783-483F-8CEC-723583B66320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80000"/>
              </a:lnSpc>
              <a:spcBef>
                <a:spcPts val="700"/>
              </a:spcBef>
              <a:buNone/>
            </a:pPr>
            <a:r>
              <a:rPr lang="cs-CZ" sz="3000" b="1"/>
              <a:t>Nedávná El Niňa: </a:t>
            </a:r>
          </a:p>
          <a:p>
            <a:pPr marL="0" lvl="0" indent="0">
              <a:lnSpc>
                <a:spcPct val="80000"/>
              </a:lnSpc>
              <a:spcBef>
                <a:spcPts val="700"/>
              </a:spcBef>
              <a:buNone/>
            </a:pPr>
            <a:r>
              <a:rPr lang="cs-CZ" sz="3000"/>
              <a:t>1986- 1987</a:t>
            </a:r>
          </a:p>
          <a:p>
            <a:pPr marL="0" lvl="0" indent="0">
              <a:lnSpc>
                <a:spcPct val="80000"/>
              </a:lnSpc>
              <a:spcBef>
                <a:spcPts val="700"/>
              </a:spcBef>
              <a:buNone/>
            </a:pPr>
            <a:r>
              <a:rPr lang="cs-CZ" sz="3000"/>
              <a:t>1991-1992</a:t>
            </a:r>
          </a:p>
          <a:p>
            <a:pPr marL="0" lvl="0" indent="0">
              <a:lnSpc>
                <a:spcPct val="80000"/>
              </a:lnSpc>
              <a:spcBef>
                <a:spcPts val="700"/>
              </a:spcBef>
              <a:buNone/>
            </a:pPr>
            <a:r>
              <a:rPr lang="cs-CZ" sz="3000"/>
              <a:t>1993 </a:t>
            </a:r>
          </a:p>
          <a:p>
            <a:pPr marL="0" lvl="0" indent="0">
              <a:lnSpc>
                <a:spcPct val="80000"/>
              </a:lnSpc>
              <a:spcBef>
                <a:spcPts val="700"/>
              </a:spcBef>
              <a:buNone/>
            </a:pPr>
            <a:r>
              <a:rPr lang="cs-CZ" sz="3000"/>
              <a:t>1994</a:t>
            </a:r>
          </a:p>
          <a:p>
            <a:pPr marL="0" lvl="0" indent="0">
              <a:lnSpc>
                <a:spcPct val="80000"/>
              </a:lnSpc>
              <a:spcBef>
                <a:spcPts val="700"/>
              </a:spcBef>
              <a:buNone/>
            </a:pPr>
            <a:r>
              <a:rPr lang="cs-CZ" sz="3000"/>
              <a:t>1997-1998 </a:t>
            </a:r>
          </a:p>
          <a:p>
            <a:pPr marL="0" lvl="0" indent="0">
              <a:lnSpc>
                <a:spcPct val="80000"/>
              </a:lnSpc>
              <a:spcBef>
                <a:spcPts val="700"/>
              </a:spcBef>
              <a:buNone/>
            </a:pPr>
            <a:r>
              <a:rPr lang="cs-CZ" sz="3000"/>
              <a:t>2002-2003</a:t>
            </a:r>
          </a:p>
          <a:p>
            <a:pPr marL="0" lvl="0" indent="0">
              <a:lnSpc>
                <a:spcPct val="80000"/>
              </a:lnSpc>
              <a:spcBef>
                <a:spcPts val="700"/>
              </a:spcBef>
              <a:buNone/>
            </a:pPr>
            <a:r>
              <a:rPr lang="cs-CZ" sz="3000"/>
              <a:t>2009 – 2010</a:t>
            </a:r>
          </a:p>
          <a:p>
            <a:pPr marL="0" lvl="0" indent="0">
              <a:lnSpc>
                <a:spcPct val="80000"/>
              </a:lnSpc>
              <a:spcBef>
                <a:spcPts val="700"/>
              </a:spcBef>
              <a:buNone/>
            </a:pPr>
            <a:r>
              <a:rPr lang="cs-CZ" sz="3000"/>
              <a:t>2015 – 2016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73C12EF-0D2E-43AE-B4C6-1AC28E27212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xmlns="" id="{33FDE15E-1A3B-4E27-B3CA-0312E2DB34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43604" y="3467103"/>
            <a:ext cx="7258050" cy="3390896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40BC3A0-2786-444B-9B63-62827A9992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03649" y="-16066"/>
            <a:ext cx="6480718" cy="323639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5752A4A-594E-4E29-968E-0685B13D313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b="1"/>
              <a:t>Normální podmínky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xmlns="" id="{1E58887B-F825-4186-B2DA-FFF3304D4C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0" y="1628802"/>
            <a:ext cx="7992889" cy="4308031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C78EA93-3D61-494C-B225-CE9FDCBD8D4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BB613FC5-7EAD-4D11-B974-A250306DFB02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>
                <a:hlinkClick r:id="rId2"/>
              </a:rPr>
              <a:t>https://www.esrl.noaa.gov/psd/people/joseph.barsugli/enso_anim_jjb2.html</a:t>
            </a:r>
            <a:endParaRPr lang="cs-CZ"/>
          </a:p>
          <a:p>
            <a:pPr lvl="0"/>
            <a:r>
              <a:rPr lang="cs-CZ">
                <a:hlinkClick r:id="rId3"/>
              </a:rPr>
              <a:t>https://www.esrl.noaa.gov/psd/people/joseph.barsugli/anim.html</a:t>
            </a:r>
            <a:endParaRPr lang="cs-CZ"/>
          </a:p>
          <a:p>
            <a:pPr lvl="0"/>
            <a:endParaRPr lang="cs-CZ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5D81DD8-D272-488C-B077-4C7A2DC1D53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s-ES" b="1"/>
              <a:t>Teplá fáze ENSO – El Niňo</a:t>
            </a:r>
            <a:endParaRPr lang="cs-CZ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xmlns="" id="{F3E75A64-8722-487C-B0B8-BE0D9C6D65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7541" y="1628802"/>
            <a:ext cx="8136907" cy="4399443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7E227EA-881B-4B4D-AA30-25B2148B04F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832F4F07-11CA-4204-9F76-5DBCD0652626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s://business.weather.com/writable/images/Blog-Images/20151123/Dec2.png">
            <a:extLst>
              <a:ext uri="{FF2B5EF4-FFF2-40B4-BE49-F238E27FC236}">
                <a16:creationId xmlns:a16="http://schemas.microsoft.com/office/drawing/2014/main" xmlns="" id="{8BB1F742-C473-476A-B99D-25A9450D5C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87622" y="764703"/>
            <a:ext cx="6825502" cy="525435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6C126C6-E9A1-403F-84CE-BE214E25FC1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/>
              <a:t>Situace během El Niño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310B3588-31E4-41A5-B630-C2737A6B5686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Posun zóny tropické konvergence k jihu</a:t>
            </a:r>
          </a:p>
          <a:p>
            <a:pPr lvl="0"/>
            <a:r>
              <a:rPr lang="cs-CZ"/>
              <a:t>oslabení jihopacifické anticyklóny </a:t>
            </a:r>
          </a:p>
          <a:p>
            <a:pPr lvl="0"/>
            <a:r>
              <a:rPr lang="cs-CZ"/>
              <a:t>Ze Z teplý mořský proud </a:t>
            </a:r>
          </a:p>
          <a:p>
            <a:pPr lvl="0"/>
            <a:r>
              <a:rPr lang="cs-CZ"/>
              <a:t>Prohřátí mořské vody o cca 5°C</a:t>
            </a:r>
          </a:p>
          <a:p>
            <a:pPr lvl="0"/>
            <a:r>
              <a:rPr lang="cs-CZ"/>
              <a:t>srážky, záplavy na pobřeží Peru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BBA935B-0836-4C15-9B7C-F5B861AE00E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/>
              <a:t>Desková tektonika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785AED07-5384-402B-92C4-B035250751E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67541" y="1484784"/>
            <a:ext cx="8229600" cy="4525959"/>
          </a:xfrm>
        </p:spPr>
        <p:txBody>
          <a:bodyPr/>
          <a:lstStyle/>
          <a:p>
            <a:pPr lvl="0"/>
            <a:r>
              <a:rPr lang="cs-CZ"/>
              <a:t>Severoamerická litosférická deska</a:t>
            </a:r>
          </a:p>
          <a:p>
            <a:pPr lvl="0"/>
            <a:r>
              <a:rPr lang="cs-CZ"/>
              <a:t>Karibská litosférická deska</a:t>
            </a:r>
          </a:p>
          <a:p>
            <a:pPr lvl="0"/>
            <a:r>
              <a:rPr lang="cs-CZ"/>
              <a:t>Jihoamerická litosférická deska</a:t>
            </a:r>
          </a:p>
          <a:p>
            <a:pPr lvl="0"/>
            <a:endParaRPr lang="cs-CZ"/>
          </a:p>
          <a:p>
            <a:pPr lvl="0"/>
            <a:r>
              <a:rPr lang="cs-CZ"/>
              <a:t>Kokosová + Nazca</a:t>
            </a:r>
          </a:p>
          <a:p>
            <a:pPr marL="0" lvl="0" indent="1341433">
              <a:buNone/>
            </a:pPr>
            <a:r>
              <a:rPr lang="cs-CZ">
                <a:latin typeface="Lucida Sans Unicode"/>
                <a:cs typeface="Lucida Sans Unicode"/>
              </a:rPr>
              <a:t>⇩</a:t>
            </a:r>
          </a:p>
          <a:p>
            <a:pPr marL="0" lvl="0" indent="354009">
              <a:buNone/>
            </a:pPr>
            <a:r>
              <a:rPr lang="cs-CZ">
                <a:solidFill>
                  <a:srgbClr val="FF0000"/>
                </a:solidFill>
                <a:cs typeface="Lucida Sans Unicode"/>
              </a:rPr>
              <a:t>konvergence</a:t>
            </a:r>
            <a:endParaRPr lang="cs-CZ">
              <a:solidFill>
                <a:srgbClr val="FF0000"/>
              </a:solidFill>
            </a:endParaRPr>
          </a:p>
          <a:p>
            <a:pPr lvl="0"/>
            <a:endParaRPr lang="cs-CZ"/>
          </a:p>
          <a:p>
            <a:pPr lvl="0"/>
            <a:endParaRPr lang="cs-CZ"/>
          </a:p>
          <a:p>
            <a:pPr lvl="0"/>
            <a:endParaRPr lang="cs-CZ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CD8BB72B-DD07-426F-A4F0-A30695CDEC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34185" y="3284982"/>
            <a:ext cx="5009814" cy="37636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C8FBB3F-25F4-4C1A-ADEF-FAFD7727B35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b="1"/>
              <a:t>Studená fáze ENSO – La Niňa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xmlns="" id="{C97E150B-B969-4C2E-AB37-466A28E3A8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1559" y="1772820"/>
            <a:ext cx="8116068" cy="4374425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49FE359-CB0F-4673-8871-3F00E2C51A2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254B879B-8375-483A-8F64-E9B1525043F1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https://www.youtube.com/watch?v=WPA-KpldDVc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A6E60E4-13A9-41D9-9024-7CFE906505E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8F0A93A1-7932-4A41-BB2D-2F4C09D3515A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Důsledky El Niňa na přilehlé kontinenty">
            <a:extLst>
              <a:ext uri="{FF2B5EF4-FFF2-40B4-BE49-F238E27FC236}">
                <a16:creationId xmlns:a16="http://schemas.microsoft.com/office/drawing/2014/main" xmlns="" id="{2030C6A3-D50D-479A-87DF-6CC86872C3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03649" y="-15206"/>
            <a:ext cx="6486680" cy="718829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AE65582-0B26-4EA7-84B0-1F51E79A385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/>
              <a:t>El Ni</a:t>
            </a:r>
            <a:r>
              <a:rPr lang="es-ES"/>
              <a:t>ñ</a:t>
            </a:r>
            <a:r>
              <a:rPr lang="cs-CZ"/>
              <a:t>o: prosinec - únor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810B59AF-B388-4BC9-8551-F6170585B80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229600" cy="4925141"/>
          </a:xfrm>
        </p:spPr>
        <p:txBody>
          <a:bodyPr/>
          <a:lstStyle/>
          <a:p>
            <a:pPr lvl="0">
              <a:lnSpc>
                <a:spcPct val="90000"/>
              </a:lnSpc>
              <a:spcBef>
                <a:spcPts val="1200"/>
              </a:spcBef>
            </a:pPr>
            <a:r>
              <a:rPr lang="cs-CZ" sz="2500" u="sng"/>
              <a:t>Nad oblastí zálivu sv. Vavřince, Aljašského zálivu a severní částí Kordiller: </a:t>
            </a:r>
          </a:p>
          <a:p>
            <a:pPr marL="354009" lvl="0" indent="0">
              <a:lnSpc>
                <a:spcPct val="90000"/>
              </a:lnSpc>
              <a:spcBef>
                <a:spcPts val="1200"/>
              </a:spcBef>
              <a:buNone/>
            </a:pPr>
            <a:r>
              <a:rPr lang="cs-CZ" sz="2500"/>
              <a:t>- za normálních podmínek převládá vlhké studené podnebí</a:t>
            </a:r>
          </a:p>
          <a:p>
            <a:pPr marL="354009" lvl="0" indent="0">
              <a:lnSpc>
                <a:spcPct val="90000"/>
              </a:lnSpc>
              <a:spcBef>
                <a:spcPts val="1200"/>
              </a:spcBef>
              <a:buNone/>
            </a:pPr>
            <a:r>
              <a:rPr lang="cs-CZ" sz="2500"/>
              <a:t>- při El Niňo: </a:t>
            </a:r>
            <a:r>
              <a:rPr lang="cs-CZ" sz="2500" b="1"/>
              <a:t>teplé počasí </a:t>
            </a:r>
            <a:r>
              <a:rPr lang="cs-CZ" sz="2500"/>
              <a:t></a:t>
            </a:r>
          </a:p>
          <a:p>
            <a:pPr marL="354009" lvl="0" indent="-354009">
              <a:lnSpc>
                <a:spcPct val="90000"/>
              </a:lnSpc>
              <a:spcBef>
                <a:spcPts val="1200"/>
              </a:spcBef>
            </a:pPr>
            <a:r>
              <a:rPr lang="cs-CZ" sz="2500" u="sng"/>
              <a:t>V oblasti severu Mexického zálivu</a:t>
            </a:r>
            <a:r>
              <a:rPr lang="cs-CZ" sz="2500"/>
              <a:t>: </a:t>
            </a:r>
          </a:p>
          <a:p>
            <a:pPr marL="354009" lvl="0" indent="0">
              <a:lnSpc>
                <a:spcPct val="90000"/>
              </a:lnSpc>
              <a:spcBef>
                <a:spcPts val="1200"/>
              </a:spcBef>
              <a:buNone/>
            </a:pPr>
            <a:r>
              <a:rPr lang="cs-CZ" sz="2500"/>
              <a:t>vydatná </a:t>
            </a:r>
            <a:r>
              <a:rPr lang="cs-CZ" sz="2500" b="1"/>
              <a:t>srážková činnost </a:t>
            </a:r>
            <a:r>
              <a:rPr lang="cs-CZ" sz="2500"/>
              <a:t></a:t>
            </a:r>
          </a:p>
          <a:p>
            <a:pPr marL="354009" lvl="0" indent="-354009">
              <a:lnSpc>
                <a:spcPct val="90000"/>
              </a:lnSpc>
              <a:spcBef>
                <a:spcPts val="1200"/>
              </a:spcBef>
            </a:pPr>
            <a:r>
              <a:rPr lang="cs-CZ" sz="2500" u="sng"/>
              <a:t>Povodí řeky Amazonky</a:t>
            </a:r>
            <a:r>
              <a:rPr lang="cs-CZ" sz="2500"/>
              <a:t>:</a:t>
            </a:r>
          </a:p>
          <a:p>
            <a:pPr marL="811209" lvl="0" indent="-457200">
              <a:lnSpc>
                <a:spcPct val="90000"/>
              </a:lnSpc>
              <a:spcBef>
                <a:spcPts val="1200"/>
              </a:spcBef>
              <a:buChar char="-"/>
            </a:pPr>
            <a:r>
              <a:rPr lang="cs-CZ" sz="2500"/>
              <a:t>normálně tropické dešťové podnebí</a:t>
            </a:r>
          </a:p>
          <a:p>
            <a:pPr marL="811209" lvl="0" indent="-457200">
              <a:lnSpc>
                <a:spcPct val="90000"/>
              </a:lnSpc>
              <a:spcBef>
                <a:spcPts val="1200"/>
              </a:spcBef>
              <a:buChar char="-"/>
            </a:pPr>
            <a:r>
              <a:rPr lang="cs-CZ" sz="2500"/>
              <a:t>Při El Niňo: </a:t>
            </a:r>
            <a:r>
              <a:rPr lang="cs-CZ" sz="2500" b="1"/>
              <a:t>sužováno náhlým suchem nad Uruguayem vlhké počasí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1A612E3-CA3F-4153-9CAC-095B88FC08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7541" y="404667"/>
            <a:ext cx="8229600" cy="1143000"/>
          </a:xfrm>
        </p:spPr>
        <p:txBody>
          <a:bodyPr/>
          <a:lstStyle/>
          <a:p>
            <a:pPr lvl="0"/>
            <a:r>
              <a:rPr lang="es-ES"/>
              <a:t>El Niñ</a:t>
            </a:r>
            <a:r>
              <a:rPr lang="cs-CZ"/>
              <a:t>o: </a:t>
            </a:r>
            <a:r>
              <a:rPr lang="es-ES"/>
              <a:t>červen–srpen </a:t>
            </a:r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0817F8A7-1BCD-475D-BE9E-3841CE3739D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67541" y="1844820"/>
            <a:ext cx="8229600" cy="4525959"/>
          </a:xfrm>
        </p:spPr>
        <p:txBody>
          <a:bodyPr/>
          <a:lstStyle/>
          <a:p>
            <a:pPr lvl="0"/>
            <a:r>
              <a:rPr lang="cs-CZ"/>
              <a:t>Velmi sucho a horko v Karibiku </a:t>
            </a:r>
          </a:p>
          <a:p>
            <a:pPr lvl="0"/>
            <a:r>
              <a:rPr lang="cs-CZ"/>
              <a:t>velmi teplé počasí při západním pobřeží Ameriky a JV pobřeží Brazílie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D553577-55C7-42A7-9C14-DE1092F5894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/>
              <a:t>El Niňo ve zbytku světa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4DF8B6C8-46D9-4149-A08E-CE8AA991566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lvl="0">
              <a:lnSpc>
                <a:spcPct val="80000"/>
              </a:lnSpc>
              <a:spcBef>
                <a:spcPts val="600"/>
              </a:spcBef>
            </a:pPr>
            <a:r>
              <a:rPr lang="cs-CZ" sz="2700"/>
              <a:t>zesílení srážkových úhrnů od března do května ve východní Africe (Keňa, Tanzánie, povodí Bílého Nilu)</a:t>
            </a:r>
          </a:p>
          <a:p>
            <a:pPr lvl="0">
              <a:lnSpc>
                <a:spcPct val="80000"/>
              </a:lnSpc>
              <a:spcBef>
                <a:spcPts val="600"/>
              </a:spcBef>
            </a:pPr>
            <a:r>
              <a:rPr lang="cs-CZ" sz="2700"/>
              <a:t>období sucha ve střední části jižní Afriky (Botswana, Zambie, Zimbabwe, Mosambik)</a:t>
            </a:r>
          </a:p>
          <a:p>
            <a:pPr lvl="0">
              <a:lnSpc>
                <a:spcPct val="80000"/>
              </a:lnSpc>
              <a:spcBef>
                <a:spcPts val="600"/>
              </a:spcBef>
            </a:pPr>
            <a:r>
              <a:rPr lang="cs-CZ" sz="2700"/>
              <a:t>rozsáhlá období sucha v JV Asii a v pásmu od severní Austrálie až po Tasmánii</a:t>
            </a:r>
          </a:p>
          <a:p>
            <a:pPr lvl="0">
              <a:lnSpc>
                <a:spcPct val="80000"/>
              </a:lnSpc>
              <a:spcBef>
                <a:spcPts val="600"/>
              </a:spcBef>
            </a:pPr>
            <a:r>
              <a:rPr lang="cs-CZ" sz="2700"/>
              <a:t>anomálie v pásmu vysokého tlaku vzduchu a zvýšený přísun tepla způsobil redukci ledové pokrývky v oblasti Amundsenova, Bellingshausenova a Rossova moře v okolí Antarktidy, oproti tomu však také ochlazení a nárůst ledové pokrývky v oblasti Weddellova moře</a:t>
            </a:r>
          </a:p>
          <a:p>
            <a:pPr lvl="0">
              <a:lnSpc>
                <a:spcPct val="80000"/>
              </a:lnSpc>
              <a:spcBef>
                <a:spcPts val="600"/>
              </a:spcBef>
            </a:pPr>
            <a:r>
              <a:rPr lang="cs-CZ" sz="2700"/>
              <a:t>přímý vliv na počasí v Evropě není tak zřetelný, objevily se určité souvislosti s mírnějšími zimami v severní Evropě a mírnými a suchými zimami ve Středomoří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7C6F4A2-3D72-465E-AE5F-962D14BC3D5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/>
              <a:t>Hospodářské důsledky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08E8BEDC-DEC8-4F66-ABFC-C5B49D1078F6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Úhyn planktonu</a:t>
            </a:r>
          </a:p>
          <a:p>
            <a:pPr lvl="0"/>
            <a:r>
              <a:rPr lang="cs-CZ"/>
              <a:t>hejna ryb do větších hloubek </a:t>
            </a:r>
          </a:p>
          <a:p>
            <a:pPr lvl="0"/>
            <a:r>
              <a:rPr lang="cs-CZ"/>
              <a:t>Příroda: málo potravy pro ptáky </a:t>
            </a:r>
          </a:p>
          <a:p>
            <a:pPr lvl="0"/>
            <a:r>
              <a:rPr lang="cs-CZ"/>
              <a:t>hospodářství: úpadek rybářství, výroby rybích konzerv a rybí moučky </a:t>
            </a:r>
          </a:p>
          <a:p>
            <a:pPr lvl="0"/>
            <a:r>
              <a:rPr lang="cs-CZ"/>
              <a:t>El Niño 1972: záplavy v Piura (Peru) –72 % domů poškozeno, výlov ryb snížen na ½, ztráta až 1,7 mil. pracovních míst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37049F8-16BB-4890-A1C9-C768022110B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/>
              <a:t>Důsledky La Niña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3760F7D1-BF00-476B-9DB8-390B3B06DF7B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80000"/>
              </a:lnSpc>
              <a:spcBef>
                <a:spcPts val="700"/>
              </a:spcBef>
            </a:pPr>
            <a:r>
              <a:rPr lang="cs-CZ" sz="3000"/>
              <a:t>opačná situace než při El Niñu, jevy ale nejsou provázány </a:t>
            </a:r>
          </a:p>
          <a:p>
            <a:pPr lvl="0">
              <a:lnSpc>
                <a:spcPct val="80000"/>
              </a:lnSpc>
              <a:spcBef>
                <a:spcPts val="700"/>
              </a:spcBef>
            </a:pPr>
            <a:r>
              <a:rPr lang="cs-CZ" sz="3000"/>
              <a:t>Teplota moře klesne o cca 4°C </a:t>
            </a:r>
          </a:p>
          <a:p>
            <a:pPr lvl="0">
              <a:lnSpc>
                <a:spcPct val="80000"/>
              </a:lnSpc>
              <a:spcBef>
                <a:spcPts val="700"/>
              </a:spcBef>
            </a:pPr>
            <a:r>
              <a:rPr lang="cs-CZ" sz="3000"/>
              <a:t>Na západním pobřeží J Ameriky žádné výrazné vlivy, dotýká se ale výrazně Střední Ameriky a severních částí Jižní Ameriky</a:t>
            </a:r>
          </a:p>
          <a:p>
            <a:pPr lvl="0">
              <a:lnSpc>
                <a:spcPct val="80000"/>
              </a:lnSpc>
              <a:spcBef>
                <a:spcPts val="700"/>
              </a:spcBef>
            </a:pPr>
            <a:r>
              <a:rPr lang="cs-CZ" sz="3000"/>
              <a:t>teplejší podzim a zima, teplejší moře, vyšší výpar a vyšší srážky </a:t>
            </a:r>
          </a:p>
          <a:p>
            <a:pPr lvl="0">
              <a:lnSpc>
                <a:spcPct val="80000"/>
              </a:lnSpc>
              <a:spcBef>
                <a:spcPts val="700"/>
              </a:spcBef>
            </a:pPr>
            <a:r>
              <a:rPr lang="cs-CZ" sz="3000"/>
              <a:t>Např. 1999 katastrofální záplavy ve Venezuele – 30 000 mrtvých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B58EA39-80AB-41C2-8AE3-DBD2E6ECCD5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/>
              <a:t>Co se píše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651D2F3C-51AC-46E5-BB06-6E645AF5692C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80000"/>
              </a:lnSpc>
              <a:spcBef>
                <a:spcPts val="600"/>
              </a:spcBef>
            </a:pPr>
            <a:r>
              <a:rPr lang="cs-CZ" sz="2700">
                <a:hlinkClick r:id="rId2"/>
              </a:rPr>
              <a:t>https://www.irozhlas.cz/veda-technologie/priroda/klimaticke-zmeny-el-nino-la-nina-globalni-oteplovani-pocasi-teplo-horko_1809102011_jgr</a:t>
            </a:r>
            <a:endParaRPr lang="cs-CZ" sz="2700"/>
          </a:p>
          <a:p>
            <a:pPr lvl="0">
              <a:lnSpc>
                <a:spcPct val="80000"/>
              </a:lnSpc>
              <a:spcBef>
                <a:spcPts val="600"/>
              </a:spcBef>
            </a:pPr>
            <a:endParaRPr lang="cs-CZ" sz="2700"/>
          </a:p>
          <a:p>
            <a:pPr lvl="0">
              <a:lnSpc>
                <a:spcPct val="80000"/>
              </a:lnSpc>
              <a:spcBef>
                <a:spcPts val="600"/>
              </a:spcBef>
            </a:pPr>
            <a:r>
              <a:rPr lang="cs-CZ" sz="2700">
                <a:hlinkClick r:id="rId3"/>
              </a:rPr>
              <a:t>https://www.tyden.cz/rubriky/zahranici/evropu-zasahne-klimaticky-jev-el-nio-hrozi-extremni-otepleni_495581.html</a:t>
            </a:r>
            <a:endParaRPr lang="cs-CZ" sz="2700"/>
          </a:p>
          <a:p>
            <a:pPr lvl="0">
              <a:lnSpc>
                <a:spcPct val="80000"/>
              </a:lnSpc>
              <a:spcBef>
                <a:spcPts val="600"/>
              </a:spcBef>
            </a:pPr>
            <a:endParaRPr lang="cs-CZ" sz="2700"/>
          </a:p>
          <a:p>
            <a:pPr lvl="0">
              <a:lnSpc>
                <a:spcPct val="80000"/>
              </a:lnSpc>
              <a:spcBef>
                <a:spcPts val="600"/>
              </a:spcBef>
            </a:pPr>
            <a:r>
              <a:rPr lang="cs-CZ" sz="2700">
                <a:hlinkClick r:id="rId4"/>
              </a:rPr>
              <a:t>https://www.denik.cz/ze_sveta/evropu-muze-zasahnout-jev-el-nio-pred-koncem-roku-zpusobi-otepleni-20180910.html</a:t>
            </a:r>
            <a:endParaRPr lang="cs-CZ" sz="2700"/>
          </a:p>
          <a:p>
            <a:pPr lvl="0">
              <a:lnSpc>
                <a:spcPct val="80000"/>
              </a:lnSpc>
              <a:spcBef>
                <a:spcPts val="600"/>
              </a:spcBef>
            </a:pPr>
            <a:endParaRPr lang="cs-CZ" sz="2700"/>
          </a:p>
          <a:p>
            <a:pPr lvl="0">
              <a:lnSpc>
                <a:spcPct val="80000"/>
              </a:lnSpc>
              <a:spcBef>
                <a:spcPts val="600"/>
              </a:spcBef>
            </a:pPr>
            <a:endParaRPr lang="cs-CZ" sz="27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425845B-392B-4C02-B349-E24652F252A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FAF893D9-7740-479E-A930-0B4B51C40C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80529" y="-243404"/>
            <a:ext cx="7989743" cy="4910135"/>
          </a:xfr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1367BB5C-85F0-425E-91F5-4C90CC94BFC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483476" y="3761457"/>
            <a:ext cx="4724686" cy="309654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FFD3FC7-B953-4D48-93C9-20127CB6597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/>
              <a:t>Geologický vývoj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B09E5326-44C2-400C-A41E-B713E0FC1E8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67541" y="1772820"/>
            <a:ext cx="8229600" cy="4525959"/>
          </a:xfrm>
        </p:spPr>
        <p:txBody>
          <a:bodyPr/>
          <a:lstStyle/>
          <a:p>
            <a:pPr lvl="0"/>
            <a:r>
              <a:rPr lang="cs-CZ" sz="2400"/>
              <a:t>jednodušší stavba než S Am</a:t>
            </a:r>
          </a:p>
          <a:p>
            <a:pPr lvl="0"/>
            <a:r>
              <a:rPr lang="cs-CZ" sz="2400"/>
              <a:t>neproběhlo zde 4H zalednění (krom jižního Chile)</a:t>
            </a:r>
          </a:p>
          <a:p>
            <a:pPr lvl="0"/>
            <a:r>
              <a:rPr lang="cs-CZ" sz="2400"/>
              <a:t>Základem: Brazilsko-guyanský štít </a:t>
            </a:r>
          </a:p>
          <a:p>
            <a:pPr lvl="0"/>
            <a:r>
              <a:rPr lang="cs-CZ" sz="2400"/>
              <a:t>třetihory: štít dostal dnešní podobu</a:t>
            </a:r>
          </a:p>
          <a:p>
            <a:pPr lvl="0"/>
            <a:r>
              <a:rPr lang="cs-CZ" sz="2400"/>
              <a:t>vrásnění And </a:t>
            </a:r>
            <a:r>
              <a:rPr lang="cs-CZ" sz="2400">
                <a:latin typeface="Lucida Sans Unicode"/>
                <a:cs typeface="Lucida Sans Unicode"/>
              </a:rPr>
              <a:t>⇒ </a:t>
            </a:r>
            <a:r>
              <a:rPr lang="cs-CZ" sz="2400"/>
              <a:t>tlaky od Z způsobily vyklenutí štítu a poté pokles centrální části (Amazonská nížina)</a:t>
            </a:r>
          </a:p>
          <a:p>
            <a:pPr lvl="0"/>
            <a:r>
              <a:rPr lang="cs-CZ" sz="2400"/>
              <a:t>podél JV pobřeží v důsledku tlaku vznikl zlomu</a:t>
            </a:r>
          </a:p>
          <a:p>
            <a:pPr lvl="0"/>
            <a:r>
              <a:rPr lang="cs-CZ" sz="2400"/>
              <a:t>reliéfu se přizpůsobila říční síť  jednoduché konsekventní toky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4B42BE5-FF31-42E7-84C5-CA90E66C3BA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64A5623F-9508-48F1-847C-CE76D06E8507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1. Orinocká nížina </a:t>
            </a:r>
          </a:p>
          <a:p>
            <a:pPr lvl="0"/>
            <a:r>
              <a:rPr lang="cs-CZ"/>
              <a:t>2. Guyanská vysočina </a:t>
            </a:r>
          </a:p>
          <a:p>
            <a:pPr lvl="0"/>
            <a:r>
              <a:rPr lang="cs-CZ"/>
              <a:t>3. Amazonská nížina </a:t>
            </a:r>
          </a:p>
          <a:p>
            <a:pPr lvl="0"/>
            <a:r>
              <a:rPr lang="cs-CZ"/>
              <a:t>4. Brazilská vysočina </a:t>
            </a:r>
          </a:p>
          <a:p>
            <a:pPr lvl="0"/>
            <a:r>
              <a:rPr lang="cs-CZ"/>
              <a:t>5. Laplatská nížina </a:t>
            </a:r>
          </a:p>
          <a:p>
            <a:pPr lvl="0"/>
            <a:r>
              <a:rPr lang="cs-CZ"/>
              <a:t>6. Patagonie </a:t>
            </a:r>
          </a:p>
          <a:p>
            <a:pPr lvl="0"/>
            <a:r>
              <a:rPr lang="cs-CZ"/>
              <a:t>7. Andy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9CF685F-EEF6-4216-80D5-0E36B70AB96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Zástupný symbol pro obsah 3">
            <a:extLst>
              <a:ext uri="{FF2B5EF4-FFF2-40B4-BE49-F238E27FC236}">
                <a16:creationId xmlns:a16="http://schemas.microsoft.com/office/drawing/2014/main" xmlns="" id="{91D36F3F-B364-4FE4-9A20-24E932F1BE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7703" y="0"/>
            <a:ext cx="5605793" cy="68580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6342AA7-248D-4690-8A6F-A69A840E1B7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8ACD68C8-877C-4A6C-93EA-76F12E821E4D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s://www.worldmaps.sk/fotky24584/fotos/_vyr_494Amerika-juzna_vgm_MI.jpg">
            <a:extLst>
              <a:ext uri="{FF2B5EF4-FFF2-40B4-BE49-F238E27FC236}">
                <a16:creationId xmlns:a16="http://schemas.microsoft.com/office/drawing/2014/main" xmlns="" id="{39A37EB6-7DC1-4D12-8123-791CDFBA893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175516" y="-171404"/>
            <a:ext cx="6360639" cy="759260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1012</Words>
  <Application>Microsoft Office PowerPoint</Application>
  <PresentationFormat>Předvádění na obrazovce (4:3)</PresentationFormat>
  <Paragraphs>202</Paragraphs>
  <Slides>48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49" baseType="lpstr">
      <vt:lpstr>Motiv systému Office</vt:lpstr>
      <vt:lpstr>Latinská Amerika</vt:lpstr>
      <vt:lpstr>Geografické vymezení</vt:lpstr>
      <vt:lpstr>Geologický vývoj</vt:lpstr>
      <vt:lpstr>Desková tektonika</vt:lpstr>
      <vt:lpstr>Snímek 5</vt:lpstr>
      <vt:lpstr>Geologický vývoj</vt:lpstr>
      <vt:lpstr>Snímek 7</vt:lpstr>
      <vt:lpstr>Snímek 8</vt:lpstr>
      <vt:lpstr>Snímek 9</vt:lpstr>
      <vt:lpstr>Geologický vývoj</vt:lpstr>
      <vt:lpstr>Orinocká nížina</vt:lpstr>
      <vt:lpstr>Snímek 12</vt:lpstr>
      <vt:lpstr>Guyanská vysočina</vt:lpstr>
      <vt:lpstr>Snímek 14</vt:lpstr>
      <vt:lpstr>Brazilská vysočina</vt:lpstr>
      <vt:lpstr>Snímek 16</vt:lpstr>
      <vt:lpstr>Amazonská nížina</vt:lpstr>
      <vt:lpstr>Snímek 18</vt:lpstr>
      <vt:lpstr>Laplatská nížina</vt:lpstr>
      <vt:lpstr>Snímek 20</vt:lpstr>
      <vt:lpstr>Andy</vt:lpstr>
      <vt:lpstr>Snímek 22</vt:lpstr>
      <vt:lpstr>Andy</vt:lpstr>
      <vt:lpstr>Snímek 24</vt:lpstr>
      <vt:lpstr>Patagonie</vt:lpstr>
      <vt:lpstr>Snímek 26</vt:lpstr>
      <vt:lpstr>Klima</vt:lpstr>
      <vt:lpstr>Co je El Niño?</vt:lpstr>
      <vt:lpstr>Snímek 29</vt:lpstr>
      <vt:lpstr>Snímek 30</vt:lpstr>
      <vt:lpstr>Snímek 31</vt:lpstr>
      <vt:lpstr>ENSO</vt:lpstr>
      <vt:lpstr>ENSO</vt:lpstr>
      <vt:lpstr>Snímek 34</vt:lpstr>
      <vt:lpstr>Normální podmínky</vt:lpstr>
      <vt:lpstr>Snímek 36</vt:lpstr>
      <vt:lpstr>Teplá fáze ENSO – El Niňo</vt:lpstr>
      <vt:lpstr>Snímek 38</vt:lpstr>
      <vt:lpstr>Situace během El Niño</vt:lpstr>
      <vt:lpstr>Studená fáze ENSO – La Niňa</vt:lpstr>
      <vt:lpstr>Snímek 41</vt:lpstr>
      <vt:lpstr>Snímek 42</vt:lpstr>
      <vt:lpstr>El Niño: prosinec - únor</vt:lpstr>
      <vt:lpstr>El Niño: červen–srpen </vt:lpstr>
      <vt:lpstr>El Niňo ve zbytku světa</vt:lpstr>
      <vt:lpstr>Hospodářské důsledky</vt:lpstr>
      <vt:lpstr>Důsledky La Niña </vt:lpstr>
      <vt:lpstr>Co se píše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Jana</dc:creator>
  <cp:lastModifiedBy>Janicka</cp:lastModifiedBy>
  <cp:revision>20</cp:revision>
  <dcterms:created xsi:type="dcterms:W3CDTF">2018-10-31T08:39:56Z</dcterms:created>
  <dcterms:modified xsi:type="dcterms:W3CDTF">2018-11-27T18:25:25Z</dcterms:modified>
</cp:coreProperties>
</file>