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82" r:id="rId3"/>
    <p:sldId id="281" r:id="rId4"/>
    <p:sldId id="258" r:id="rId5"/>
    <p:sldId id="257" r:id="rId6"/>
    <p:sldId id="279" r:id="rId7"/>
    <p:sldId id="280" r:id="rId8"/>
    <p:sldId id="260" r:id="rId9"/>
    <p:sldId id="284" r:id="rId10"/>
    <p:sldId id="303" r:id="rId11"/>
    <p:sldId id="269" r:id="rId12"/>
    <p:sldId id="304" r:id="rId13"/>
    <p:sldId id="305" r:id="rId14"/>
    <p:sldId id="306" r:id="rId15"/>
    <p:sldId id="308" r:id="rId16"/>
    <p:sldId id="309" r:id="rId17"/>
    <p:sldId id="310" r:id="rId18"/>
    <p:sldId id="311" r:id="rId19"/>
    <p:sldId id="312" r:id="rId20"/>
    <p:sldId id="288" r:id="rId21"/>
    <p:sldId id="287" r:id="rId22"/>
    <p:sldId id="286" r:id="rId23"/>
    <p:sldId id="290" r:id="rId24"/>
    <p:sldId id="289" r:id="rId25"/>
    <p:sldId id="295" r:id="rId26"/>
    <p:sldId id="323" r:id="rId27"/>
    <p:sldId id="291" r:id="rId28"/>
    <p:sldId id="297" r:id="rId29"/>
    <p:sldId id="296" r:id="rId30"/>
    <p:sldId id="292" r:id="rId31"/>
    <p:sldId id="299" r:id="rId32"/>
    <p:sldId id="322" r:id="rId33"/>
    <p:sldId id="298" r:id="rId34"/>
    <p:sldId id="275" r:id="rId35"/>
    <p:sldId id="301" r:id="rId36"/>
    <p:sldId id="321" r:id="rId37"/>
    <p:sldId id="262" r:id="rId38"/>
    <p:sldId id="276" r:id="rId39"/>
    <p:sldId id="319" r:id="rId40"/>
    <p:sldId id="278" r:id="rId41"/>
    <p:sldId id="277" r:id="rId42"/>
    <p:sldId id="324" r:id="rId43"/>
    <p:sldId id="316" r:id="rId44"/>
    <p:sldId id="317" r:id="rId45"/>
    <p:sldId id="318" r:id="rId46"/>
    <p:sldId id="267" r:id="rId47"/>
    <p:sldId id="268" r:id="rId48"/>
    <p:sldId id="320" r:id="rId4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694"/>
    <a:srgbClr val="210DB3"/>
    <a:srgbClr val="2A4286"/>
    <a:srgbClr val="6BAA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p:txBody>
          <a:bodyPr/>
          <a:lstStyle/>
          <a:p>
            <a:fld id="{3B624B7E-9ACA-4A9D-A855-63636098FC9B}" type="datetimeFigureOut">
              <a:rPr lang="cs-CZ" smtClean="0"/>
              <a:t>11.01.2020</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nice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á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á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A07A8C8-C058-4E09-8E61-B295CA8D1485}" type="slidenum">
              <a:rPr lang="cs-CZ" smtClean="0"/>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B624B7E-9ACA-4A9D-A855-63636098FC9B}" type="datetimeFigureOut">
              <a:rPr lang="cs-CZ" smtClean="0"/>
              <a:t>11.01.2020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A07A8C8-C058-4E09-8E61-B295CA8D1485}" type="slidenum">
              <a:rPr lang="cs-CZ" smtClean="0"/>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nice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á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á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3A07A8C8-C058-4E09-8E61-B295CA8D1485}" type="slidenum">
              <a:rPr lang="cs-CZ" smtClean="0"/>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B624B7E-9ACA-4A9D-A855-63636098FC9B}" type="datetimeFigureOut">
              <a:rPr lang="cs-CZ" smtClean="0"/>
              <a:t>11.01.2020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Kliknutím lze upravit styl.</a:t>
            </a:r>
            <a:endParaRPr kumimoji="0" lang="en-US"/>
          </a:p>
        </p:txBody>
      </p:sp>
      <p:sp>
        <p:nvSpPr>
          <p:cNvPr id="4" name="Zástupný symbol pro datum 3"/>
          <p:cNvSpPr>
            <a:spLocks noGrp="1"/>
          </p:cNvSpPr>
          <p:nvPr>
            <p:ph type="dt" sz="half" idx="10"/>
          </p:nvPr>
        </p:nvSpPr>
        <p:spPr/>
        <p:txBody>
          <a:bodyPr/>
          <a:lstStyle/>
          <a:p>
            <a:fld id="{3B624B7E-9ACA-4A9D-A855-63636098FC9B}" type="datetimeFigureOut">
              <a:rPr lang="cs-CZ" smtClean="0"/>
              <a:t>11.01.2020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3A07A8C8-C058-4E09-8E61-B295CA8D1485}" type="slidenum">
              <a:rPr lang="cs-CZ" smtClean="0"/>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3B624B7E-9ACA-4A9D-A855-63636098FC9B}" type="datetimeFigureOut">
              <a:rPr lang="cs-CZ" smtClean="0"/>
              <a:t>11.01.2020</a:t>
            </a:fld>
            <a:endParaRPr lang="cs-CZ"/>
          </a:p>
        </p:txBody>
      </p:sp>
      <p:sp>
        <p:nvSpPr>
          <p:cNvPr id="8" name="Přímá spojnice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á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á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A07A8C8-C058-4E09-8E61-B295CA8D1485}" type="slidenum">
              <a:rPr lang="cs-CZ" smtClean="0"/>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Kliknutím lze upravit styl.</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3B624B7E-9ACA-4A9D-A855-63636098FC9B}" type="datetimeFigureOut">
              <a:rPr lang="cs-CZ" smtClean="0"/>
              <a:t>11.01.2020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A07A8C8-C058-4E09-8E61-B295CA8D1485}" type="slidenum">
              <a:rPr lang="cs-CZ" smtClean="0"/>
              <a:t>‹#›</a:t>
            </a:fld>
            <a:endParaRPr lang="cs-CZ"/>
          </a:p>
        </p:txBody>
      </p:sp>
      <p:sp>
        <p:nvSpPr>
          <p:cNvPr id="8" name="Přímá spojnice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nice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7" name="Zástupný symbol pro datum 6"/>
          <p:cNvSpPr>
            <a:spLocks noGrp="1"/>
          </p:cNvSpPr>
          <p:nvPr>
            <p:ph type="dt" sz="half" idx="10"/>
          </p:nvPr>
        </p:nvSpPr>
        <p:spPr/>
        <p:txBody>
          <a:bodyPr/>
          <a:lstStyle/>
          <a:p>
            <a:fld id="{3B624B7E-9ACA-4A9D-A855-63636098FC9B}" type="datetimeFigureOut">
              <a:rPr lang="cs-CZ" smtClean="0"/>
              <a:t>11.01.2020</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nice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Ová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á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3A07A8C8-C058-4E09-8E61-B295CA8D1485}" type="slidenum">
              <a:rPr lang="cs-CZ" smtClean="0"/>
              <a:t>‹#›</a:t>
            </a:fld>
            <a:endParaRPr lang="cs-CZ"/>
          </a:p>
        </p:txBody>
      </p:sp>
      <p:sp>
        <p:nvSpPr>
          <p:cNvPr id="23" name="Nadpis 22"/>
          <p:cNvSpPr>
            <a:spLocks noGrp="1"/>
          </p:cNvSpPr>
          <p:nvPr>
            <p:ph type="title"/>
          </p:nvPr>
        </p:nvSpPr>
        <p:spPr/>
        <p:txBody>
          <a:bodyPr rtlCol="0" anchor="b" anchorCtr="0"/>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3B624B7E-9ACA-4A9D-A855-63636098FC9B}" type="datetimeFigureOut">
              <a:rPr lang="cs-CZ" smtClean="0"/>
              <a:t>11.01.2020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3A07A8C8-C058-4E09-8E61-B295CA8D1485}"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3B624B7E-9ACA-4A9D-A855-63636098FC9B}" type="datetimeFigureOut">
              <a:rPr lang="cs-CZ" smtClean="0"/>
              <a:t>11.01.2020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A07A8C8-C058-4E09-8E61-B295CA8D1485}"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nice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Ová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á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A07A8C8-C058-4E09-8E61-B295CA8D1485}" type="slidenum">
              <a:rPr lang="cs-CZ" smtClean="0"/>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3B624B7E-9ACA-4A9D-A855-63636098FC9B}" type="datetimeFigureOut">
              <a:rPr lang="cs-CZ" smtClean="0"/>
              <a:t>11.01.2020</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nice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á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á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3A07A8C8-C058-4E09-8E61-B295CA8D1485}" type="slidenum">
              <a:rPr lang="cs-CZ" smtClean="0"/>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3B624B7E-9ACA-4A9D-A855-63636098FC9B}" type="datetimeFigureOut">
              <a:rPr lang="cs-CZ" smtClean="0"/>
              <a:t>11.01.2020</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B624B7E-9ACA-4A9D-A855-63636098FC9B}" type="datetimeFigureOut">
              <a:rPr lang="cs-CZ" smtClean="0"/>
              <a:t>11.01.2020</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nice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á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á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A07A8C8-C058-4E09-8E61-B295CA8D1485}" type="slidenum">
              <a:rPr lang="cs-CZ" smtClean="0"/>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r>
              <a:rPr lang="cs-CZ" dirty="0" smtClean="0"/>
              <a:t>Ing. Jana Němcová</a:t>
            </a:r>
          </a:p>
          <a:p>
            <a:endParaRPr lang="cs-CZ" dirty="0"/>
          </a:p>
        </p:txBody>
      </p:sp>
      <p:sp>
        <p:nvSpPr>
          <p:cNvPr id="2" name="Nadpis 1"/>
          <p:cNvSpPr>
            <a:spLocks noGrp="1"/>
          </p:cNvSpPr>
          <p:nvPr>
            <p:ph type="ctrTitle"/>
          </p:nvPr>
        </p:nvSpPr>
        <p:spPr>
          <a:xfrm>
            <a:off x="683568" y="188640"/>
            <a:ext cx="7772400" cy="2171327"/>
          </a:xfrm>
        </p:spPr>
        <p:txBody>
          <a:bodyPr>
            <a:normAutofit/>
          </a:bodyPr>
          <a:lstStyle/>
          <a:p>
            <a:r>
              <a:rPr lang="cs-CZ" sz="5400" dirty="0" smtClean="0"/>
              <a:t>Alternativní přístupy v pedagogice 2</a:t>
            </a:r>
            <a:endParaRPr lang="cs-CZ" sz="5400" dirty="0"/>
          </a:p>
        </p:txBody>
      </p:sp>
    </p:spTree>
    <p:extLst>
      <p:ext uri="{BB962C8B-B14F-4D97-AF65-F5344CB8AC3E}">
        <p14:creationId xmlns:p14="http://schemas.microsoft.com/office/powerpoint/2010/main" val="25488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Pedagogické přístupy</a:t>
            </a:r>
            <a:endParaRPr lang="cs-CZ" dirty="0"/>
          </a:p>
        </p:txBody>
      </p:sp>
      <p:sp>
        <p:nvSpPr>
          <p:cNvPr id="3" name="Zástupný symbol pro obsah 2"/>
          <p:cNvSpPr>
            <a:spLocks noGrp="1"/>
          </p:cNvSpPr>
          <p:nvPr>
            <p:ph sz="quarter" idx="1"/>
          </p:nvPr>
        </p:nvSpPr>
        <p:spPr/>
        <p:txBody>
          <a:bodyPr/>
          <a:lstStyle/>
          <a:p>
            <a:r>
              <a:rPr lang="cs-CZ" dirty="0"/>
              <a:t>Badatelsky orientované učení</a:t>
            </a:r>
          </a:p>
          <a:p>
            <a:r>
              <a:rPr lang="cs-CZ" dirty="0"/>
              <a:t>Projektová výuka x Tematická výuka</a:t>
            </a:r>
          </a:p>
          <a:p>
            <a:r>
              <a:rPr lang="cs-CZ" dirty="0"/>
              <a:t>Místně orientované učení</a:t>
            </a:r>
          </a:p>
          <a:p>
            <a:r>
              <a:rPr lang="cs-CZ" dirty="0"/>
              <a:t>Kritické myšlení</a:t>
            </a:r>
          </a:p>
          <a:p>
            <a:r>
              <a:rPr lang="cs-CZ" dirty="0"/>
              <a:t>Venkovní výuka</a:t>
            </a:r>
          </a:p>
          <a:p>
            <a:endParaRPr lang="cs-CZ" dirty="0"/>
          </a:p>
        </p:txBody>
      </p:sp>
    </p:spTree>
    <p:extLst>
      <p:ext uri="{BB962C8B-B14F-4D97-AF65-F5344CB8AC3E}">
        <p14:creationId xmlns:p14="http://schemas.microsoft.com/office/powerpoint/2010/main" val="1590374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Badatelsky orientované </a:t>
            </a:r>
            <a:r>
              <a:rPr lang="cs-CZ" dirty="0" smtClean="0"/>
              <a:t>vyučování</a:t>
            </a:r>
            <a:endParaRPr lang="cs-CZ" dirty="0"/>
          </a:p>
        </p:txBody>
      </p:sp>
      <p:sp>
        <p:nvSpPr>
          <p:cNvPr id="3" name="Zástupný symbol pro obsah 2"/>
          <p:cNvSpPr>
            <a:spLocks noGrp="1"/>
          </p:cNvSpPr>
          <p:nvPr>
            <p:ph sz="half" idx="1"/>
          </p:nvPr>
        </p:nvSpPr>
        <p:spPr/>
        <p:txBody>
          <a:bodyPr numCol="1">
            <a:normAutofit/>
          </a:bodyPr>
          <a:lstStyle/>
          <a:p>
            <a:pPr marL="274320" lvl="1" indent="0">
              <a:buNone/>
            </a:pPr>
            <a:r>
              <a:rPr lang="cs-CZ" sz="2500" b="1" u="sng" dirty="0" smtClean="0">
                <a:solidFill>
                  <a:schemeClr val="tx1"/>
                </a:solidFill>
              </a:rPr>
              <a:t>Učitel:</a:t>
            </a:r>
          </a:p>
          <a:p>
            <a:pPr lvl="1">
              <a:buClr>
                <a:srgbClr val="0070C0"/>
              </a:buClr>
              <a:buFont typeface="Wingdings" panose="05000000000000000000" pitchFamily="2" charset="2"/>
              <a:buChar char="§"/>
            </a:pPr>
            <a:r>
              <a:rPr lang="cs-CZ" sz="2400" dirty="0" smtClean="0">
                <a:solidFill>
                  <a:schemeClr val="tx1"/>
                </a:solidFill>
              </a:rPr>
              <a:t>Průvodce (koordinuje, usměrňuje)</a:t>
            </a:r>
          </a:p>
          <a:p>
            <a:pPr lvl="1">
              <a:buClr>
                <a:srgbClr val="0070C0"/>
              </a:buClr>
              <a:buFont typeface="Wingdings" panose="05000000000000000000" pitchFamily="2" charset="2"/>
              <a:buChar char="§"/>
            </a:pPr>
            <a:r>
              <a:rPr lang="cs-CZ" sz="2400" dirty="0" smtClean="0">
                <a:solidFill>
                  <a:schemeClr val="tx1"/>
                </a:solidFill>
              </a:rPr>
              <a:t>Motivuje</a:t>
            </a:r>
          </a:p>
          <a:p>
            <a:pPr lvl="1">
              <a:buClr>
                <a:srgbClr val="0070C0"/>
              </a:buClr>
              <a:buFont typeface="Wingdings" panose="05000000000000000000" pitchFamily="2" charset="2"/>
              <a:buChar char="§"/>
            </a:pPr>
            <a:r>
              <a:rPr lang="cs-CZ" sz="2400" dirty="0" smtClean="0">
                <a:solidFill>
                  <a:schemeClr val="tx1"/>
                </a:solidFill>
              </a:rPr>
              <a:t>Podpora (pomůcky, bezpečné prostředí, čas)</a:t>
            </a:r>
            <a:endParaRPr lang="cs-CZ" sz="2400" dirty="0">
              <a:solidFill>
                <a:schemeClr val="tx1"/>
              </a:solidFill>
            </a:endParaRPr>
          </a:p>
        </p:txBody>
      </p:sp>
      <p:sp>
        <p:nvSpPr>
          <p:cNvPr id="9" name="Zástupný symbol pro obsah 8"/>
          <p:cNvSpPr>
            <a:spLocks noGrp="1"/>
          </p:cNvSpPr>
          <p:nvPr>
            <p:ph sz="half" idx="2"/>
          </p:nvPr>
        </p:nvSpPr>
        <p:spPr/>
        <p:txBody>
          <a:bodyPr>
            <a:normAutofit/>
          </a:bodyPr>
          <a:lstStyle/>
          <a:p>
            <a:pPr marL="0" indent="0">
              <a:buNone/>
            </a:pPr>
            <a:r>
              <a:rPr lang="cs-CZ" b="1" u="sng" dirty="0" smtClean="0"/>
              <a:t>Žák:</a:t>
            </a:r>
          </a:p>
          <a:p>
            <a:pPr>
              <a:buClr>
                <a:srgbClr val="0070C0"/>
              </a:buClr>
              <a:buFont typeface="Wingdings" panose="05000000000000000000" pitchFamily="2" charset="2"/>
              <a:buChar char="§"/>
            </a:pPr>
            <a:r>
              <a:rPr lang="cs-CZ" dirty="0" smtClean="0"/>
              <a:t>samostatně </a:t>
            </a:r>
            <a:r>
              <a:rPr lang="cs-CZ" dirty="0"/>
              <a:t>pracuje, hledá témata, </a:t>
            </a:r>
            <a:r>
              <a:rPr lang="cs-CZ" dirty="0" smtClean="0"/>
              <a:t>řešení</a:t>
            </a:r>
            <a:r>
              <a:rPr lang="cs-CZ" dirty="0"/>
              <a:t>, </a:t>
            </a:r>
            <a:r>
              <a:rPr lang="cs-CZ" dirty="0" smtClean="0"/>
              <a:t>informace,</a:t>
            </a:r>
          </a:p>
          <a:p>
            <a:pPr>
              <a:buClr>
                <a:srgbClr val="0070C0"/>
              </a:buClr>
              <a:buFont typeface="Wingdings" panose="05000000000000000000" pitchFamily="2" charset="2"/>
              <a:buChar char="§"/>
            </a:pPr>
            <a:r>
              <a:rPr lang="cs-CZ" dirty="0" smtClean="0"/>
              <a:t>spolupracuje</a:t>
            </a:r>
            <a:r>
              <a:rPr lang="cs-CZ" dirty="0"/>
              <a:t>, vyhodnocuje, </a:t>
            </a:r>
            <a:endParaRPr lang="cs-CZ" dirty="0" smtClean="0"/>
          </a:p>
          <a:p>
            <a:pPr>
              <a:buClr>
                <a:srgbClr val="0070C0"/>
              </a:buClr>
              <a:buFont typeface="Wingdings" panose="05000000000000000000" pitchFamily="2" charset="2"/>
              <a:buChar char="§"/>
            </a:pPr>
            <a:r>
              <a:rPr lang="cs-CZ" dirty="0" smtClean="0"/>
              <a:t>prezentuje</a:t>
            </a:r>
            <a:r>
              <a:rPr lang="cs-CZ" dirty="0"/>
              <a:t>, argumentuje, </a:t>
            </a:r>
            <a:endParaRPr lang="cs-CZ" dirty="0" smtClean="0"/>
          </a:p>
          <a:p>
            <a:pPr>
              <a:buClr>
                <a:srgbClr val="0070C0"/>
              </a:buClr>
              <a:buFont typeface="Wingdings" panose="05000000000000000000" pitchFamily="2" charset="2"/>
              <a:buChar char="§"/>
            </a:pPr>
            <a:r>
              <a:rPr lang="cs-CZ" dirty="0" smtClean="0"/>
              <a:t>pracuje </a:t>
            </a:r>
            <a:r>
              <a:rPr lang="cs-CZ" dirty="0"/>
              <a:t>s chybou, nebojí se neúspěchu</a:t>
            </a:r>
          </a:p>
          <a:p>
            <a:pPr>
              <a:buClr>
                <a:srgbClr val="0070C0"/>
              </a:buClr>
            </a:pPr>
            <a:endParaRPr lang="cs-CZ" dirty="0"/>
          </a:p>
        </p:txBody>
      </p:sp>
    </p:spTree>
    <p:extLst>
      <p:ext uri="{BB962C8B-B14F-4D97-AF65-F5344CB8AC3E}">
        <p14:creationId xmlns:p14="http://schemas.microsoft.com/office/powerpoint/2010/main" val="255328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Postup  bádání</a:t>
            </a:r>
            <a:endParaRPr lang="cs-CZ" dirty="0"/>
          </a:p>
        </p:txBody>
      </p:sp>
      <p:sp>
        <p:nvSpPr>
          <p:cNvPr id="6" name="Zástupný symbol pro obsah 5"/>
          <p:cNvSpPr>
            <a:spLocks noGrp="1"/>
          </p:cNvSpPr>
          <p:nvPr>
            <p:ph sz="quarter" idx="1"/>
          </p:nvPr>
        </p:nvSpPr>
        <p:spPr/>
        <p:txBody>
          <a:bodyPr numCol="2">
            <a:normAutofit/>
          </a:bodyPr>
          <a:lstStyle/>
          <a:p>
            <a:r>
              <a:rPr lang="cs-CZ" dirty="0" smtClean="0"/>
              <a:t>Motivace – informace, kladení otázek</a:t>
            </a:r>
          </a:p>
          <a:p>
            <a:r>
              <a:rPr lang="cs-CZ" dirty="0" smtClean="0"/>
              <a:t>Tvorba otázky </a:t>
            </a:r>
          </a:p>
          <a:p>
            <a:pPr lvl="1"/>
            <a:r>
              <a:rPr lang="cs-CZ" dirty="0"/>
              <a:t>N</a:t>
            </a:r>
            <a:r>
              <a:rPr lang="cs-CZ" dirty="0" smtClean="0"/>
              <a:t>esmí být zjevná</a:t>
            </a:r>
          </a:p>
          <a:p>
            <a:pPr lvl="1"/>
            <a:r>
              <a:rPr lang="cs-CZ" dirty="0" smtClean="0"/>
              <a:t>Musí být ověřitelná</a:t>
            </a:r>
          </a:p>
          <a:p>
            <a:pPr lvl="1"/>
            <a:r>
              <a:rPr lang="cs-CZ" dirty="0" smtClean="0"/>
              <a:t>Je měřitelná</a:t>
            </a:r>
          </a:p>
          <a:p>
            <a:pPr lvl="1"/>
            <a:r>
              <a:rPr lang="cs-CZ" dirty="0" smtClean="0"/>
              <a:t>Musí být bezpečná</a:t>
            </a:r>
          </a:p>
          <a:p>
            <a:r>
              <a:rPr lang="cs-CZ" dirty="0" smtClean="0"/>
              <a:t>Hypotéza</a:t>
            </a:r>
          </a:p>
          <a:p>
            <a:pPr lvl="1"/>
            <a:r>
              <a:rPr lang="cs-CZ" dirty="0" smtClean="0"/>
              <a:t>Nemusí být nutně potvrzena</a:t>
            </a:r>
          </a:p>
          <a:p>
            <a:pPr lvl="1"/>
            <a:endParaRPr lang="cs-CZ" dirty="0" smtClean="0"/>
          </a:p>
          <a:p>
            <a:r>
              <a:rPr lang="cs-CZ" dirty="0" smtClean="0"/>
              <a:t>Vlastní bádání</a:t>
            </a:r>
          </a:p>
          <a:p>
            <a:pPr lvl="1"/>
            <a:r>
              <a:rPr lang="cs-CZ" dirty="0" smtClean="0"/>
              <a:t>Pozorování, pokus</a:t>
            </a:r>
          </a:p>
          <a:p>
            <a:pPr lvl="1"/>
            <a:r>
              <a:rPr lang="cs-CZ" dirty="0" smtClean="0"/>
              <a:t>Simulace</a:t>
            </a:r>
          </a:p>
          <a:p>
            <a:pPr lvl="1"/>
            <a:r>
              <a:rPr lang="cs-CZ" dirty="0" smtClean="0"/>
              <a:t>Práce s knihou</a:t>
            </a:r>
          </a:p>
          <a:p>
            <a:pPr lvl="1"/>
            <a:r>
              <a:rPr lang="cs-CZ" dirty="0" smtClean="0"/>
              <a:t>Dotazníky</a:t>
            </a:r>
          </a:p>
          <a:p>
            <a:pPr lvl="1"/>
            <a:r>
              <a:rPr lang="cs-CZ" dirty="0" smtClean="0"/>
              <a:t>Pomůcky, metody, postupy</a:t>
            </a:r>
          </a:p>
          <a:p>
            <a:r>
              <a:rPr lang="cs-CZ" dirty="0" smtClean="0"/>
              <a:t>Závěr – formulace</a:t>
            </a:r>
          </a:p>
          <a:p>
            <a:pPr lvl="1"/>
            <a:r>
              <a:rPr lang="cs-CZ" dirty="0" smtClean="0"/>
              <a:t>Ověření nebo vyvrácení hypotézy</a:t>
            </a:r>
          </a:p>
          <a:p>
            <a:pPr lvl="1"/>
            <a:r>
              <a:rPr lang="cs-CZ" dirty="0" smtClean="0"/>
              <a:t>Popis výzkumu</a:t>
            </a:r>
          </a:p>
          <a:p>
            <a:pPr lvl="1"/>
            <a:r>
              <a:rPr lang="cs-CZ" dirty="0" smtClean="0"/>
              <a:t>Interpretace dat  (graficky…)</a:t>
            </a:r>
            <a:endParaRPr lang="cs-CZ" dirty="0"/>
          </a:p>
        </p:txBody>
      </p:sp>
    </p:spTree>
    <p:extLst>
      <p:ext uri="{BB962C8B-B14F-4D97-AF65-F5344CB8AC3E}">
        <p14:creationId xmlns:p14="http://schemas.microsoft.com/office/powerpoint/2010/main" val="140108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Planeta hmyzu</a:t>
            </a:r>
            <a:endParaRPr lang="cs-CZ" dirty="0"/>
          </a:p>
        </p:txBody>
      </p:sp>
      <p:sp>
        <p:nvSpPr>
          <p:cNvPr id="3" name="Zástupný symbol pro obsah 2"/>
          <p:cNvSpPr>
            <a:spLocks noGrp="1"/>
          </p:cNvSpPr>
          <p:nvPr>
            <p:ph sz="quarter" idx="1"/>
          </p:nvPr>
        </p:nvSpPr>
        <p:spPr/>
        <p:txBody>
          <a:bodyPr>
            <a:normAutofit/>
          </a:bodyPr>
          <a:lstStyle/>
          <a:p>
            <a:pPr>
              <a:buFont typeface="Wingdings" panose="05000000000000000000" pitchFamily="2" charset="2"/>
              <a:buChar char="§"/>
            </a:pPr>
            <a:r>
              <a:rPr lang="cs-CZ" dirty="0" smtClean="0"/>
              <a:t>význam hmyzu pro planetu</a:t>
            </a:r>
            <a:r>
              <a:rPr lang="cs-CZ" dirty="0"/>
              <a:t> </a:t>
            </a:r>
            <a:endParaRPr lang="cs-CZ" dirty="0" smtClean="0"/>
          </a:p>
          <a:p>
            <a:pPr marL="0" indent="0">
              <a:buNone/>
            </a:pPr>
            <a:r>
              <a:rPr lang="cs-CZ" dirty="0"/>
              <a:t> </a:t>
            </a:r>
            <a:r>
              <a:rPr lang="cs-CZ" dirty="0" smtClean="0"/>
              <a:t>   i pro člověka (fotografie)</a:t>
            </a:r>
          </a:p>
          <a:p>
            <a:pPr>
              <a:buFont typeface="Wingdings" panose="05000000000000000000" pitchFamily="2" charset="2"/>
              <a:buChar char="§"/>
            </a:pPr>
            <a:r>
              <a:rPr lang="cs-CZ" dirty="0" smtClean="0"/>
              <a:t>Zjišťování, co už děti </a:t>
            </a:r>
          </a:p>
          <a:p>
            <a:pPr marL="0" indent="0">
              <a:buNone/>
            </a:pPr>
            <a:r>
              <a:rPr lang="cs-CZ" dirty="0"/>
              <a:t> </a:t>
            </a:r>
            <a:r>
              <a:rPr lang="cs-CZ" dirty="0" smtClean="0"/>
              <a:t>   o hmyzu ví (hra)</a:t>
            </a:r>
          </a:p>
          <a:p>
            <a:pPr>
              <a:buFont typeface="Wingdings" panose="05000000000000000000" pitchFamily="2" charset="2"/>
              <a:buChar char="§"/>
            </a:pPr>
            <a:r>
              <a:rPr lang="cs-CZ" dirty="0" smtClean="0"/>
              <a:t>Vlastní bádání</a:t>
            </a:r>
          </a:p>
          <a:p>
            <a:pPr marL="0" indent="0">
              <a:buNone/>
            </a:pPr>
            <a:endParaRPr lang="cs-CZ" dirty="0" smtClean="0"/>
          </a:p>
          <a:p>
            <a:pPr marL="0" indent="0">
              <a:buNone/>
            </a:pPr>
            <a:endParaRPr lang="cs-CZ" dirty="0"/>
          </a:p>
        </p:txBody>
      </p:sp>
    </p:spTree>
    <p:extLst>
      <p:ext uri="{BB962C8B-B14F-4D97-AF65-F5344CB8AC3E}">
        <p14:creationId xmlns:p14="http://schemas.microsoft.com/office/powerpoint/2010/main" val="1003464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Planeta hmyzu</a:t>
            </a:r>
            <a:endParaRPr lang="cs-CZ" dirty="0"/>
          </a:p>
        </p:txBody>
      </p:sp>
      <p:pic>
        <p:nvPicPr>
          <p:cNvPr id="717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86254"/>
            <a:ext cx="6840760" cy="513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24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89602" y="228600"/>
            <a:ext cx="5146550" cy="758952"/>
          </a:xfrm>
        </p:spPr>
        <p:txBody>
          <a:bodyPr/>
          <a:lstStyle/>
          <a:p>
            <a:r>
              <a:rPr lang="cs-CZ" dirty="0"/>
              <a:t>Planeta hmyzu</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844824"/>
            <a:ext cx="5976664" cy="448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3510090" cy="46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656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Badatelská část</a:t>
            </a:r>
            <a:endParaRPr lang="cs-CZ" dirty="0"/>
          </a:p>
        </p:txBody>
      </p:sp>
      <p:pic>
        <p:nvPicPr>
          <p:cNvPr id="5123"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5744" y="1527175"/>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77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Badatelská část</a:t>
            </a:r>
            <a:endParaRPr lang="cs-CZ"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462"/>
          <a:stretch/>
        </p:blipFill>
        <p:spPr bwMode="auto">
          <a:xfrm>
            <a:off x="4871733" y="3716632"/>
            <a:ext cx="4128459" cy="258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4871" t="20883" b="13974"/>
          <a:stretch/>
        </p:blipFill>
        <p:spPr bwMode="auto">
          <a:xfrm>
            <a:off x="107505" y="4260394"/>
            <a:ext cx="4320480" cy="221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96752"/>
            <a:ext cx="3965848" cy="297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116632"/>
            <a:ext cx="2700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911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Promítání ve 3D a rukodělka</a:t>
            </a:r>
            <a:endParaRPr lang="cs-CZ"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82397" y="2227314"/>
            <a:ext cx="4788118" cy="359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14575" t="17860" r="27415" b="26261"/>
          <a:stretch/>
        </p:blipFill>
        <p:spPr bwMode="auto">
          <a:xfrm>
            <a:off x="6350777" y="548680"/>
            <a:ext cx="2672213" cy="1930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628800"/>
            <a:ext cx="3780000"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29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Projektová a tematická výuka</a:t>
            </a:r>
            <a:endParaRPr lang="cs-CZ" dirty="0"/>
          </a:p>
        </p:txBody>
      </p:sp>
      <p:sp>
        <p:nvSpPr>
          <p:cNvPr id="5" name="Zástupný symbol pro obsah 4"/>
          <p:cNvSpPr>
            <a:spLocks noGrp="1"/>
          </p:cNvSpPr>
          <p:nvPr>
            <p:ph type="subTitle" idx="4294967295"/>
          </p:nvPr>
        </p:nvSpPr>
        <p:spPr>
          <a:xfrm>
            <a:off x="1259632" y="2204864"/>
            <a:ext cx="6400800" cy="1752600"/>
          </a:xfrm>
        </p:spPr>
        <p:txBody>
          <a:bodyPr/>
          <a:lstStyle/>
          <a:p>
            <a:pPr marL="0" indent="0" algn="ctr">
              <a:buNone/>
            </a:pPr>
            <a:r>
              <a:rPr lang="cs-CZ" dirty="0" smtClean="0"/>
              <a:t>Jaký je rozdíl mezi projektovou a tematickou výukou?</a:t>
            </a:r>
            <a:endParaRPr lang="cs-CZ" dirty="0"/>
          </a:p>
        </p:txBody>
      </p:sp>
    </p:spTree>
    <p:extLst>
      <p:ext uri="{BB962C8B-B14F-4D97-AF65-F5344CB8AC3E}">
        <p14:creationId xmlns:p14="http://schemas.microsoft.com/office/powerpoint/2010/main" val="256647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Co si pamatujeme z minulé přednášky? </a:t>
            </a:r>
            <a:endParaRPr lang="cs-CZ" dirty="0"/>
          </a:p>
        </p:txBody>
      </p:sp>
      <p:sp>
        <p:nvSpPr>
          <p:cNvPr id="3" name="Zástupný symbol pro obsah 2"/>
          <p:cNvSpPr>
            <a:spLocks noGrp="1"/>
          </p:cNvSpPr>
          <p:nvPr>
            <p:ph sz="quarter" idx="1"/>
          </p:nvPr>
        </p:nvSpPr>
        <p:spPr/>
        <p:txBody>
          <a:bodyPr/>
          <a:lstStyle/>
          <a:p>
            <a:r>
              <a:rPr lang="cs-CZ" dirty="0" smtClean="0">
                <a:solidFill>
                  <a:schemeClr val="accent2">
                    <a:lumMod val="75000"/>
                  </a:schemeClr>
                </a:solidFill>
              </a:rPr>
              <a:t>Brainstorming </a:t>
            </a:r>
          </a:p>
          <a:p>
            <a:r>
              <a:rPr lang="cs-CZ" dirty="0" smtClean="0">
                <a:solidFill>
                  <a:schemeClr val="accent2">
                    <a:lumMod val="75000"/>
                  </a:schemeClr>
                </a:solidFill>
              </a:rPr>
              <a:t>porovnání s pyramidou zapamatování </a:t>
            </a:r>
            <a:endParaRPr lang="cs-CZ" dirty="0">
              <a:solidFill>
                <a:schemeClr val="accent2">
                  <a:lumMod val="75000"/>
                </a:schemeClr>
              </a:solidFill>
            </a:endParaRPr>
          </a:p>
          <a:p>
            <a:endParaRPr lang="cs-CZ" dirty="0">
              <a:solidFill>
                <a:schemeClr val="accent2">
                  <a:lumMod val="75000"/>
                </a:schemeClr>
              </a:solidFill>
            </a:endParaRPr>
          </a:p>
        </p:txBody>
      </p:sp>
    </p:spTree>
    <p:extLst>
      <p:ext uri="{BB962C8B-B14F-4D97-AF65-F5344CB8AC3E}">
        <p14:creationId xmlns:p14="http://schemas.microsoft.com/office/powerpoint/2010/main" val="58512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8534400" cy="902968"/>
          </a:xfrm>
        </p:spPr>
        <p:txBody>
          <a:bodyPr>
            <a:normAutofit fontScale="90000"/>
          </a:bodyPr>
          <a:lstStyle/>
          <a:p>
            <a:r>
              <a:rPr lang="cs-CZ" dirty="0"/>
              <a:t>Jaký je rozdíl mezi tematickou a projektovou </a:t>
            </a:r>
            <a:r>
              <a:rPr lang="cs-CZ" dirty="0" smtClean="0"/>
              <a:t>výukou</a:t>
            </a:r>
            <a:endParaRPr lang="cs-CZ" dirty="0"/>
          </a:p>
        </p:txBody>
      </p:sp>
      <p:sp>
        <p:nvSpPr>
          <p:cNvPr id="3" name="Zástupný symbol pro text 2"/>
          <p:cNvSpPr>
            <a:spLocks noGrp="1"/>
          </p:cNvSpPr>
          <p:nvPr>
            <p:ph type="body" idx="1"/>
          </p:nvPr>
        </p:nvSpPr>
        <p:spPr/>
        <p:txBody>
          <a:bodyPr/>
          <a:lstStyle/>
          <a:p>
            <a:r>
              <a:rPr lang="cs-CZ" dirty="0" smtClean="0"/>
              <a:t>tematická</a:t>
            </a:r>
            <a:endParaRPr lang="cs-CZ" dirty="0"/>
          </a:p>
        </p:txBody>
      </p:sp>
      <p:sp>
        <p:nvSpPr>
          <p:cNvPr id="4" name="Zástupný symbol pro obsah 3"/>
          <p:cNvSpPr>
            <a:spLocks noGrp="1"/>
          </p:cNvSpPr>
          <p:nvPr>
            <p:ph sz="quarter" idx="2"/>
          </p:nvPr>
        </p:nvSpPr>
        <p:spPr/>
        <p:txBody>
          <a:bodyPr>
            <a:normAutofit lnSpcReduction="10000"/>
          </a:bodyPr>
          <a:lstStyle/>
          <a:p>
            <a:r>
              <a:rPr lang="cs-CZ" dirty="0"/>
              <a:t>r</a:t>
            </a:r>
            <a:r>
              <a:rPr lang="cs-CZ" dirty="0" smtClean="0"/>
              <a:t>ozpracovává téma do šíře</a:t>
            </a:r>
          </a:p>
          <a:p>
            <a:r>
              <a:rPr lang="cs-CZ" dirty="0" smtClean="0"/>
              <a:t>různé </a:t>
            </a:r>
            <a:r>
              <a:rPr lang="cs-CZ" dirty="0"/>
              <a:t>úhly </a:t>
            </a:r>
            <a:r>
              <a:rPr lang="cs-CZ" dirty="0" smtClean="0"/>
              <a:t>pohledu</a:t>
            </a:r>
          </a:p>
          <a:p>
            <a:r>
              <a:rPr lang="cs-CZ" dirty="0"/>
              <a:t>p</a:t>
            </a:r>
            <a:r>
              <a:rPr lang="cs-CZ" dirty="0" smtClean="0"/>
              <a:t>robíhá napříč předměty</a:t>
            </a:r>
          </a:p>
          <a:p>
            <a:r>
              <a:rPr lang="cs-CZ" dirty="0"/>
              <a:t>o</a:t>
            </a:r>
            <a:r>
              <a:rPr lang="cs-CZ" dirty="0" smtClean="0"/>
              <a:t>rganizačně míně náročná</a:t>
            </a:r>
          </a:p>
          <a:p>
            <a:r>
              <a:rPr lang="cs-CZ" dirty="0"/>
              <a:t>c</a:t>
            </a:r>
            <a:r>
              <a:rPr lang="cs-CZ" dirty="0" smtClean="0"/>
              <a:t>ílem je pouze poznat, nikoliv použít</a:t>
            </a:r>
          </a:p>
          <a:p>
            <a:endParaRPr lang="cs-CZ" dirty="0"/>
          </a:p>
        </p:txBody>
      </p:sp>
      <p:sp>
        <p:nvSpPr>
          <p:cNvPr id="5" name="Zástupný symbol pro text 4"/>
          <p:cNvSpPr>
            <a:spLocks noGrp="1"/>
          </p:cNvSpPr>
          <p:nvPr>
            <p:ph type="body" sz="half" idx="3"/>
          </p:nvPr>
        </p:nvSpPr>
        <p:spPr/>
        <p:txBody>
          <a:bodyPr/>
          <a:lstStyle/>
          <a:p>
            <a:r>
              <a:rPr lang="cs-CZ" dirty="0" smtClean="0"/>
              <a:t>projektová</a:t>
            </a:r>
            <a:endParaRPr lang="cs-CZ" dirty="0"/>
          </a:p>
        </p:txBody>
      </p:sp>
      <p:sp>
        <p:nvSpPr>
          <p:cNvPr id="6" name="Zástupný symbol pro obsah 5"/>
          <p:cNvSpPr>
            <a:spLocks noGrp="1"/>
          </p:cNvSpPr>
          <p:nvPr>
            <p:ph sz="quarter" idx="4"/>
          </p:nvPr>
        </p:nvSpPr>
        <p:spPr>
          <a:xfrm>
            <a:off x="4644008" y="2471383"/>
            <a:ext cx="4195192" cy="3822192"/>
          </a:xfrm>
        </p:spPr>
        <p:txBody>
          <a:bodyPr/>
          <a:lstStyle/>
          <a:p>
            <a:r>
              <a:rPr lang="cs-CZ" dirty="0"/>
              <a:t>s</a:t>
            </a:r>
            <a:r>
              <a:rPr lang="cs-CZ" dirty="0" smtClean="0"/>
              <a:t>pěje k výslednému produktu, vytváření přínosných věcí</a:t>
            </a:r>
          </a:p>
          <a:p>
            <a:r>
              <a:rPr lang="cs-CZ" dirty="0"/>
              <a:t>j</a:t>
            </a:r>
            <a:r>
              <a:rPr lang="cs-CZ" dirty="0" smtClean="0"/>
              <a:t>de o „žákovský podnik“</a:t>
            </a:r>
          </a:p>
          <a:p>
            <a:r>
              <a:rPr lang="cs-CZ" dirty="0"/>
              <a:t>s</a:t>
            </a:r>
            <a:r>
              <a:rPr lang="cs-CZ" dirty="0" smtClean="0"/>
              <a:t>bírané poznatky jsou nezbytné pro splnění úkolu</a:t>
            </a:r>
          </a:p>
          <a:p>
            <a:r>
              <a:rPr lang="cs-CZ" dirty="0"/>
              <a:t>d</a:t>
            </a:r>
            <a:r>
              <a:rPr lang="cs-CZ" dirty="0" smtClean="0"/>
              <a:t>elší časový úsek</a:t>
            </a:r>
            <a:endParaRPr lang="cs-CZ" dirty="0"/>
          </a:p>
        </p:txBody>
      </p:sp>
    </p:spTree>
    <p:extLst>
      <p:ext uri="{BB962C8B-B14F-4D97-AF65-F5344CB8AC3E}">
        <p14:creationId xmlns:p14="http://schemas.microsoft.com/office/powerpoint/2010/main" val="329894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3291190" y="2564904"/>
            <a:ext cx="2936993" cy="187220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0" dirty="0" smtClean="0"/>
              <a:t>Les</a:t>
            </a:r>
            <a:endParaRPr lang="cs-CZ" sz="6000" dirty="0"/>
          </a:p>
        </p:txBody>
      </p:sp>
      <p:sp>
        <p:nvSpPr>
          <p:cNvPr id="3" name="Ovál 2"/>
          <p:cNvSpPr/>
          <p:nvPr/>
        </p:nvSpPr>
        <p:spPr>
          <a:xfrm>
            <a:off x="537604" y="908720"/>
            <a:ext cx="3530340" cy="192251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Les a stromy v rukou malíře</a:t>
            </a:r>
            <a:endParaRPr lang="cs-CZ" sz="2800" dirty="0"/>
          </a:p>
        </p:txBody>
      </p:sp>
      <p:sp>
        <p:nvSpPr>
          <p:cNvPr id="4" name="Ovál 3"/>
          <p:cNvSpPr/>
          <p:nvPr/>
        </p:nvSpPr>
        <p:spPr>
          <a:xfrm>
            <a:off x="6012160" y="908720"/>
            <a:ext cx="2736304" cy="177849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Koloběh vody v lese</a:t>
            </a:r>
            <a:endParaRPr lang="cs-CZ" sz="2800" dirty="0"/>
          </a:p>
        </p:txBody>
      </p:sp>
      <p:sp>
        <p:nvSpPr>
          <p:cNvPr id="5" name="Ovál 4"/>
          <p:cNvSpPr/>
          <p:nvPr/>
        </p:nvSpPr>
        <p:spPr>
          <a:xfrm>
            <a:off x="251520" y="4361534"/>
            <a:ext cx="3478739" cy="19345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Les v umělecké literatuře</a:t>
            </a:r>
            <a:endParaRPr lang="cs-CZ" sz="2800" dirty="0"/>
          </a:p>
        </p:txBody>
      </p:sp>
      <p:sp>
        <p:nvSpPr>
          <p:cNvPr id="6" name="Ovál 5"/>
          <p:cNvSpPr/>
          <p:nvPr/>
        </p:nvSpPr>
        <p:spPr>
          <a:xfrm>
            <a:off x="5270376" y="4149080"/>
            <a:ext cx="3478088" cy="213853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Les a geografie – podnebná a výšková pásma</a:t>
            </a:r>
            <a:endParaRPr lang="cs-CZ" sz="2800" dirty="0"/>
          </a:p>
        </p:txBody>
      </p:sp>
      <p:sp>
        <p:nvSpPr>
          <p:cNvPr id="7" name="Šipka doprava 6"/>
          <p:cNvSpPr/>
          <p:nvPr/>
        </p:nvSpPr>
        <p:spPr>
          <a:xfrm rot="18442443">
            <a:off x="5724127" y="23488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rot="12821528">
            <a:off x="2608129" y="25889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rot="9020689">
            <a:off x="3347007" y="44106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729481">
            <a:off x="4977537" y="43114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Nadpis 10"/>
          <p:cNvSpPr>
            <a:spLocks noGrp="1"/>
          </p:cNvSpPr>
          <p:nvPr>
            <p:ph type="title"/>
          </p:nvPr>
        </p:nvSpPr>
        <p:spPr>
          <a:xfrm>
            <a:off x="2843808" y="228600"/>
            <a:ext cx="4392488" cy="758952"/>
          </a:xfrm>
        </p:spPr>
        <p:txBody>
          <a:bodyPr/>
          <a:lstStyle/>
          <a:p>
            <a:r>
              <a:rPr lang="cs-CZ" dirty="0" smtClean="0"/>
              <a:t>Tematická výuka</a:t>
            </a:r>
            <a:endParaRPr lang="cs-CZ" dirty="0"/>
          </a:p>
        </p:txBody>
      </p:sp>
    </p:spTree>
    <p:extLst>
      <p:ext uri="{BB962C8B-B14F-4D97-AF65-F5344CB8AC3E}">
        <p14:creationId xmlns:p14="http://schemas.microsoft.com/office/powerpoint/2010/main" val="3338099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aoblený obdélník 3"/>
          <p:cNvSpPr/>
          <p:nvPr/>
        </p:nvSpPr>
        <p:spPr>
          <a:xfrm>
            <a:off x="395536" y="548680"/>
            <a:ext cx="3096344" cy="156247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Motivace</a:t>
            </a:r>
          </a:p>
          <a:p>
            <a:pPr algn="ctr"/>
            <a:r>
              <a:rPr lang="cs-CZ" sz="2800" dirty="0" smtClean="0"/>
              <a:t>Mapování </a:t>
            </a:r>
          </a:p>
          <a:p>
            <a:pPr algn="ctr"/>
            <a:r>
              <a:rPr lang="cs-CZ" sz="2800" dirty="0" smtClean="0"/>
              <a:t>Třídění</a:t>
            </a:r>
          </a:p>
        </p:txBody>
      </p:sp>
      <p:sp>
        <p:nvSpPr>
          <p:cNvPr id="9" name="Zaoblený obdélník 8"/>
          <p:cNvSpPr/>
          <p:nvPr/>
        </p:nvSpPr>
        <p:spPr>
          <a:xfrm>
            <a:off x="1835696" y="1967136"/>
            <a:ext cx="3096344" cy="1562472"/>
          </a:xfrm>
          <a:prstGeom prst="roundRect">
            <a:avLst/>
          </a:prstGeom>
          <a:solidFill>
            <a:srgbClr val="210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Řešení</a:t>
            </a:r>
          </a:p>
        </p:txBody>
      </p:sp>
      <p:sp>
        <p:nvSpPr>
          <p:cNvPr id="10" name="Zaoblený obdélník 9"/>
          <p:cNvSpPr/>
          <p:nvPr/>
        </p:nvSpPr>
        <p:spPr>
          <a:xfrm>
            <a:off x="3491880" y="3356992"/>
            <a:ext cx="3096344" cy="1562472"/>
          </a:xfrm>
          <a:prstGeom prst="roundRect">
            <a:avLst/>
          </a:prstGeom>
          <a:solidFill>
            <a:srgbClr val="1C6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Produkt</a:t>
            </a:r>
          </a:p>
        </p:txBody>
      </p:sp>
      <p:sp>
        <p:nvSpPr>
          <p:cNvPr id="11" name="Zaoblený obdélník 10"/>
          <p:cNvSpPr/>
          <p:nvPr/>
        </p:nvSpPr>
        <p:spPr>
          <a:xfrm>
            <a:off x="5724128" y="4653136"/>
            <a:ext cx="3096344" cy="1562472"/>
          </a:xfrm>
          <a:prstGeom prst="roundRect">
            <a:avLst/>
          </a:prstGeom>
          <a:solidFill>
            <a:srgbClr val="6BAA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Reflexe</a:t>
            </a:r>
          </a:p>
        </p:txBody>
      </p:sp>
      <p:sp>
        <p:nvSpPr>
          <p:cNvPr id="13" name="Nadpis 12"/>
          <p:cNvSpPr>
            <a:spLocks noGrp="1"/>
          </p:cNvSpPr>
          <p:nvPr>
            <p:ph type="title"/>
          </p:nvPr>
        </p:nvSpPr>
        <p:spPr>
          <a:xfrm>
            <a:off x="4283968" y="228600"/>
            <a:ext cx="4552184" cy="758952"/>
          </a:xfrm>
        </p:spPr>
        <p:txBody>
          <a:bodyPr/>
          <a:lstStyle/>
          <a:p>
            <a:r>
              <a:rPr lang="cs-CZ" dirty="0" smtClean="0"/>
              <a:t>Projektová výuka</a:t>
            </a:r>
            <a:endParaRPr lang="cs-CZ" dirty="0"/>
          </a:p>
        </p:txBody>
      </p:sp>
    </p:spTree>
    <p:extLst>
      <p:ext uri="{BB962C8B-B14F-4D97-AF65-F5344CB8AC3E}">
        <p14:creationId xmlns:p14="http://schemas.microsoft.com/office/powerpoint/2010/main" val="245495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Projektová výuka - fáze</a:t>
            </a:r>
            <a:endParaRPr lang="cs-CZ" dirty="0"/>
          </a:p>
        </p:txBody>
      </p:sp>
      <p:sp>
        <p:nvSpPr>
          <p:cNvPr id="7" name="Zástupný symbol pro obsah 6"/>
          <p:cNvSpPr>
            <a:spLocks noGrp="1"/>
          </p:cNvSpPr>
          <p:nvPr>
            <p:ph sz="quarter" idx="1"/>
          </p:nvPr>
        </p:nvSpPr>
        <p:spPr/>
        <p:txBody>
          <a:bodyPr/>
          <a:lstStyle/>
          <a:p>
            <a:r>
              <a:rPr lang="cs-CZ" dirty="0" smtClean="0"/>
              <a:t>1. motivace – získat zájem žáků, aktivizovat je</a:t>
            </a:r>
          </a:p>
          <a:p>
            <a:r>
              <a:rPr lang="cs-CZ" dirty="0" smtClean="0"/>
              <a:t>2. mapování – žáci sestaví  klíčové otázky, studují vstupní materiál, získávají informace</a:t>
            </a:r>
          </a:p>
          <a:p>
            <a:r>
              <a:rPr lang="cs-CZ" dirty="0" smtClean="0"/>
              <a:t>3. třídění – porovnávají, navrhují kritéria, postupy</a:t>
            </a:r>
          </a:p>
          <a:p>
            <a:r>
              <a:rPr lang="cs-CZ" dirty="0" smtClean="0"/>
              <a:t>4. řešení – dotazuje se, pátrá, prezentuje, hodnotí</a:t>
            </a:r>
          </a:p>
          <a:p>
            <a:r>
              <a:rPr lang="cs-CZ" dirty="0" smtClean="0"/>
              <a:t>5. tvorba produktu – využijí získané informace</a:t>
            </a:r>
          </a:p>
          <a:p>
            <a:r>
              <a:rPr lang="cs-CZ" dirty="0" smtClean="0"/>
              <a:t>6. reflexe- vyhodnocení získaných poznatků, prožitků, zkušeností</a:t>
            </a:r>
          </a:p>
          <a:p>
            <a:r>
              <a:rPr lang="cs-CZ" dirty="0" smtClean="0"/>
              <a:t>(příklad – ZŠ </a:t>
            </a:r>
            <a:r>
              <a:rPr lang="cs-CZ" dirty="0" err="1" smtClean="0"/>
              <a:t>Řeznovice</a:t>
            </a:r>
            <a:r>
              <a:rPr lang="cs-CZ" dirty="0" smtClean="0"/>
              <a:t> – úspora vody ve škole)</a:t>
            </a:r>
            <a:endParaRPr lang="cs-CZ" dirty="0"/>
          </a:p>
        </p:txBody>
      </p:sp>
    </p:spTree>
    <p:extLst>
      <p:ext uri="{BB962C8B-B14F-4D97-AF65-F5344CB8AC3E}">
        <p14:creationId xmlns:p14="http://schemas.microsoft.com/office/powerpoint/2010/main" val="153349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Místně zakotvené učení</a:t>
            </a:r>
            <a:endParaRPr lang="cs-CZ" dirty="0"/>
          </a:p>
        </p:txBody>
      </p:sp>
      <p:sp>
        <p:nvSpPr>
          <p:cNvPr id="3" name="Zástupný symbol pro obsah 2"/>
          <p:cNvSpPr>
            <a:spLocks noGrp="1"/>
          </p:cNvSpPr>
          <p:nvPr>
            <p:ph sz="quarter" idx="1"/>
          </p:nvPr>
        </p:nvSpPr>
        <p:spPr>
          <a:xfrm>
            <a:off x="301752" y="1412776"/>
            <a:ext cx="8503920" cy="4968552"/>
          </a:xfrm>
        </p:spPr>
        <p:txBody>
          <a:bodyPr>
            <a:normAutofit/>
          </a:bodyPr>
          <a:lstStyle/>
          <a:p>
            <a:r>
              <a:rPr lang="cs-CZ" dirty="0" smtClean="0"/>
              <a:t>Využívá všech aspektů místního prostředí (přírodních, kulturních, historických)</a:t>
            </a:r>
          </a:p>
          <a:p>
            <a:r>
              <a:rPr lang="cs-CZ" dirty="0" smtClean="0"/>
              <a:t>Klade důraz na občanské zapojení v projektech, které slouží komunitě</a:t>
            </a:r>
          </a:p>
          <a:p>
            <a:r>
              <a:rPr lang="cs-CZ" dirty="0" smtClean="0"/>
              <a:t>Učí se </a:t>
            </a:r>
          </a:p>
          <a:p>
            <a:pPr lvl="1"/>
            <a:r>
              <a:rPr lang="cs-CZ" sz="2400" dirty="0" smtClean="0"/>
              <a:t>o místě (řeší se regionální problémy)</a:t>
            </a:r>
          </a:p>
          <a:p>
            <a:pPr lvl="1"/>
            <a:r>
              <a:rPr lang="cs-CZ" sz="2400" dirty="0" smtClean="0"/>
              <a:t>v místě (učebnou se stává obec a její okolí)</a:t>
            </a:r>
          </a:p>
          <a:p>
            <a:pPr lvl="1"/>
            <a:r>
              <a:rPr lang="cs-CZ" sz="2400" dirty="0" smtClean="0"/>
              <a:t> vytváření partnerství s komunitou</a:t>
            </a:r>
          </a:p>
          <a:p>
            <a:pPr lvl="1"/>
            <a:r>
              <a:rPr lang="cs-CZ" sz="2400" dirty="0"/>
              <a:t> </a:t>
            </a:r>
            <a:r>
              <a:rPr lang="cs-CZ" sz="2400" dirty="0" smtClean="0"/>
              <a:t>mezioborové (využití odborníků)</a:t>
            </a:r>
          </a:p>
          <a:p>
            <a:pPr lvl="1"/>
            <a:r>
              <a:rPr lang="cs-CZ" sz="2400" dirty="0"/>
              <a:t> </a:t>
            </a:r>
            <a:r>
              <a:rPr lang="cs-CZ" sz="2400" dirty="0" smtClean="0"/>
              <a:t>aktivní účast žáka a vliv na jeho vlastní život</a:t>
            </a:r>
          </a:p>
          <a:p>
            <a:pPr lvl="1"/>
            <a:r>
              <a:rPr lang="cs-CZ" sz="2400" dirty="0" smtClean="0"/>
              <a:t> běžný nástroj výuky</a:t>
            </a:r>
          </a:p>
          <a:p>
            <a:pPr lvl="1"/>
            <a:endParaRPr lang="cs-CZ" dirty="0" smtClean="0"/>
          </a:p>
        </p:txBody>
      </p:sp>
    </p:spTree>
    <p:extLst>
      <p:ext uri="{BB962C8B-B14F-4D97-AF65-F5344CB8AC3E}">
        <p14:creationId xmlns:p14="http://schemas.microsoft.com/office/powerpoint/2010/main" val="376583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5744" y="1527175"/>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42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4" name="Zástupný symbol pro obsah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83568" y="1196752"/>
            <a:ext cx="7920880" cy="5280586"/>
          </a:xfrm>
        </p:spPr>
      </p:pic>
    </p:spTree>
    <p:extLst>
      <p:ext uri="{BB962C8B-B14F-4D97-AF65-F5344CB8AC3E}">
        <p14:creationId xmlns:p14="http://schemas.microsoft.com/office/powerpoint/2010/main" val="359924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Místně zakotvené učení</a:t>
            </a:r>
          </a:p>
        </p:txBody>
      </p:sp>
      <p:pic>
        <p:nvPicPr>
          <p:cNvPr id="11"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3887" y="1527175"/>
            <a:ext cx="685971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82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717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4744" y="1527175"/>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380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614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388773"/>
            <a:ext cx="3717032" cy="495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16383000"/>
            <a:ext cx="2988900" cy="398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376264"/>
            <a:ext cx="331236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70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s://res.cloudinary.com/practicaldev/image/fetch/s--s4r5ENWw--/c_limit%2Cf_auto%2Cfl_progressive%2Cq_auto%2Cw_880/https://www.researchgate.net/profile/Godfrey_Mayende/publication/314676933/figure/fig1/AS:572340514889728%401513468020272/Learning-Pyramid.png"/>
          <p:cNvPicPr>
            <a:picLocks noChangeAspect="1" noChangeArrowheads="1"/>
          </p:cNvPicPr>
          <p:nvPr/>
        </p:nvPicPr>
        <p:blipFill rotWithShape="1">
          <a:blip r:embed="rId2">
            <a:extLst>
              <a:ext uri="{28A0092B-C50C-407E-A947-70E740481C1C}">
                <a14:useLocalDpi xmlns:a14="http://schemas.microsoft.com/office/drawing/2010/main" val="0"/>
              </a:ext>
            </a:extLst>
          </a:blip>
          <a:srcRect l="8181"/>
          <a:stretch/>
        </p:blipFill>
        <p:spPr bwMode="auto">
          <a:xfrm>
            <a:off x="169816" y="222595"/>
            <a:ext cx="8780557" cy="614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6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4" name="Picture 3"/>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6428" t="-831" r="14524"/>
          <a:stretch/>
        </p:blipFill>
        <p:spPr bwMode="auto">
          <a:xfrm>
            <a:off x="179512" y="1556792"/>
            <a:ext cx="5421086" cy="461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561780"/>
            <a:ext cx="3429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16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Studánkové víly a </a:t>
            </a:r>
            <a:r>
              <a:rPr lang="cs-CZ" smtClean="0"/>
              <a:t>ochránci studánek</a:t>
            </a:r>
            <a:endParaRPr lang="cs-CZ"/>
          </a:p>
        </p:txBody>
      </p:sp>
      <p:pic>
        <p:nvPicPr>
          <p:cNvPr id="921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4744" y="1527175"/>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361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27584" y="1400738"/>
            <a:ext cx="7344816" cy="4896544"/>
          </a:xfrm>
        </p:spPr>
      </p:pic>
    </p:spTree>
    <p:extLst>
      <p:ext uri="{BB962C8B-B14F-4D97-AF65-F5344CB8AC3E}">
        <p14:creationId xmlns:p14="http://schemas.microsoft.com/office/powerpoint/2010/main" val="192338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Místně zakotvené učení</a:t>
            </a:r>
          </a:p>
        </p:txBody>
      </p:sp>
      <p:pic>
        <p:nvPicPr>
          <p:cNvPr id="819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4744" y="1527175"/>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781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Venkovní výuka</a:t>
            </a:r>
            <a:endParaRPr lang="cs-CZ" dirty="0"/>
          </a:p>
        </p:txBody>
      </p:sp>
      <p:sp>
        <p:nvSpPr>
          <p:cNvPr id="3" name="Zástupný symbol pro obsah 2"/>
          <p:cNvSpPr>
            <a:spLocks noGrp="1"/>
          </p:cNvSpPr>
          <p:nvPr>
            <p:ph sz="quarter" idx="1"/>
          </p:nvPr>
        </p:nvSpPr>
        <p:spPr/>
        <p:txBody>
          <a:bodyPr/>
          <a:lstStyle/>
          <a:p>
            <a:r>
              <a:rPr lang="cs-CZ" dirty="0" smtClean="0"/>
              <a:t>Venkovní výuka využívá všech možností venkovního prostředí (venkovní výuka neznamená, že využíváme vnitřní učební pomůcky na zahrádce)</a:t>
            </a:r>
          </a:p>
          <a:p>
            <a:r>
              <a:rPr lang="cs-CZ" dirty="0" smtClean="0">
                <a:solidFill>
                  <a:schemeClr val="accent2">
                    <a:lumMod val="75000"/>
                  </a:schemeClr>
                </a:solidFill>
              </a:rPr>
              <a:t>Ukázky z programu Kohoutovická obora</a:t>
            </a:r>
            <a:endParaRPr lang="cs-CZ" dirty="0">
              <a:solidFill>
                <a:schemeClr val="accent2">
                  <a:lumMod val="75000"/>
                </a:schemeClr>
              </a:solidFill>
            </a:endParaRPr>
          </a:p>
        </p:txBody>
      </p:sp>
    </p:spTree>
    <p:extLst>
      <p:ext uri="{BB962C8B-B14F-4D97-AF65-F5344CB8AC3E}">
        <p14:creationId xmlns:p14="http://schemas.microsoft.com/office/powerpoint/2010/main" val="1139984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Kritické myšlení</a:t>
            </a:r>
            <a:endParaRPr lang="cs-CZ" dirty="0"/>
          </a:p>
        </p:txBody>
      </p:sp>
      <p:sp>
        <p:nvSpPr>
          <p:cNvPr id="6" name="Zástupný symbol pro obsah 5"/>
          <p:cNvSpPr>
            <a:spLocks noGrp="1"/>
          </p:cNvSpPr>
          <p:nvPr>
            <p:ph sz="quarter" idx="1"/>
          </p:nvPr>
        </p:nvSpPr>
        <p:spPr/>
        <p:txBody>
          <a:bodyPr>
            <a:normAutofit lnSpcReduction="10000"/>
          </a:bodyPr>
          <a:lstStyle/>
          <a:p>
            <a:r>
              <a:rPr lang="cs-CZ" dirty="0"/>
              <a:t>„Kritické myšlení je intelektuálně disciplinovaný proces aktivní a dovedné konceptualizace, uplatňování, analyzování, syntetizování nebo vyhodnocování informací získaných, nebo vytvořených, za pomoci pozorování, zkušeností, reflexe, uvažování a komunikace, jako vodítka k přesvědčení a jednání. V základní formě je založeno na univerzálních hodnotách, jako jsou: jasnost, přesnost, důslednost, relevance, přesvědčivost, hloubka, šířka a spravedlnost myšlení“ (</a:t>
            </a:r>
            <a:r>
              <a:rPr lang="cs-CZ" dirty="0" err="1"/>
              <a:t>Scriven</a:t>
            </a:r>
            <a:r>
              <a:rPr lang="cs-CZ" dirty="0"/>
              <a:t>, M., Paul, R., 1987 in Novotná, J., Jurčíková, J., 2012, s. 62). </a:t>
            </a:r>
          </a:p>
        </p:txBody>
      </p:sp>
    </p:spTree>
    <p:extLst>
      <p:ext uri="{BB962C8B-B14F-4D97-AF65-F5344CB8AC3E}">
        <p14:creationId xmlns:p14="http://schemas.microsoft.com/office/powerpoint/2010/main" val="2624581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Kritické myšlení</a:t>
            </a:r>
            <a:endParaRPr lang="cs-CZ" dirty="0"/>
          </a:p>
        </p:txBody>
      </p:sp>
      <p:pic>
        <p:nvPicPr>
          <p:cNvPr id="4" name="Picture 3"/>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5257" t="44771" r="5257" b="15286"/>
          <a:stretch/>
        </p:blipFill>
        <p:spPr bwMode="auto">
          <a:xfrm>
            <a:off x="1144327" y="2291346"/>
            <a:ext cx="6818833" cy="3043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128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Kritického myšlení</a:t>
            </a:r>
            <a:endParaRPr lang="cs-CZ" dirty="0"/>
          </a:p>
        </p:txBody>
      </p:sp>
      <p:sp>
        <p:nvSpPr>
          <p:cNvPr id="3" name="Zástupný symbol pro obsah 2"/>
          <p:cNvSpPr>
            <a:spLocks noGrp="1"/>
          </p:cNvSpPr>
          <p:nvPr>
            <p:ph sz="quarter" idx="1"/>
          </p:nvPr>
        </p:nvSpPr>
        <p:spPr/>
        <p:txBody>
          <a:bodyPr/>
          <a:lstStyle/>
          <a:p>
            <a:r>
              <a:rPr lang="cs-CZ" dirty="0" smtClean="0"/>
              <a:t>Poznání nevzniká tím, že ho žák pasivně přejímá od učitele, ale že své poznání aktivně buduje.</a:t>
            </a:r>
          </a:p>
          <a:p>
            <a:r>
              <a:rPr lang="cs-CZ" dirty="0" smtClean="0"/>
              <a:t>Třífázový model učení E-U-R</a:t>
            </a:r>
          </a:p>
          <a:p>
            <a:pPr lvl="1"/>
            <a:r>
              <a:rPr lang="cs-CZ" dirty="0" smtClean="0"/>
              <a:t>Evokace (</a:t>
            </a:r>
            <a:r>
              <a:rPr lang="cs-CZ" dirty="0" err="1" smtClean="0"/>
              <a:t>prekoncepty</a:t>
            </a:r>
            <a:r>
              <a:rPr lang="cs-CZ" dirty="0" smtClean="0"/>
              <a:t>)</a:t>
            </a:r>
          </a:p>
          <a:p>
            <a:pPr lvl="1"/>
            <a:r>
              <a:rPr lang="cs-CZ" dirty="0" smtClean="0"/>
              <a:t>Uvědomění si významu informací a zkušeností </a:t>
            </a:r>
          </a:p>
          <a:p>
            <a:pPr lvl="1"/>
            <a:r>
              <a:rPr lang="cs-CZ" dirty="0" smtClean="0"/>
              <a:t>Reflexe ( nový koncept)</a:t>
            </a:r>
          </a:p>
          <a:p>
            <a:r>
              <a:rPr lang="cs-CZ" dirty="0" smtClean="0"/>
              <a:t>Ukázka z programu Pohroma na </a:t>
            </a:r>
            <a:r>
              <a:rPr lang="cs-CZ" dirty="0" err="1" smtClean="0"/>
              <a:t>Blaťáku</a:t>
            </a:r>
            <a:endParaRPr lang="cs-CZ" dirty="0" smtClean="0"/>
          </a:p>
          <a:p>
            <a:endParaRPr lang="cs-CZ" dirty="0"/>
          </a:p>
        </p:txBody>
      </p:sp>
    </p:spTree>
    <p:extLst>
      <p:ext uri="{BB962C8B-B14F-4D97-AF65-F5344CB8AC3E}">
        <p14:creationId xmlns:p14="http://schemas.microsoft.com/office/powerpoint/2010/main" val="543107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Pohroma na </a:t>
            </a:r>
            <a:r>
              <a:rPr lang="cs-CZ" dirty="0" err="1" smtClean="0"/>
              <a:t>Blaťáku</a:t>
            </a:r>
            <a:endParaRPr lang="cs-CZ" dirty="0"/>
          </a:p>
        </p:txBody>
      </p:sp>
      <p:pic>
        <p:nvPicPr>
          <p:cNvPr id="819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4744" y="1527175"/>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73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val="0"/>
              </a:ext>
            </a:extLst>
          </a:blip>
          <a:srcRect l="64587" t="28279" r="2072" b="17862"/>
          <a:stretch/>
        </p:blipFill>
        <p:spPr bwMode="auto">
          <a:xfrm>
            <a:off x="1763688" y="107895"/>
            <a:ext cx="6248760" cy="673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87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Připomenutí minulé výuky </a:t>
            </a:r>
            <a:endParaRPr lang="cs-CZ" dirty="0"/>
          </a:p>
        </p:txBody>
      </p:sp>
      <p:sp>
        <p:nvSpPr>
          <p:cNvPr id="3" name="Zástupný symbol pro obsah 2"/>
          <p:cNvSpPr>
            <a:spLocks noGrp="1"/>
          </p:cNvSpPr>
          <p:nvPr>
            <p:ph sz="quarter" idx="1"/>
          </p:nvPr>
        </p:nvSpPr>
        <p:spPr/>
        <p:txBody>
          <a:bodyPr/>
          <a:lstStyle/>
          <a:p>
            <a:r>
              <a:rPr lang="cs-CZ" dirty="0" smtClean="0"/>
              <a:t>Zavedení povinné školní docházky Marií Terezií r. 1774 – před 245 lety – Trivium (čtení, psaní a počty) + náboženství, </a:t>
            </a:r>
            <a:r>
              <a:rPr lang="cs-CZ" dirty="0"/>
              <a:t>z</a:t>
            </a:r>
            <a:r>
              <a:rPr lang="cs-CZ" dirty="0" smtClean="0"/>
              <a:t>emědělství a řemesla</a:t>
            </a:r>
          </a:p>
          <a:p>
            <a:r>
              <a:rPr lang="cs-CZ" sz="2800" dirty="0" err="1"/>
              <a:t>Felbigerova</a:t>
            </a:r>
            <a:r>
              <a:rPr lang="cs-CZ" sz="2800" dirty="0"/>
              <a:t> </a:t>
            </a:r>
            <a:r>
              <a:rPr lang="cs-CZ" sz="2800" dirty="0" err="1"/>
              <a:t>Methodní</a:t>
            </a:r>
            <a:r>
              <a:rPr lang="cs-CZ" sz="2800" dirty="0"/>
              <a:t> </a:t>
            </a:r>
            <a:r>
              <a:rPr lang="cs-CZ" sz="2800" dirty="0" smtClean="0"/>
              <a:t>kniha</a:t>
            </a:r>
            <a:endParaRPr lang="cs-CZ" dirty="0" smtClean="0"/>
          </a:p>
          <a:p>
            <a:r>
              <a:rPr lang="cs-CZ" dirty="0" smtClean="0"/>
              <a:t>Alternativní  směry u nás až v 90 letech minulého století</a:t>
            </a:r>
          </a:p>
          <a:p>
            <a:r>
              <a:rPr lang="cs-CZ" dirty="0" smtClean="0"/>
              <a:t>Liší </a:t>
            </a:r>
            <a:r>
              <a:rPr lang="cs-CZ" dirty="0"/>
              <a:t>se např. </a:t>
            </a:r>
          </a:p>
          <a:p>
            <a:pPr lvl="1"/>
            <a:r>
              <a:rPr lang="cs-CZ" sz="2400" dirty="0"/>
              <a:t>v metodách výuky</a:t>
            </a:r>
          </a:p>
          <a:p>
            <a:pPr lvl="1"/>
            <a:r>
              <a:rPr lang="cs-CZ" sz="2400" dirty="0"/>
              <a:t>v přístupech učitel- žák</a:t>
            </a:r>
          </a:p>
          <a:p>
            <a:pPr lvl="1"/>
            <a:r>
              <a:rPr lang="cs-CZ" sz="2400" dirty="0"/>
              <a:t>ve způsobu hodnocení</a:t>
            </a:r>
          </a:p>
          <a:p>
            <a:endParaRPr lang="cs-CZ" dirty="0"/>
          </a:p>
        </p:txBody>
      </p:sp>
    </p:spTree>
    <p:extLst>
      <p:ext uri="{BB962C8B-B14F-4D97-AF65-F5344CB8AC3E}">
        <p14:creationId xmlns:p14="http://schemas.microsoft.com/office/powerpoint/2010/main" val="191407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Pohroma na </a:t>
            </a:r>
            <a:r>
              <a:rPr lang="cs-CZ" dirty="0" err="1"/>
              <a:t>Blaťáku</a:t>
            </a:r>
            <a:endParaRPr lang="cs-CZ" dirty="0"/>
          </a:p>
        </p:txBody>
      </p:sp>
      <p:sp>
        <p:nvSpPr>
          <p:cNvPr id="3" name="Zástupný symbol pro obsah 2"/>
          <p:cNvSpPr>
            <a:spLocks noGrp="1"/>
          </p:cNvSpPr>
          <p:nvPr>
            <p:ph sz="quarter" idx="1"/>
          </p:nvPr>
        </p:nvSpPr>
        <p:spPr/>
        <p:txBody>
          <a:bodyPr/>
          <a:lstStyle/>
          <a:p>
            <a:endParaRPr lang="cs-CZ"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12776"/>
            <a:ext cx="734481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593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Pohroma na </a:t>
            </a:r>
            <a:r>
              <a:rPr lang="cs-CZ" dirty="0" err="1"/>
              <a:t>Blaťáku</a:t>
            </a:r>
            <a:endParaRPr lang="cs-CZ" dirty="0"/>
          </a:p>
        </p:txBody>
      </p:sp>
      <p:pic>
        <p:nvPicPr>
          <p:cNvPr id="921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4744" y="1527175"/>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94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Zpracování článku z časopisu metodou I.N.S.E.R.T</a:t>
            </a:r>
            <a:r>
              <a:rPr lang="cs-CZ" sz="2800" dirty="0" smtClean="0"/>
              <a:t>.</a:t>
            </a:r>
            <a:endParaRPr lang="cs-CZ" sz="2800" dirty="0"/>
          </a:p>
        </p:txBody>
      </p:sp>
      <p:sp>
        <p:nvSpPr>
          <p:cNvPr id="3" name="Zástupný symbol pro obsah 2"/>
          <p:cNvSpPr>
            <a:spLocks noGrp="1"/>
          </p:cNvSpPr>
          <p:nvPr>
            <p:ph sz="quarter" idx="1"/>
          </p:nvPr>
        </p:nvSpPr>
        <p:spPr/>
        <p:txBody>
          <a:bodyPr>
            <a:normAutofit/>
          </a:bodyPr>
          <a:lstStyle/>
          <a:p>
            <a:r>
              <a:rPr lang="cs-CZ" sz="1800" dirty="0"/>
              <a:t> (</a:t>
            </a:r>
            <a:r>
              <a:rPr lang="en-US" sz="1800" dirty="0"/>
              <a:t>„interactive noting system for effective reading and thinking“</a:t>
            </a:r>
            <a:r>
              <a:rPr lang="cs-CZ" sz="1800" dirty="0"/>
              <a:t>)</a:t>
            </a:r>
          </a:p>
          <a:p>
            <a:r>
              <a:rPr lang="cs-CZ" sz="1800" dirty="0" smtClean="0"/>
              <a:t>jedna </a:t>
            </a:r>
            <a:r>
              <a:rPr lang="cs-CZ" sz="1800" dirty="0"/>
              <a:t>ze základních metod kritického myšlení, kterou lze použít v průběhu </a:t>
            </a:r>
            <a:r>
              <a:rPr lang="cs-CZ" sz="1800" dirty="0" smtClean="0"/>
              <a:t>studia. Systémem </a:t>
            </a:r>
            <a:r>
              <a:rPr lang="cs-CZ" sz="1800" dirty="0"/>
              <a:t>několika značek vyjadřujeme svůj jedinečný vztah k informacím v článku a pomocí znamének jej zviditelňujeme. Značky udržují naši pozornost a pomáhají nám s porozuměním. Používáním značek si studenti zvykají na to, že vzdělávání nespočívá v učení se nazpaměť, ale že sdělení mají promýšlet. Ve finální fázi značky pomohou k rychlé orientaci v textu a k zápisu nejpodstatnějších poznatků, ať již jsou pro nás známé nebo nové, ať s nimi souhlasíme, nesouhlasíme nebo si nad nimi </a:t>
            </a:r>
            <a:r>
              <a:rPr lang="cs-CZ" sz="1800" dirty="0" smtClean="0"/>
              <a:t>klademe </a:t>
            </a:r>
            <a:r>
              <a:rPr lang="cs-CZ" sz="1800" dirty="0"/>
              <a:t>otázku</a:t>
            </a:r>
            <a:r>
              <a:rPr lang="cs-CZ" sz="1800" dirty="0" smtClean="0"/>
              <a:t>.</a:t>
            </a:r>
          </a:p>
          <a:p>
            <a:endParaRPr lang="cs-CZ" sz="1800" dirty="0"/>
          </a:p>
        </p:txBody>
      </p:sp>
      <p:graphicFrame>
        <p:nvGraphicFramePr>
          <p:cNvPr id="4" name="Tabulka 3"/>
          <p:cNvGraphicFramePr>
            <a:graphicFrameLocks noGrp="1"/>
          </p:cNvGraphicFramePr>
          <p:nvPr>
            <p:extLst>
              <p:ext uri="{D42A27DB-BD31-4B8C-83A1-F6EECF244321}">
                <p14:modId xmlns:p14="http://schemas.microsoft.com/office/powerpoint/2010/main" val="919987302"/>
              </p:ext>
            </p:extLst>
          </p:nvPr>
        </p:nvGraphicFramePr>
        <p:xfrm>
          <a:off x="467544" y="4293096"/>
          <a:ext cx="8352928" cy="1800200"/>
        </p:xfrm>
        <a:graphic>
          <a:graphicData uri="http://schemas.openxmlformats.org/drawingml/2006/table">
            <a:tbl>
              <a:tblPr/>
              <a:tblGrid>
                <a:gridCol w="648072"/>
                <a:gridCol w="7704856"/>
              </a:tblGrid>
              <a:tr h="429667">
                <a:tc>
                  <a:txBody>
                    <a:bodyPr/>
                    <a:lstStyle/>
                    <a:p>
                      <a:r>
                        <a:rPr lang="cs-CZ" sz="1200" b="1" dirty="0"/>
                        <a:t>√</a:t>
                      </a:r>
                      <a:endParaRPr lang="cs-CZ" sz="1200" dirty="0"/>
                    </a:p>
                  </a:txBody>
                  <a:tcPr marL="6578" marR="6578" marT="6578" marB="6578" anchor="ctr">
                    <a:lnL>
                      <a:noFill/>
                    </a:lnL>
                    <a:lnR>
                      <a:noFill/>
                    </a:lnR>
                    <a:lnT>
                      <a:noFill/>
                    </a:lnT>
                    <a:lnB>
                      <a:noFill/>
                    </a:lnB>
                  </a:tcPr>
                </a:tc>
                <a:tc>
                  <a:txBody>
                    <a:bodyPr/>
                    <a:lstStyle/>
                    <a:p>
                      <a:r>
                        <a:rPr lang="cs-CZ" sz="1200" dirty="0"/>
                        <a:t>Udělej fajfku na okraji textu, jestliže určitá informace v textu potvrzuje, co jsi věděl/a nebo sis myslel/a, že víš.</a:t>
                      </a:r>
                    </a:p>
                  </a:txBody>
                  <a:tcPr marL="6578" marR="6578" marT="6578" marB="6578" anchor="ctr">
                    <a:lnL>
                      <a:noFill/>
                    </a:lnL>
                    <a:lnR>
                      <a:noFill/>
                    </a:lnR>
                    <a:lnT>
                      <a:noFill/>
                    </a:lnT>
                    <a:lnB>
                      <a:noFill/>
                    </a:lnB>
                  </a:tcPr>
                </a:tc>
              </a:tr>
              <a:tr h="434429">
                <a:tc>
                  <a:txBody>
                    <a:bodyPr/>
                    <a:lstStyle/>
                    <a:p>
                      <a:r>
                        <a:rPr lang="cs-CZ" sz="1200"/>
                        <a:t>–</a:t>
                      </a:r>
                    </a:p>
                  </a:txBody>
                  <a:tcPr marL="6578" marR="6578" marT="6578" marB="6578" anchor="ctr">
                    <a:lnL>
                      <a:noFill/>
                    </a:lnL>
                    <a:lnR>
                      <a:noFill/>
                    </a:lnR>
                    <a:lnT>
                      <a:noFill/>
                    </a:lnT>
                    <a:lnB>
                      <a:noFill/>
                    </a:lnB>
                  </a:tcPr>
                </a:tc>
                <a:tc>
                  <a:txBody>
                    <a:bodyPr/>
                    <a:lstStyle/>
                    <a:p>
                      <a:r>
                        <a:rPr lang="cs-CZ" sz="1200" dirty="0"/>
                        <a:t>Udělej minus, jestliže je informace, kterou čteš, v rozporu s tím, co víš. Tímto znaménkem můžeš označit také nějaký rozpor uvnitř textu.</a:t>
                      </a:r>
                    </a:p>
                  </a:txBody>
                  <a:tcPr marL="6578" marR="6578" marT="6578" marB="6578" anchor="ctr">
                    <a:lnL>
                      <a:noFill/>
                    </a:lnL>
                    <a:lnR>
                      <a:noFill/>
                    </a:lnR>
                    <a:lnT>
                      <a:noFill/>
                    </a:lnT>
                    <a:lnB>
                      <a:noFill/>
                    </a:lnB>
                  </a:tcPr>
                </a:tc>
              </a:tr>
              <a:tr h="504056">
                <a:tc>
                  <a:txBody>
                    <a:bodyPr/>
                    <a:lstStyle/>
                    <a:p>
                      <a:r>
                        <a:rPr lang="cs-CZ" sz="1200" b="1"/>
                        <a:t>+</a:t>
                      </a:r>
                      <a:endParaRPr lang="cs-CZ" sz="1200"/>
                    </a:p>
                  </a:txBody>
                  <a:tcPr marL="6578" marR="6578" marT="6578" marB="6578" anchor="ctr">
                    <a:lnL>
                      <a:noFill/>
                    </a:lnL>
                    <a:lnR>
                      <a:noFill/>
                    </a:lnR>
                    <a:lnT>
                      <a:noFill/>
                    </a:lnT>
                    <a:lnB>
                      <a:noFill/>
                    </a:lnB>
                  </a:tcPr>
                </a:tc>
                <a:tc>
                  <a:txBody>
                    <a:bodyPr/>
                    <a:lstStyle/>
                    <a:p>
                      <a:r>
                        <a:rPr lang="cs-CZ" sz="1200"/>
                        <a:t>Udělej plus, jestliže informace, kterou se dozvíš, je pro tebe nová a zároveň důvěryhodná.</a:t>
                      </a:r>
                    </a:p>
                  </a:txBody>
                  <a:tcPr marL="6578" marR="6578" marT="6578" marB="6578" anchor="ctr">
                    <a:lnL>
                      <a:noFill/>
                    </a:lnL>
                    <a:lnR>
                      <a:noFill/>
                    </a:lnR>
                    <a:lnT>
                      <a:noFill/>
                    </a:lnT>
                    <a:lnB>
                      <a:noFill/>
                    </a:lnB>
                  </a:tcPr>
                </a:tc>
              </a:tr>
              <a:tr h="432048">
                <a:tc>
                  <a:txBody>
                    <a:bodyPr/>
                    <a:lstStyle/>
                    <a:p>
                      <a:r>
                        <a:rPr lang="cs-CZ" sz="1200" b="1"/>
                        <a:t>?</a:t>
                      </a:r>
                      <a:endParaRPr lang="cs-CZ" sz="1200"/>
                    </a:p>
                  </a:txBody>
                  <a:tcPr marL="6578" marR="6578" marT="6578" marB="6578" anchor="ctr">
                    <a:lnL>
                      <a:noFill/>
                    </a:lnL>
                    <a:lnR>
                      <a:noFill/>
                    </a:lnR>
                    <a:lnT>
                      <a:noFill/>
                    </a:lnT>
                    <a:lnB>
                      <a:noFill/>
                    </a:lnB>
                  </a:tcPr>
                </a:tc>
                <a:tc>
                  <a:txBody>
                    <a:bodyPr/>
                    <a:lstStyle/>
                    <a:p>
                      <a:r>
                        <a:rPr lang="cs-CZ" sz="1200" dirty="0"/>
                        <a:t>Udělej otazník, jestliže se objeví informace, které nerozumíš, která tě mate nebo o které by ses chtěl/a dozvědět více.</a:t>
                      </a:r>
                    </a:p>
                  </a:txBody>
                  <a:tcPr marL="6578" marR="6578" marT="6578" marB="6578" anchor="ctr">
                    <a:lnL>
                      <a:noFill/>
                    </a:lnL>
                    <a:lnR>
                      <a:noFill/>
                    </a:lnR>
                    <a:lnT>
                      <a:noFill/>
                    </a:lnT>
                    <a:lnB>
                      <a:noFill/>
                    </a:lnB>
                  </a:tcPr>
                </a:tc>
              </a:tr>
            </a:tbl>
          </a:graphicData>
        </a:graphic>
      </p:graphicFrame>
    </p:spTree>
    <p:extLst>
      <p:ext uri="{BB962C8B-B14F-4D97-AF65-F5344CB8AC3E}">
        <p14:creationId xmlns:p14="http://schemas.microsoft.com/office/powerpoint/2010/main" val="294295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Stanovení cílů výuky</a:t>
            </a:r>
            <a:endParaRPr lang="cs-CZ" dirty="0"/>
          </a:p>
        </p:txBody>
      </p:sp>
      <p:sp>
        <p:nvSpPr>
          <p:cNvPr id="3" name="Zástupný symbol pro obsah 2"/>
          <p:cNvSpPr>
            <a:spLocks noGrp="1"/>
          </p:cNvSpPr>
          <p:nvPr>
            <p:ph sz="quarter" idx="1"/>
          </p:nvPr>
        </p:nvSpPr>
        <p:spPr/>
        <p:txBody>
          <a:bodyPr>
            <a:normAutofit fontScale="92500"/>
          </a:bodyPr>
          <a:lstStyle/>
          <a:p>
            <a:r>
              <a:rPr lang="cs-CZ" sz="3600" b="1" dirty="0" smtClean="0"/>
              <a:t>Čeho chce učitel dosáhnout, jaké kompetence má žák získat</a:t>
            </a:r>
          </a:p>
          <a:p>
            <a:r>
              <a:rPr lang="cs-CZ" dirty="0" smtClean="0"/>
              <a:t>Pomáhá učiteli rozvrhnout si výuku a vybrat nejvhodnější formy a metody výuky</a:t>
            </a:r>
          </a:p>
          <a:p>
            <a:r>
              <a:rPr lang="cs-CZ" dirty="0" smtClean="0"/>
              <a:t>Cíl musí být:</a:t>
            </a:r>
          </a:p>
          <a:p>
            <a:pPr lvl="1"/>
            <a:r>
              <a:rPr lang="cs-CZ" sz="2400" dirty="0" smtClean="0"/>
              <a:t>přiměřený (věku a možnostem dětí)</a:t>
            </a:r>
          </a:p>
          <a:p>
            <a:pPr lvl="1"/>
            <a:r>
              <a:rPr lang="cs-CZ" sz="2400" dirty="0" smtClean="0"/>
              <a:t>kontrolovatelný (vyjádřený pomocí aktivních sloves jako pozorovatelná činnost žáků – viz.  </a:t>
            </a:r>
            <a:r>
              <a:rPr lang="cs-CZ" sz="2400" dirty="0" err="1" smtClean="0"/>
              <a:t>Bloomova</a:t>
            </a:r>
            <a:r>
              <a:rPr lang="cs-CZ" sz="2400" dirty="0" smtClean="0"/>
              <a:t> taxonomie cílů</a:t>
            </a:r>
          </a:p>
          <a:p>
            <a:pPr lvl="1"/>
            <a:r>
              <a:rPr lang="cs-CZ" sz="2400" dirty="0" smtClean="0"/>
              <a:t>Jednoznačný </a:t>
            </a:r>
          </a:p>
          <a:p>
            <a:pPr lvl="1"/>
            <a:r>
              <a:rPr lang="cs-CZ" sz="2400" dirty="0" smtClean="0"/>
              <a:t>Konzistentní</a:t>
            </a:r>
          </a:p>
          <a:p>
            <a:pPr lvl="1"/>
            <a:endParaRPr lang="cs-CZ" dirty="0" smtClean="0"/>
          </a:p>
          <a:p>
            <a:pPr marL="0" indent="0">
              <a:buNone/>
            </a:pPr>
            <a:endParaRPr lang="cs-CZ" dirty="0" smtClean="0"/>
          </a:p>
          <a:p>
            <a:pPr marL="0" indent="0">
              <a:buNone/>
            </a:pPr>
            <a:endParaRPr lang="cs-CZ" dirty="0" smtClean="0"/>
          </a:p>
          <a:p>
            <a:pPr marL="0" indent="0">
              <a:buNone/>
            </a:pPr>
            <a:endParaRPr lang="cs-CZ" dirty="0" smtClean="0"/>
          </a:p>
        </p:txBody>
      </p:sp>
    </p:spTree>
    <p:extLst>
      <p:ext uri="{BB962C8B-B14F-4D97-AF65-F5344CB8AC3E}">
        <p14:creationId xmlns:p14="http://schemas.microsoft.com/office/powerpoint/2010/main" val="2682299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p:txBody>
          <a:bodyPr/>
          <a:lstStyle/>
          <a:p>
            <a:r>
              <a:rPr lang="cs-CZ" dirty="0" err="1" smtClean="0"/>
              <a:t>Bloomova</a:t>
            </a:r>
            <a:r>
              <a:rPr lang="cs-CZ" dirty="0" smtClean="0"/>
              <a:t> taxonomie cílů</a:t>
            </a:r>
            <a:endParaRPr lang="cs-CZ" dirty="0"/>
          </a:p>
        </p:txBody>
      </p:sp>
      <p:sp>
        <p:nvSpPr>
          <p:cNvPr id="10" name="Zástupný symbol pro obsah 9"/>
          <p:cNvSpPr>
            <a:spLocks noGrp="1"/>
          </p:cNvSpPr>
          <p:nvPr>
            <p:ph sz="quarter" idx="1"/>
          </p:nvPr>
        </p:nvSpPr>
        <p:spPr/>
        <p:txBody>
          <a:bodyPr/>
          <a:lstStyle/>
          <a:p>
            <a:r>
              <a:rPr lang="cs-CZ" dirty="0"/>
              <a:t>kategorie jsou řazeny podle stoupající náročnosti psychických </a:t>
            </a:r>
            <a:r>
              <a:rPr lang="cs-CZ" dirty="0" smtClean="0"/>
              <a:t>operací</a:t>
            </a:r>
          </a:p>
          <a:p>
            <a:pPr marL="731520" lvl="1" indent="-457200">
              <a:buFont typeface="+mj-lt"/>
              <a:buAutoNum type="arabicPeriod"/>
            </a:pPr>
            <a:r>
              <a:rPr lang="cs-CZ" sz="2400" dirty="0" smtClean="0"/>
              <a:t>Zapamatování (zopakovat, popsat, vybrat, poznat…)</a:t>
            </a:r>
          </a:p>
          <a:p>
            <a:pPr marL="731520" lvl="1" indent="-457200">
              <a:buFont typeface="+mj-lt"/>
              <a:buAutoNum type="arabicPeriod"/>
            </a:pPr>
            <a:r>
              <a:rPr lang="cs-CZ" sz="2400" dirty="0" smtClean="0"/>
              <a:t>Porozumění (vysvětlit vlastními slovy, opravit, vypočítat…)</a:t>
            </a:r>
          </a:p>
          <a:p>
            <a:pPr marL="731520" lvl="1" indent="-457200">
              <a:buFont typeface="+mj-lt"/>
              <a:buAutoNum type="arabicPeriod"/>
            </a:pPr>
            <a:r>
              <a:rPr lang="cs-CZ" sz="2400" dirty="0" smtClean="0"/>
              <a:t>Aplikace (použít, znázornit, načrtnout, vyzkoušet...)</a:t>
            </a:r>
          </a:p>
          <a:p>
            <a:pPr marL="731520" lvl="1" indent="-457200">
              <a:buFont typeface="+mj-lt"/>
              <a:buAutoNum type="arabicPeriod"/>
            </a:pPr>
            <a:r>
              <a:rPr lang="cs-CZ" sz="2400" dirty="0" smtClean="0"/>
              <a:t>Analýza (provede rozbor, odhalí, rozhodne, rozliší…)</a:t>
            </a:r>
          </a:p>
          <a:p>
            <a:pPr marL="731520" lvl="1" indent="-457200">
              <a:buFont typeface="+mj-lt"/>
              <a:buAutoNum type="arabicPeriod"/>
            </a:pPr>
            <a:r>
              <a:rPr lang="cs-CZ" sz="2400" dirty="0" smtClean="0"/>
              <a:t>Hodnocení (ocenit, zdůvodnit, argumentovat, obhájit…)</a:t>
            </a:r>
          </a:p>
          <a:p>
            <a:pPr marL="731520" lvl="1" indent="-457200">
              <a:buFont typeface="+mj-lt"/>
              <a:buAutoNum type="arabicPeriod"/>
            </a:pPr>
            <a:r>
              <a:rPr lang="cs-CZ" sz="2400" dirty="0" smtClean="0"/>
              <a:t>Tvoření (plánovat, organizovat, konstruovat…)</a:t>
            </a:r>
          </a:p>
          <a:p>
            <a:pPr marL="731520" lvl="1" indent="-457200">
              <a:buFont typeface="+mj-lt"/>
              <a:buAutoNum type="arabicPeriod"/>
            </a:pPr>
            <a:endParaRPr lang="cs-CZ" dirty="0"/>
          </a:p>
          <a:p>
            <a:endParaRPr lang="cs-CZ" dirty="0"/>
          </a:p>
        </p:txBody>
      </p:sp>
    </p:spTree>
    <p:extLst>
      <p:ext uri="{BB962C8B-B14F-4D97-AF65-F5344CB8AC3E}">
        <p14:creationId xmlns:p14="http://schemas.microsoft.com/office/powerpoint/2010/main" val="380744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Formy a metody výuky</a:t>
            </a:r>
            <a:endParaRPr lang="cs-CZ" dirty="0"/>
          </a:p>
        </p:txBody>
      </p:sp>
      <p:sp>
        <p:nvSpPr>
          <p:cNvPr id="3" name="Zástupný symbol pro obsah 2"/>
          <p:cNvSpPr>
            <a:spLocks noGrp="1"/>
          </p:cNvSpPr>
          <p:nvPr>
            <p:ph sz="quarter" idx="1"/>
          </p:nvPr>
        </p:nvSpPr>
        <p:spPr/>
        <p:txBody>
          <a:bodyPr/>
          <a:lstStyle/>
          <a:p>
            <a:r>
              <a:rPr lang="cs-CZ" dirty="0" smtClean="0"/>
              <a:t>Formy výuky – organizační uspořádání  (individuální, skupinová, v dílně, 4h blok…)</a:t>
            </a:r>
          </a:p>
          <a:p>
            <a:r>
              <a:rPr lang="cs-CZ" dirty="0" smtClean="0"/>
              <a:t>Metody – jak předat poznání – příklad didaktického rozčlenění</a:t>
            </a:r>
          </a:p>
          <a:p>
            <a:pPr lvl="1"/>
            <a:r>
              <a:rPr lang="cs-CZ" sz="2400" dirty="0" smtClean="0"/>
              <a:t>Metody slovní (monologické, dialogické, práce s knihou)</a:t>
            </a:r>
          </a:p>
          <a:p>
            <a:pPr lvl="1"/>
            <a:r>
              <a:rPr lang="cs-CZ" sz="2400" dirty="0" smtClean="0"/>
              <a:t>Metody názorně demonstrační, (pozorování, předvádění, projekce)</a:t>
            </a:r>
          </a:p>
          <a:p>
            <a:pPr lvl="1"/>
            <a:r>
              <a:rPr lang="cs-CZ" sz="2400" dirty="0" smtClean="0"/>
              <a:t>Metody praktické (nácvik pohybových a pracovních dovedností, žákovské laborování, grafické a výtvarné činnosti)</a:t>
            </a:r>
          </a:p>
          <a:p>
            <a:pPr lvl="1"/>
            <a:endParaRPr lang="cs-CZ" dirty="0" smtClean="0"/>
          </a:p>
          <a:p>
            <a:endParaRPr lang="cs-CZ" dirty="0" smtClean="0"/>
          </a:p>
        </p:txBody>
      </p:sp>
    </p:spTree>
    <p:extLst>
      <p:ext uri="{BB962C8B-B14F-4D97-AF65-F5344CB8AC3E}">
        <p14:creationId xmlns:p14="http://schemas.microsoft.com/office/powerpoint/2010/main" val="214455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Reflexe</a:t>
            </a:r>
            <a:endParaRPr lang="cs-CZ" dirty="0"/>
          </a:p>
        </p:txBody>
      </p:sp>
      <p:sp>
        <p:nvSpPr>
          <p:cNvPr id="3" name="Zástupný symbol pro obsah 2"/>
          <p:cNvSpPr>
            <a:spLocks noGrp="1"/>
          </p:cNvSpPr>
          <p:nvPr>
            <p:ph sz="quarter" idx="1"/>
          </p:nvPr>
        </p:nvSpPr>
        <p:spPr/>
        <p:txBody>
          <a:bodyPr/>
          <a:lstStyle/>
          <a:p>
            <a:r>
              <a:rPr lang="cs-CZ" dirty="0" smtClean="0"/>
              <a:t>Je důležitou součástí učebního procesu</a:t>
            </a:r>
          </a:p>
          <a:p>
            <a:pPr lvl="1"/>
            <a:r>
              <a:rPr lang="cs-CZ" dirty="0" smtClean="0"/>
              <a:t>Jak se nám podařilo naplnit cíle programu</a:t>
            </a:r>
          </a:p>
          <a:p>
            <a:pPr lvl="1"/>
            <a:r>
              <a:rPr lang="cs-CZ" dirty="0" smtClean="0"/>
              <a:t>Co udělat příště jinak, líp</a:t>
            </a:r>
          </a:p>
          <a:p>
            <a:pPr lvl="1"/>
            <a:endParaRPr lang="cs-CZ" dirty="0"/>
          </a:p>
          <a:p>
            <a:pPr lvl="1"/>
            <a:r>
              <a:rPr lang="cs-CZ" dirty="0" smtClean="0"/>
              <a:t>Reflexe – hodnocení jednotlivých aktivit</a:t>
            </a:r>
          </a:p>
          <a:p>
            <a:pPr marL="274320" lvl="1" indent="0">
              <a:buNone/>
            </a:pPr>
            <a:r>
              <a:rPr lang="cs-CZ" dirty="0"/>
              <a:t> </a:t>
            </a:r>
            <a:r>
              <a:rPr lang="cs-CZ" dirty="0" smtClean="0"/>
              <a:t>                   - hodnocení dojmů</a:t>
            </a:r>
          </a:p>
          <a:p>
            <a:pPr marL="274320" lvl="1" indent="0">
              <a:buNone/>
            </a:pPr>
            <a:endParaRPr lang="cs-CZ" dirty="0" smtClean="0"/>
          </a:p>
          <a:p>
            <a:pPr marL="1463040" lvl="5" indent="0">
              <a:buNone/>
            </a:pPr>
            <a:r>
              <a:rPr lang="cs-CZ" dirty="0"/>
              <a:t> </a:t>
            </a:r>
            <a:r>
              <a:rPr lang="cs-CZ" dirty="0" smtClean="0"/>
              <a:t>  </a:t>
            </a:r>
          </a:p>
          <a:p>
            <a:pPr lvl="1"/>
            <a:endParaRPr lang="cs-CZ" dirty="0" smtClean="0"/>
          </a:p>
          <a:p>
            <a:pPr lvl="1"/>
            <a:endParaRPr lang="cs-CZ" dirty="0"/>
          </a:p>
        </p:txBody>
      </p:sp>
    </p:spTree>
    <p:extLst>
      <p:ext uri="{BB962C8B-B14F-4D97-AF65-F5344CB8AC3E}">
        <p14:creationId xmlns:p14="http://schemas.microsoft.com/office/powerpoint/2010/main" val="44070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Dotazník</a:t>
            </a:r>
            <a:endParaRPr lang="cs-CZ" dirty="0"/>
          </a:p>
        </p:txBody>
      </p:sp>
      <p:sp>
        <p:nvSpPr>
          <p:cNvPr id="3" name="Zástupný symbol pro obsah 2"/>
          <p:cNvSpPr>
            <a:spLocks noGrp="1"/>
          </p:cNvSpPr>
          <p:nvPr>
            <p:ph sz="quarter" idx="1"/>
          </p:nvPr>
        </p:nvSpPr>
        <p:spPr/>
        <p:txBody>
          <a:bodyPr/>
          <a:lstStyle/>
          <a:p>
            <a:pPr marL="514350" indent="-514350">
              <a:buFont typeface="+mj-lt"/>
              <a:buAutoNum type="arabicPeriod"/>
            </a:pPr>
            <a:r>
              <a:rPr lang="cs-CZ" dirty="0"/>
              <a:t>Co pro vás bylo nejzajímavější?</a:t>
            </a:r>
          </a:p>
          <a:p>
            <a:pPr marL="514350" indent="-514350">
              <a:buFont typeface="+mj-lt"/>
              <a:buAutoNum type="arabicPeriod"/>
            </a:pPr>
            <a:r>
              <a:rPr lang="cs-CZ" dirty="0" smtClean="0"/>
              <a:t>Co pro vás bylo nejvíce přínosné?</a:t>
            </a:r>
          </a:p>
          <a:p>
            <a:pPr marL="514350" indent="-514350">
              <a:buFont typeface="+mj-lt"/>
              <a:buAutoNum type="arabicPeriod"/>
            </a:pPr>
            <a:r>
              <a:rPr lang="cs-CZ" dirty="0" smtClean="0"/>
              <a:t>Kdy jste se nejvíce bavili?</a:t>
            </a:r>
          </a:p>
          <a:p>
            <a:pPr marL="514350" indent="-514350">
              <a:buFont typeface="+mj-lt"/>
              <a:buAutoNum type="arabicPeriod"/>
            </a:pPr>
            <a:r>
              <a:rPr lang="cs-CZ" dirty="0" smtClean="0"/>
              <a:t>Co byste navrhli odebrat z výuky?</a:t>
            </a:r>
          </a:p>
          <a:p>
            <a:pPr marL="514350" indent="-514350">
              <a:buFont typeface="+mj-lt"/>
              <a:buAutoNum type="arabicPeriod"/>
            </a:pPr>
            <a:r>
              <a:rPr lang="cs-CZ" dirty="0" smtClean="0"/>
              <a:t>Co byste na lektorce ocenili?</a:t>
            </a:r>
          </a:p>
          <a:p>
            <a:pPr marL="514350" indent="-514350">
              <a:buFont typeface="+mj-lt"/>
              <a:buAutoNum type="arabicPeriod"/>
            </a:pPr>
            <a:r>
              <a:rPr lang="cs-CZ" dirty="0" smtClean="0"/>
              <a:t>Čeho by se měla lektorka příště vyvarovat?</a:t>
            </a:r>
          </a:p>
          <a:p>
            <a:pPr marL="514350" indent="-514350">
              <a:buFont typeface="+mj-lt"/>
              <a:buAutoNum type="arabicPeriod"/>
            </a:pPr>
            <a:r>
              <a:rPr lang="cs-CZ" dirty="0"/>
              <a:t>Co vám ve výuce </a:t>
            </a:r>
            <a:r>
              <a:rPr lang="cs-CZ" dirty="0" smtClean="0"/>
              <a:t>chybělo?</a:t>
            </a:r>
          </a:p>
          <a:p>
            <a:pPr marL="514350" indent="-514350">
              <a:buFont typeface="+mj-lt"/>
              <a:buAutoNum type="arabicPeriod"/>
            </a:pPr>
            <a:r>
              <a:rPr lang="cs-CZ" dirty="0" smtClean="0"/>
              <a:t>Jaké byli vaše očekávání?</a:t>
            </a:r>
            <a:endParaRPr lang="cs-CZ" dirty="0"/>
          </a:p>
          <a:p>
            <a:pPr marL="514350" indent="-514350">
              <a:buFont typeface="+mj-lt"/>
              <a:buAutoNum type="arabicPeriod"/>
            </a:pPr>
            <a:endParaRPr lang="cs-CZ" dirty="0" smtClean="0"/>
          </a:p>
          <a:p>
            <a:pPr marL="514350" indent="-514350">
              <a:buFont typeface="+mj-lt"/>
              <a:buAutoNum type="arabicPeriod"/>
            </a:pPr>
            <a:endParaRPr lang="cs-CZ" dirty="0" smtClean="0"/>
          </a:p>
          <a:p>
            <a:pPr marL="514350" indent="-514350">
              <a:buFont typeface="+mj-lt"/>
              <a:buAutoNum type="arabicPeriod"/>
            </a:pPr>
            <a:endParaRPr lang="cs-CZ" dirty="0"/>
          </a:p>
        </p:txBody>
      </p:sp>
    </p:spTree>
    <p:extLst>
      <p:ext uri="{BB962C8B-B14F-4D97-AF65-F5344CB8AC3E}">
        <p14:creationId xmlns:p14="http://schemas.microsoft.com/office/powerpoint/2010/main" val="192330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Děkuji za </a:t>
            </a:r>
            <a:r>
              <a:rPr lang="cs-CZ" dirty="0" smtClean="0"/>
              <a:t>pozornost</a:t>
            </a:r>
            <a:endParaRPr lang="cs-CZ" dirty="0"/>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3542" t="19168" r="5886" b="14545"/>
          <a:stretch/>
        </p:blipFill>
        <p:spPr bwMode="auto">
          <a:xfrm>
            <a:off x="1547664" y="1772816"/>
            <a:ext cx="6246765" cy="457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96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Alternativní směry u nás</a:t>
            </a:r>
            <a:endParaRPr lang="cs-CZ" dirty="0"/>
          </a:p>
        </p:txBody>
      </p:sp>
      <p:sp>
        <p:nvSpPr>
          <p:cNvPr id="3" name="Zástupný symbol pro obsah 2"/>
          <p:cNvSpPr>
            <a:spLocks noGrp="1"/>
          </p:cNvSpPr>
          <p:nvPr>
            <p:ph sz="quarter" idx="1"/>
          </p:nvPr>
        </p:nvSpPr>
        <p:spPr>
          <a:xfrm>
            <a:off x="301752" y="1527048"/>
            <a:ext cx="8662736" cy="4782272"/>
          </a:xfrm>
        </p:spPr>
        <p:txBody>
          <a:bodyPr>
            <a:normAutofit/>
          </a:bodyPr>
          <a:lstStyle/>
          <a:p>
            <a:r>
              <a:rPr lang="cs-CZ" b="1" dirty="0"/>
              <a:t>Pedagogika Marie </a:t>
            </a:r>
            <a:r>
              <a:rPr lang="cs-CZ" b="1" dirty="0" err="1" smtClean="0"/>
              <a:t>Montessori</a:t>
            </a:r>
            <a:r>
              <a:rPr lang="cs-CZ" b="1" dirty="0" smtClean="0"/>
              <a:t> </a:t>
            </a:r>
          </a:p>
          <a:p>
            <a:pPr lvl="1"/>
            <a:r>
              <a:rPr lang="cs-CZ" sz="2400" dirty="0" smtClean="0"/>
              <a:t>Pomoz mi, abych to dokázal sám. </a:t>
            </a:r>
          </a:p>
          <a:p>
            <a:pPr lvl="1"/>
            <a:r>
              <a:rPr lang="cs-CZ" sz="2400" dirty="0" smtClean="0"/>
              <a:t>Ruka </a:t>
            </a:r>
            <a:r>
              <a:rPr lang="cs-CZ" sz="2400" dirty="0"/>
              <a:t>je nástrojem ducha. Práce rukou je základem pro pochopení věcí, jevů, rozvoj myšlení a řeči. </a:t>
            </a:r>
          </a:p>
          <a:p>
            <a:r>
              <a:rPr lang="cs-CZ" b="1" dirty="0"/>
              <a:t>Waldorfská </a:t>
            </a:r>
            <a:r>
              <a:rPr lang="cs-CZ" b="1" dirty="0" smtClean="0"/>
              <a:t>pedagogika</a:t>
            </a:r>
          </a:p>
          <a:p>
            <a:pPr lvl="1"/>
            <a:r>
              <a:rPr lang="cs-CZ" sz="2400" dirty="0" smtClean="0"/>
              <a:t>stejný </a:t>
            </a:r>
            <a:r>
              <a:rPr lang="cs-CZ" sz="2400" dirty="0"/>
              <a:t>důraz je kladen na tradiční předměty i na výuku základů řemesel a uměleckou </a:t>
            </a:r>
            <a:r>
              <a:rPr lang="cs-CZ" sz="2400" dirty="0" smtClean="0"/>
              <a:t>výchovu- </a:t>
            </a:r>
            <a:r>
              <a:rPr lang="cs-CZ" sz="2400" dirty="0"/>
              <a:t>každý žák </a:t>
            </a:r>
            <a:r>
              <a:rPr lang="cs-CZ" sz="2400" dirty="0" smtClean="0"/>
              <a:t>se v něčem najde </a:t>
            </a:r>
            <a:endParaRPr lang="cs-CZ" sz="2400" dirty="0"/>
          </a:p>
          <a:p>
            <a:r>
              <a:rPr lang="cs-CZ" b="1" dirty="0" smtClean="0"/>
              <a:t>Dalton</a:t>
            </a:r>
          </a:p>
          <a:p>
            <a:pPr lvl="1"/>
            <a:r>
              <a:rPr lang="cs-CZ" sz="2400" dirty="0" smtClean="0"/>
              <a:t>Příprava na univerzitu (samostatnost, odpovědnost, spolupráce)</a:t>
            </a:r>
            <a:endParaRPr lang="cs-CZ" sz="2400" dirty="0"/>
          </a:p>
          <a:p>
            <a:endParaRPr lang="cs-CZ" dirty="0" smtClean="0"/>
          </a:p>
          <a:p>
            <a:endParaRPr lang="cs-CZ" dirty="0"/>
          </a:p>
        </p:txBody>
      </p:sp>
    </p:spTree>
    <p:extLst>
      <p:ext uri="{BB962C8B-B14F-4D97-AF65-F5344CB8AC3E}">
        <p14:creationId xmlns:p14="http://schemas.microsoft.com/office/powerpoint/2010/main" val="675030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Ukázka z EVP Ferda ve vodní říši</a:t>
            </a:r>
            <a:endParaRPr lang="cs-CZ" dirty="0"/>
          </a:p>
        </p:txBody>
      </p:sp>
      <p:sp>
        <p:nvSpPr>
          <p:cNvPr id="3" name="Zástupný symbol pro obsah 2"/>
          <p:cNvSpPr>
            <a:spLocks noGrp="1"/>
          </p:cNvSpPr>
          <p:nvPr>
            <p:ph sz="quarter" idx="1"/>
          </p:nvPr>
        </p:nvSpPr>
        <p:spPr/>
        <p:txBody>
          <a:bodyPr/>
          <a:lstStyle/>
          <a:p>
            <a:r>
              <a:rPr lang="cs-CZ" dirty="0"/>
              <a:t>p</a:t>
            </a:r>
            <a:r>
              <a:rPr lang="cs-CZ" dirty="0" smtClean="0"/>
              <a:t>říběh o kapce vody </a:t>
            </a:r>
          </a:p>
          <a:p>
            <a:r>
              <a:rPr lang="cs-CZ" dirty="0"/>
              <a:t>d</a:t>
            </a:r>
            <a:r>
              <a:rPr lang="cs-CZ" dirty="0" smtClean="0"/>
              <a:t>éšť</a:t>
            </a:r>
          </a:p>
          <a:p>
            <a:r>
              <a:rPr lang="cs-CZ" dirty="0" smtClean="0"/>
              <a:t>znečištění vody - pokus s vodoměrkou</a:t>
            </a:r>
          </a:p>
          <a:p>
            <a:r>
              <a:rPr lang="cs-CZ" dirty="0"/>
              <a:t>k</a:t>
            </a:r>
            <a:r>
              <a:rPr lang="cs-CZ" dirty="0" smtClean="0"/>
              <a:t>oloběh vody – </a:t>
            </a:r>
            <a:r>
              <a:rPr lang="cs-CZ" dirty="0" err="1" smtClean="0"/>
              <a:t>běhačka</a:t>
            </a:r>
            <a:r>
              <a:rPr lang="cs-CZ" dirty="0" smtClean="0"/>
              <a:t> s házením kostkou</a:t>
            </a:r>
          </a:p>
          <a:p>
            <a:r>
              <a:rPr lang="cs-CZ" dirty="0"/>
              <a:t>m</a:t>
            </a:r>
            <a:r>
              <a:rPr lang="cs-CZ" dirty="0" smtClean="0"/>
              <a:t>eandry x rovný potok </a:t>
            </a:r>
          </a:p>
          <a:p>
            <a:r>
              <a:rPr lang="cs-CZ" dirty="0"/>
              <a:t>b</a:t>
            </a:r>
            <a:r>
              <a:rPr lang="cs-CZ" dirty="0" smtClean="0"/>
              <a:t>ádání – kolik který materiál zadrží vody</a:t>
            </a:r>
          </a:p>
          <a:p>
            <a:r>
              <a:rPr lang="cs-CZ" dirty="0"/>
              <a:t>m</a:t>
            </a:r>
            <a:r>
              <a:rPr lang="cs-CZ" dirty="0" smtClean="0"/>
              <a:t>apování okolí – ohrožení povodněmi</a:t>
            </a:r>
            <a:endParaRPr lang="cs-CZ" dirty="0"/>
          </a:p>
        </p:txBody>
      </p:sp>
    </p:spTree>
    <p:extLst>
      <p:ext uri="{BB962C8B-B14F-4D97-AF65-F5344CB8AC3E}">
        <p14:creationId xmlns:p14="http://schemas.microsoft.com/office/powerpoint/2010/main" val="387141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4329"/>
            <a:ext cx="4649978" cy="348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408" y="3671188"/>
            <a:ext cx="424559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L:\Projekty\Budka\Fotogalerie\Včelí údolí\K projektu\DSC_16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717031"/>
            <a:ext cx="4688101" cy="31268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Projekty\Budka\Fotogalerie\Včelí údolí\K projektu\DSC_15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114329"/>
            <a:ext cx="259228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5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Zásady efektivního učení</a:t>
            </a:r>
            <a:endParaRPr lang="cs-CZ" dirty="0"/>
          </a:p>
        </p:txBody>
      </p:sp>
      <p:sp>
        <p:nvSpPr>
          <p:cNvPr id="3" name="Zástupný symbol pro obsah 2"/>
          <p:cNvSpPr>
            <a:spLocks noGrp="1"/>
          </p:cNvSpPr>
          <p:nvPr>
            <p:ph sz="quarter" idx="1"/>
          </p:nvPr>
        </p:nvSpPr>
        <p:spPr>
          <a:xfrm>
            <a:off x="301752" y="1527048"/>
            <a:ext cx="8503920" cy="4782272"/>
          </a:xfrm>
        </p:spPr>
        <p:txBody>
          <a:bodyPr>
            <a:normAutofit lnSpcReduction="10000"/>
          </a:bodyPr>
          <a:lstStyle/>
          <a:p>
            <a:pPr marL="0" indent="0">
              <a:buNone/>
            </a:pPr>
            <a:r>
              <a:rPr lang="cs-CZ" dirty="0"/>
              <a:t>1</a:t>
            </a:r>
            <a:r>
              <a:rPr lang="cs-CZ" dirty="0" smtClean="0"/>
              <a:t>. Bezpečné </a:t>
            </a:r>
            <a:r>
              <a:rPr lang="cs-CZ" dirty="0"/>
              <a:t>prostředí</a:t>
            </a:r>
          </a:p>
          <a:p>
            <a:pPr marL="0" indent="0">
              <a:buNone/>
            </a:pPr>
            <a:r>
              <a:rPr lang="cs-CZ" dirty="0"/>
              <a:t>2. Smysluplnost</a:t>
            </a:r>
          </a:p>
          <a:p>
            <a:pPr marL="0" indent="0">
              <a:buNone/>
            </a:pPr>
            <a:r>
              <a:rPr lang="cs-CZ" dirty="0"/>
              <a:t>3. Přiměřený čas </a:t>
            </a:r>
          </a:p>
          <a:p>
            <a:pPr marL="0" indent="0">
              <a:buNone/>
            </a:pPr>
            <a:r>
              <a:rPr lang="cs-CZ" dirty="0"/>
              <a:t>4. Zapojení </a:t>
            </a:r>
            <a:r>
              <a:rPr lang="cs-CZ" dirty="0" smtClean="0"/>
              <a:t>smyslů – (bylinkové pytlíčky)</a:t>
            </a:r>
            <a:endParaRPr lang="cs-CZ" dirty="0"/>
          </a:p>
          <a:p>
            <a:pPr marL="0" indent="0">
              <a:buNone/>
            </a:pPr>
            <a:r>
              <a:rPr lang="cs-CZ" dirty="0"/>
              <a:t>5. Zapojení a využití emocí</a:t>
            </a:r>
          </a:p>
          <a:p>
            <a:pPr marL="0" indent="0">
              <a:buNone/>
            </a:pPr>
            <a:r>
              <a:rPr lang="cs-CZ" dirty="0"/>
              <a:t>6. Propojení s reálným </a:t>
            </a:r>
            <a:r>
              <a:rPr lang="cs-CZ" dirty="0" smtClean="0"/>
              <a:t>světem (potravní řetězec, stopy)</a:t>
            </a:r>
            <a:endParaRPr lang="cs-CZ" dirty="0"/>
          </a:p>
          <a:p>
            <a:pPr marL="0" indent="0">
              <a:buNone/>
            </a:pPr>
            <a:r>
              <a:rPr lang="cs-CZ" dirty="0"/>
              <a:t>7. Respekt k individualitě</a:t>
            </a:r>
          </a:p>
          <a:p>
            <a:pPr marL="0" indent="0">
              <a:buNone/>
            </a:pPr>
            <a:r>
              <a:rPr lang="cs-CZ" dirty="0"/>
              <a:t>8. Kvalitní zpětná vazba</a:t>
            </a:r>
          </a:p>
          <a:p>
            <a:pPr marL="0" indent="0">
              <a:buNone/>
            </a:pPr>
            <a:r>
              <a:rPr lang="cs-CZ" dirty="0"/>
              <a:t>9. </a:t>
            </a:r>
            <a:r>
              <a:rPr lang="cs-CZ" dirty="0" smtClean="0"/>
              <a:t> Spolupráce</a:t>
            </a:r>
            <a:endParaRPr lang="cs-CZ" dirty="0"/>
          </a:p>
          <a:p>
            <a:pPr marL="0" indent="0">
              <a:buNone/>
            </a:pPr>
            <a:r>
              <a:rPr lang="cs-CZ" dirty="0"/>
              <a:t>10. Sebekontrola a sebehodnocení</a:t>
            </a:r>
          </a:p>
          <a:p>
            <a:endParaRPr lang="cs-CZ" dirty="0"/>
          </a:p>
        </p:txBody>
      </p:sp>
    </p:spTree>
    <p:extLst>
      <p:ext uri="{BB962C8B-B14F-4D97-AF65-F5344CB8AC3E}">
        <p14:creationId xmlns:p14="http://schemas.microsoft.com/office/powerpoint/2010/main" val="2045853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yba je něco, o co máme stát, protože nás posouvá dál. Nás ale dřív učili, že se za ně máme stydět. Proto se bojíme zkoušet nové věci, říká učitelka Denisa Machoňová Tichá, která je autorkou této nástěnky. Foto: Oskar Jan Tich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9" y="1"/>
            <a:ext cx="9129829" cy="683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108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Technický">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1086</TotalTime>
  <Words>1255</Words>
  <Application>Microsoft Office PowerPoint</Application>
  <PresentationFormat>Předvádění na obrazovce (4:3)</PresentationFormat>
  <Paragraphs>211</Paragraphs>
  <Slides>48</Slides>
  <Notes>0</Notes>
  <HiddenSlides>0</HiddenSlides>
  <MMClips>0</MMClips>
  <ScaleCrop>false</ScaleCrop>
  <HeadingPairs>
    <vt:vector size="4" baseType="variant">
      <vt:variant>
        <vt:lpstr>Motiv</vt:lpstr>
      </vt:variant>
      <vt:variant>
        <vt:i4>1</vt:i4>
      </vt:variant>
      <vt:variant>
        <vt:lpstr>Nadpisy snímků</vt:lpstr>
      </vt:variant>
      <vt:variant>
        <vt:i4>48</vt:i4>
      </vt:variant>
    </vt:vector>
  </HeadingPairs>
  <TitlesOfParts>
    <vt:vector size="49" baseType="lpstr">
      <vt:lpstr>Administrativní</vt:lpstr>
      <vt:lpstr>Alternativní přístupy v pedagogice 2</vt:lpstr>
      <vt:lpstr>Co si pamatujeme z minulé přednášky? </vt:lpstr>
      <vt:lpstr>Prezentace aplikace PowerPoint</vt:lpstr>
      <vt:lpstr>Připomenutí minulé výuky </vt:lpstr>
      <vt:lpstr>Alternativní směry u nás</vt:lpstr>
      <vt:lpstr>Ukázka z EVP Ferda ve vodní říši</vt:lpstr>
      <vt:lpstr>Prezentace aplikace PowerPoint</vt:lpstr>
      <vt:lpstr>Zásady efektivního učení</vt:lpstr>
      <vt:lpstr>Prezentace aplikace PowerPoint</vt:lpstr>
      <vt:lpstr>Pedagogické přístupy</vt:lpstr>
      <vt:lpstr>Badatelsky orientované vyučování</vt:lpstr>
      <vt:lpstr>Postup  bádání</vt:lpstr>
      <vt:lpstr>Planeta hmyzu</vt:lpstr>
      <vt:lpstr>Planeta hmyzu</vt:lpstr>
      <vt:lpstr>Planeta hmyzu</vt:lpstr>
      <vt:lpstr>Badatelská část</vt:lpstr>
      <vt:lpstr>Badatelská část</vt:lpstr>
      <vt:lpstr>Promítání ve 3D a rukodělka</vt:lpstr>
      <vt:lpstr>Projektová a tematická výuka</vt:lpstr>
      <vt:lpstr>Jaký je rozdíl mezi tematickou a projektovou výukou</vt:lpstr>
      <vt:lpstr>Tematická výuka</vt:lpstr>
      <vt:lpstr>Projektová výuka</vt:lpstr>
      <vt:lpstr>Projektová výuka - fáze</vt:lpstr>
      <vt:lpstr>Místně zakotvené učení</vt:lpstr>
      <vt:lpstr>Místně zakotvené učení</vt:lpstr>
      <vt:lpstr>Místně zakotvené učení</vt:lpstr>
      <vt:lpstr>Místně zakotvené učení</vt:lpstr>
      <vt:lpstr>Místně zakotvené učení</vt:lpstr>
      <vt:lpstr>Místně zakotvené učení</vt:lpstr>
      <vt:lpstr>Místně zakotvené učení</vt:lpstr>
      <vt:lpstr>Studánkové víly a ochránci studánek</vt:lpstr>
      <vt:lpstr>Prezentace aplikace PowerPoint</vt:lpstr>
      <vt:lpstr>Místně zakotvené učení</vt:lpstr>
      <vt:lpstr>Venkovní výuka</vt:lpstr>
      <vt:lpstr>Kritické myšlení</vt:lpstr>
      <vt:lpstr>Kritické myšlení</vt:lpstr>
      <vt:lpstr> Kritického myšlení</vt:lpstr>
      <vt:lpstr>Pohroma na Blaťáku</vt:lpstr>
      <vt:lpstr>Prezentace aplikace PowerPoint</vt:lpstr>
      <vt:lpstr>Pohroma na Blaťáku</vt:lpstr>
      <vt:lpstr>Pohroma na Blaťáku</vt:lpstr>
      <vt:lpstr>Zpracování článku z časopisu metodou I.N.S.E.R.T.</vt:lpstr>
      <vt:lpstr>Stanovení cílů výuky</vt:lpstr>
      <vt:lpstr>Bloomova taxonomie cílů</vt:lpstr>
      <vt:lpstr>Formy a metody výuky</vt:lpstr>
      <vt:lpstr>Reflexe</vt:lpstr>
      <vt:lpstr>Dotazník</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Alternativní přístupy v pedagogice 2</dc:title>
  <dc:creator>Jana</dc:creator>
  <cp:lastModifiedBy>Jana</cp:lastModifiedBy>
  <cp:revision>58</cp:revision>
  <dcterms:created xsi:type="dcterms:W3CDTF">2020-01-09T07:26:58Z</dcterms:created>
  <dcterms:modified xsi:type="dcterms:W3CDTF">2020-01-11T11:24:44Z</dcterms:modified>
</cp:coreProperties>
</file>