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79FA6-6C83-45D6-8ED1-33757DFCDBE4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1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FCB04E-1303-422E-AD06-ED2CAD2A7B7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8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BEB34-8352-4E38-B35B-A7FE6F706F10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8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44AB7-BE0F-4365-B5DE-790FA53BEFE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2460E-2D4E-44B3-A275-37DC23921EE4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9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83B20-4883-4C2F-9997-2E12A4C9EE5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8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FAD1B-278B-4474-8755-A7098D251072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90E36-D382-4D3F-90F0-E07B3FDA5DB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9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D00199-8A7A-4DE5-BEBC-BB4C38CB5E3A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6F11C-5014-4523-908D-E2C3F762CE6C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1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05091-5A39-42A5-8C38-BC11F96168EA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214D3-0CBA-4FB3-AE2B-32B038AAA823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5xSUhyXyI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7175" y="333375"/>
            <a:ext cx="9144000" cy="2160588"/>
          </a:xfrm>
        </p:spPr>
        <p:txBody>
          <a:bodyPr/>
          <a:lstStyle/>
          <a:p>
            <a:pPr eaLnBrk="1" hangingPunct="1"/>
            <a:r>
              <a:rPr lang="cs-CZ" altLang="cs-CZ" sz="4000" b="1"/>
              <a:t>Trofická pojiva:</a:t>
            </a:r>
          </a:p>
          <a:p>
            <a:pPr eaLnBrk="1" hangingPunct="1"/>
            <a:r>
              <a:rPr lang="cs-CZ" altLang="cs-CZ" sz="4000" b="1"/>
              <a:t>1. krev a krvetvorba 2. lymfa,             3. tkáňový mok 4. lymfatické orgány</a:t>
            </a:r>
          </a:p>
        </p:txBody>
      </p:sp>
    </p:spTree>
    <p:extLst>
      <p:ext uri="{BB962C8B-B14F-4D97-AF65-F5344CB8AC3E}">
        <p14:creationId xmlns:p14="http://schemas.microsoft.com/office/powerpoint/2010/main" val="3497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0689" y="554038"/>
            <a:ext cx="5095875" cy="88265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sz="2903"/>
              <a:t>Volné buňky pojivových tkání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073400" y="1404938"/>
            <a:ext cx="6103938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b="1" u="sng">
                <a:solidFill>
                  <a:srgbClr val="000000"/>
                </a:solidFill>
              </a:rPr>
              <a:t>Leukocyty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 u="sng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b="1">
                <a:solidFill>
                  <a:srgbClr val="000000"/>
                </a:solidFill>
              </a:rPr>
              <a:t>Vycestovávají do vaziva přes stěny kapiár – diapedeze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b="1">
                <a:solidFill>
                  <a:srgbClr val="000000"/>
                </a:solidFill>
              </a:rPr>
              <a:t>Hlavní součást trofických pojiv – krve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b="1" u="sng">
                <a:solidFill>
                  <a:srgbClr val="000000"/>
                </a:solidFill>
              </a:rPr>
              <a:t>Granulocyty  </a:t>
            </a:r>
            <a:r>
              <a:rPr lang="cs-CZ" altLang="cs-CZ" sz="1814" b="1">
                <a:solidFill>
                  <a:srgbClr val="000000"/>
                </a:solidFill>
              </a:rPr>
              <a:t>                                     </a:t>
            </a:r>
            <a:r>
              <a:rPr lang="cs-CZ" altLang="cs-CZ" sz="1814" b="1" u="sng">
                <a:solidFill>
                  <a:srgbClr val="000000"/>
                </a:solidFill>
              </a:rPr>
              <a:t>Agranulocyty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 u="sng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b="1">
                <a:solidFill>
                  <a:srgbClr val="000000"/>
                </a:solidFill>
              </a:rPr>
              <a:t>Neutrofily                                            Lymfocyty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b="1">
                <a:solidFill>
                  <a:srgbClr val="000000"/>
                </a:solidFill>
              </a:rPr>
              <a:t>Eozinofily                                            Monocyty 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b="1">
                <a:solidFill>
                  <a:srgbClr val="000000"/>
                </a:solidFill>
              </a:rPr>
              <a:t>Bazofily</a:t>
            </a:r>
          </a:p>
          <a:p>
            <a:pPr defTabSz="82945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b="1">
              <a:solidFill>
                <a:srgbClr val="000000"/>
              </a:solidFill>
            </a:endParaRPr>
          </a:p>
        </p:txBody>
      </p:sp>
      <p:pic>
        <p:nvPicPr>
          <p:cNvPr id="7172" name="Picture 5" descr="neutrofil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1" y="3041651"/>
            <a:ext cx="10461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azof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5519739"/>
            <a:ext cx="1000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eozinof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4" y="4278313"/>
            <a:ext cx="10302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lymfocy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3101975"/>
            <a:ext cx="14366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monocy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6" y="4800600"/>
            <a:ext cx="13684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0"/>
            <a:ext cx="8378825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30300" y="460194"/>
            <a:ext cx="9372600" cy="653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Stanovení krevních skupin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Krátké ilustrativní video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https://www.youtube.com/watch?v=J5xSUhyXyIE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b="1" dirty="0"/>
              <a:t>Aglutinace je imunitní děj, reaguje protilátka s korpuskulárním antigenem, která vede ke vzniku </a:t>
            </a:r>
            <a:r>
              <a:rPr lang="cs-CZ" sz="2000" b="1" dirty="0" err="1"/>
              <a:t>aglutinátu</a:t>
            </a:r>
            <a:r>
              <a:rPr lang="cs-CZ" sz="2000" b="1" dirty="0"/>
              <a:t> „vločkové konzistence.  U reakce </a:t>
            </a:r>
            <a:r>
              <a:rPr lang="cs-CZ" sz="2000" b="1" dirty="0" err="1"/>
              <a:t>zv</a:t>
            </a:r>
            <a:r>
              <a:rPr lang="cs-CZ" sz="2000" b="1" dirty="0"/>
              <a:t>. hemaglutinace jsou korpuskulárním antigenem erytrocyty. Výsledný shluk erytrocytů je dobře pozorovatelný pouhým okem a je dostatečně pevný při standardním způsobu třepání. Nevýhodou hemaglutinace je nízká citlivost a omezená životnost erytrocytů.  </a:t>
            </a:r>
            <a:endParaRPr lang="cs-CZ" sz="2000" dirty="0"/>
          </a:p>
          <a:p>
            <a:r>
              <a:rPr lang="cs-CZ" sz="2000" b="1" dirty="0"/>
              <a:t> </a:t>
            </a:r>
            <a:endParaRPr lang="cs-CZ" sz="2000" dirty="0"/>
          </a:p>
          <a:p>
            <a:r>
              <a:rPr lang="cs-CZ" sz="2000" b="1" dirty="0"/>
              <a:t>Aglutinační reakce se obvykle hodnotí vizuálně tzv. na čtyři křížky a jsou to metody jednoduché a levné, ale také málo citlivé. Používají se hlavně pro průkaz antigenů erytrocytů a celé řady bakteriálních antigenů. </a:t>
            </a:r>
            <a:endParaRPr lang="cs-CZ" sz="2000" dirty="0"/>
          </a:p>
          <a:p>
            <a:r>
              <a:rPr lang="cs-CZ" sz="2000" b="1" dirty="0"/>
              <a:t>Základem je reakce:</a:t>
            </a:r>
            <a:endParaRPr lang="cs-CZ" sz="2000" dirty="0"/>
          </a:p>
          <a:p>
            <a:r>
              <a:rPr lang="cs-CZ" sz="2000" b="1" dirty="0"/>
              <a:t>Aglutinogen (</a:t>
            </a:r>
            <a:r>
              <a:rPr lang="cs-CZ" sz="2000" b="1" dirty="0" err="1"/>
              <a:t>tj</a:t>
            </a:r>
            <a:r>
              <a:rPr lang="cs-CZ" sz="2000" b="1" dirty="0"/>
              <a:t> antigen) reaguje s aglutininem (</a:t>
            </a:r>
            <a:r>
              <a:rPr lang="cs-CZ" sz="2000" b="1" dirty="0" err="1"/>
              <a:t>tj</a:t>
            </a:r>
            <a:r>
              <a:rPr lang="cs-CZ" sz="2000" b="1" dirty="0"/>
              <a:t> protilátka) za vzniku </a:t>
            </a:r>
            <a:r>
              <a:rPr lang="cs-CZ" sz="2000" b="1" dirty="0" err="1"/>
              <a:t>aglutinátu</a:t>
            </a:r>
            <a:r>
              <a:rPr lang="cs-CZ" sz="2000" b="1" dirty="0"/>
              <a:t> – sraženiny (</a:t>
            </a:r>
            <a:r>
              <a:rPr lang="cs-CZ" sz="2000" b="1" dirty="0" err="1"/>
              <a:t>imunokomplexu</a:t>
            </a:r>
            <a:r>
              <a:rPr lang="cs-CZ" sz="2000" b="1" dirty="0" smtClean="0"/>
              <a:t>).</a:t>
            </a:r>
          </a:p>
          <a:p>
            <a:endParaRPr lang="cs-CZ" sz="2000" dirty="0"/>
          </a:p>
          <a:p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000" b="1" dirty="0"/>
              <a:t>krevní skupina antigen   A   B  0   AB</a:t>
            </a:r>
            <a:endParaRPr lang="cs-CZ" sz="2000" dirty="0"/>
          </a:p>
          <a:p>
            <a:r>
              <a:rPr lang="cs-CZ" sz="2000" b="1" dirty="0"/>
              <a:t>v membráně erytrocytů  A   B  H  A i B</a:t>
            </a:r>
            <a:endParaRPr lang="cs-CZ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3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58800" y="1899250"/>
            <a:ext cx="10845800" cy="336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Pomůcky: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podložní víčka na diagnostiku krevních skupin s kulovitými otvory, desinfekce, vatičky, pero na odebírání krve z prstů, bodce, tubičky s heparinem,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epiny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stojánek, roztírací umělohmotné tyčky, pipeta s 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rezměren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μl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- 10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μl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rukavice;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lahvičky s protilátkami proti krevním antigenům: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POUŽITÁ DIAGNOSTIKA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•Monoklonální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diagnostikum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anti-A (výrobce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Sanquin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Holandsko; dodavatel EXBIO Olomouc s.r.o.)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•Monoklonální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diagnostikum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anti-B (výrobce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Sanquin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Holandsko; dodavatel EXBIO Olomouc s.r.o.)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Lektin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anti-H (výrobce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Sanquin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Holandsko; dodavatel EXBIO Olomouc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s.r.o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•Monoklonální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diagnostikum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anti-H (výrobce </a:t>
            </a:r>
            <a:r>
              <a:rPr lang="cs-CZ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Immucor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Gama, Německo; dodavatel APR Praha s.r.o.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3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9866" y="489785"/>
            <a:ext cx="9872134" cy="613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Postup:</a:t>
            </a:r>
            <a:endParaRPr lang="cs-CZ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Odběrovým perem v rukavicích odebereme kapky krve z prstu do heparinové tyčinky </a:t>
            </a:r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necháme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krev stéci do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epiny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stojánku. </a:t>
            </a:r>
            <a:endParaRPr lang="cs-CZ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diagnostických lahviček protilátek odebereme asi 3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pipetou nakapeme na podložní sklíčko s kulovitými prostory. </a:t>
            </a:r>
            <a:endParaRPr lang="cs-CZ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 odebrané krve nabereme  asi 3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krve a nakapeme na sklíčko do nakapaných protilátek. Vezmeme umělohmotné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roztírátko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kapku krve s kapkou protilátek smícháme a čekáme na výsledek.</a:t>
            </a:r>
            <a:endParaRPr lang="cs-CZ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Výsledek: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Pokud došlo k aglutinaci,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srážení krvinky s protilátkami za vzniku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anlutinátu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jde o danou krevní skupinu. Pokud nedošlo k tomuto ději, nejde o danou krevní skupinu. </a:t>
            </a:r>
            <a:endParaRPr lang="cs-CZ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36600" y="610632"/>
            <a:ext cx="8623300" cy="493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Výsledek: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Pokud došlo k aglutinaci,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srážení krvinky s protilátkami za vzniku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anlutinátu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jde o danou krevní skupinu. Pokud nedošlo k tomuto ději, nejde o danou krevní skupinu. </a:t>
            </a:r>
            <a:endParaRPr lang="cs-C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Vyhodnocení: </a:t>
            </a:r>
            <a:endParaRPr lang="cs-C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Vyhodnotíme citlivost reakce, tj. uvedeme, při kterém ředění byla reakce ještě pozitivní. Používáme hodnocení na čtyři křížky: </a:t>
            </a:r>
            <a:endParaRPr lang="cs-C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 (100% aglutinace)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aglutinát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po protřepání vůbec nerozpadá +++ (75 %) ++ (50 %) + (25 %) 0 (bez aglutinace) lze snadno roztřepat až na původní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erytrocytární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suspenzi</a:t>
            </a:r>
            <a:endParaRPr lang="cs-CZ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Krev patří do skupiny….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7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52500" y="279080"/>
            <a:ext cx="9271000" cy="61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Barvení krevních roztěrů  </a:t>
            </a:r>
            <a:endParaRPr lang="cs-CZ" sz="2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poslední době je na trhu několik typů tzv. souprav pro rychlé bavení, které jsou sice mnohem pohodlnější z hlediska vlastní manipulace i časové úspory, výsledky barvení však jsou zpravidla o něco horší (např. granula nejsou tolik výrazná, celkový odstín je našedlý apod.) Může tak snáze dojít k záměně např.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neutrofilu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eozinofil apod. Ve cvičeních budeme používat sadu pro rychlé barvení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Leukodif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Pliva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Lachema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a.s.). Barvení sestává ze 4 kroků a každý krok je tvořen sérií (v tabulce uvedena v závorce) několika ponoření do patřičného roztoku. </a:t>
            </a:r>
            <a:endParaRPr lang="cs-C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Nátěr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vždy ponoříme jen na dobu 1 sekundy do patřičného roztoku podle následujícího předpisu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Fixace v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methanolu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 x 1s) </a:t>
            </a:r>
            <a:endParaRPr lang="cs-CZ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Kyselé barvení v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Eosinu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(3 x 1s) </a:t>
            </a:r>
            <a:endParaRPr lang="cs-CZ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Zásadité barvení v Azuru II (5 x 1s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Opláchnutí ve stabilizačním pufru (PBS). Poté necháme usušit a hodnotíme.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86273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242</Words>
  <Application>Microsoft Office PowerPoint</Application>
  <PresentationFormat>Širokoúhlá obrazovka</PresentationFormat>
  <Paragraphs>57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Výchozí návrh</vt:lpstr>
      <vt:lpstr>Prezentace aplikace PowerPoint</vt:lpstr>
      <vt:lpstr>Volné buňky pojivových tkání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6</cp:revision>
  <dcterms:created xsi:type="dcterms:W3CDTF">2019-11-25T07:18:26Z</dcterms:created>
  <dcterms:modified xsi:type="dcterms:W3CDTF">2019-11-25T07:47:25Z</dcterms:modified>
</cp:coreProperties>
</file>