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7"/>
  </p:handoutMasterIdLst>
  <p:sldIdLst>
    <p:sldId id="272" r:id="rId2"/>
    <p:sldId id="285" r:id="rId3"/>
    <p:sldId id="275" r:id="rId4"/>
    <p:sldId id="270" r:id="rId5"/>
    <p:sldId id="271" r:id="rId6"/>
    <p:sldId id="267" r:id="rId7"/>
    <p:sldId id="269" r:id="rId8"/>
    <p:sldId id="280" r:id="rId9"/>
    <p:sldId id="287" r:id="rId10"/>
    <p:sldId id="288" r:id="rId11"/>
    <p:sldId id="259" r:id="rId12"/>
    <p:sldId id="258" r:id="rId13"/>
    <p:sldId id="260" r:id="rId14"/>
    <p:sldId id="262" r:id="rId15"/>
    <p:sldId id="265" r:id="rId16"/>
    <p:sldId id="273" r:id="rId17"/>
    <p:sldId id="274" r:id="rId18"/>
    <p:sldId id="264" r:id="rId19"/>
    <p:sldId id="257" r:id="rId20"/>
    <p:sldId id="266" r:id="rId21"/>
    <p:sldId id="268" r:id="rId22"/>
    <p:sldId id="284" r:id="rId23"/>
    <p:sldId id="281" r:id="rId24"/>
    <p:sldId id="282" r:id="rId25"/>
    <p:sldId id="283" r:id="rId26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99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51" cy="4961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728" y="0"/>
            <a:ext cx="2946351" cy="4961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04146-A523-4FBD-980E-E557D75FC366}" type="datetimeFigureOut">
              <a:rPr lang="cs-CZ" smtClean="0"/>
              <a:t>26.09.19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467"/>
            <a:ext cx="2946351" cy="496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728" y="9430467"/>
            <a:ext cx="2946351" cy="496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BAF98-9696-496A-B751-C704B645A7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4878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01B9-8A8C-4C1A-8F58-0A9CDF946530}" type="datetimeFigureOut">
              <a:rPr lang="cs-CZ" smtClean="0"/>
              <a:t>26.09.19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0C58-1C4A-4FD5-9C5C-9A99CCB48C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9034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01B9-8A8C-4C1A-8F58-0A9CDF946530}" type="datetimeFigureOut">
              <a:rPr lang="cs-CZ" smtClean="0"/>
              <a:t>26.09.19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0C58-1C4A-4FD5-9C5C-9A99CCB48C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979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01B9-8A8C-4C1A-8F58-0A9CDF946530}" type="datetimeFigureOut">
              <a:rPr lang="cs-CZ" smtClean="0"/>
              <a:t>26.09.19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0C58-1C4A-4FD5-9C5C-9A99CCB48C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1612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01B9-8A8C-4C1A-8F58-0A9CDF946530}" type="datetimeFigureOut">
              <a:rPr lang="cs-CZ" smtClean="0"/>
              <a:t>26.09.19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0C58-1C4A-4FD5-9C5C-9A99CCB48C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8383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01B9-8A8C-4C1A-8F58-0A9CDF946530}" type="datetimeFigureOut">
              <a:rPr lang="cs-CZ" smtClean="0"/>
              <a:t>26.09.19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0C58-1C4A-4FD5-9C5C-9A99CCB48C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3938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01B9-8A8C-4C1A-8F58-0A9CDF946530}" type="datetimeFigureOut">
              <a:rPr lang="cs-CZ" smtClean="0"/>
              <a:t>26.09.19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0C58-1C4A-4FD5-9C5C-9A99CCB48C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5174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01B9-8A8C-4C1A-8F58-0A9CDF946530}" type="datetimeFigureOut">
              <a:rPr lang="cs-CZ" smtClean="0"/>
              <a:t>26.09.19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0C58-1C4A-4FD5-9C5C-9A99CCB48C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960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01B9-8A8C-4C1A-8F58-0A9CDF946530}" type="datetimeFigureOut">
              <a:rPr lang="cs-CZ" smtClean="0"/>
              <a:t>26.09.19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0C58-1C4A-4FD5-9C5C-9A99CCB48C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9371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01B9-8A8C-4C1A-8F58-0A9CDF946530}" type="datetimeFigureOut">
              <a:rPr lang="cs-CZ" smtClean="0"/>
              <a:t>26.09.19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0C58-1C4A-4FD5-9C5C-9A99CCB48C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1833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01B9-8A8C-4C1A-8F58-0A9CDF946530}" type="datetimeFigureOut">
              <a:rPr lang="cs-CZ" smtClean="0"/>
              <a:t>26.09.19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0C58-1C4A-4FD5-9C5C-9A99CCB48C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1863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01B9-8A8C-4C1A-8F58-0A9CDF946530}" type="datetimeFigureOut">
              <a:rPr lang="cs-CZ" smtClean="0"/>
              <a:t>26.09.19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0C58-1C4A-4FD5-9C5C-9A99CCB48C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8581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801B9-8A8C-4C1A-8F58-0A9CDF946530}" type="datetimeFigureOut">
              <a:rPr lang="cs-CZ" smtClean="0"/>
              <a:t>26.09.19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60C58-1C4A-4FD5-9C5C-9A99CCB48C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6104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tjanik@ped.muni.cz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d.muni.cz/weduresearch/texty/plne/analyza09.pdf" TargetMode="External"/><Relationship Id="rId4" Type="http://schemas.openxmlformats.org/officeDocument/2006/relationships/hyperlink" Target="https://www.ped.muni.cz/weduresearch/publikace/pvtp13.pdf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pages.pedf.cuni.cz/pedagogika/?p=2387&amp;lang=cs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pages.pedf.cuni.cz/pedagogika/?p=1797&amp;lang=cs" TargetMode="External"/><Relationship Id="rId3" Type="http://schemas.openxmlformats.org/officeDocument/2006/relationships/hyperlink" Target="http://pages.pedf.cuni.cz/pedagogika/?p=2565&amp;lang=cs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dx.doi.org/10.5817/PedOr2013-4-427" TargetMode="External"/><Relationship Id="rId3" Type="http://schemas.openxmlformats.org/officeDocument/2006/relationships/hyperlink" Target="https://journals.muni.cz/public/journals/10/pokynyproautorydleapa_151113_pedor.pdf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tjanik@ped.muni.cz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ped.muni.cz/weduresearch/texty/BulletinCPV2008.pdf" TargetMode="External"/><Relationship Id="rId3" Type="http://schemas.openxmlformats.org/officeDocument/2006/relationships/hyperlink" Target="http://www.ped.muni.cz/pedor/archiv/PokynyProAutoryDleAPA_110714_PedOr.pdf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muni.cz/o-univerzite/uredni-deska/studijni-a-zkusebni-rad-masarykovy-univerzity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s.muni.cz/auth/do/ped/VPAN/smerdek/c._5_-_2019_-_Standardni_pozadavky_na_studium_a_vysledky_studentu_v_doktorskych_studijnich_programech_na_Pedagogicke_fakulte_Masarykovy_univeztity.pdf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4000" b="1" dirty="0" smtClean="0"/>
              <a:t>Uvedení do doktorského studia </a:t>
            </a:r>
          </a:p>
          <a:p>
            <a:pPr marL="0" indent="0">
              <a:buNone/>
            </a:pPr>
            <a:r>
              <a:rPr lang="cs-CZ" sz="4000" b="1" dirty="0" smtClean="0"/>
              <a:t>(běh </a:t>
            </a:r>
            <a:r>
              <a:rPr lang="cs-CZ" sz="4000" b="1" dirty="0" smtClean="0"/>
              <a:t>2019/2020+</a:t>
            </a:r>
            <a:r>
              <a:rPr lang="cs-CZ" sz="4000" b="1" dirty="0" smtClean="0"/>
              <a:t>)</a:t>
            </a:r>
          </a:p>
          <a:p>
            <a:pPr marL="0" indent="0">
              <a:buNone/>
            </a:pPr>
            <a:endParaRPr lang="cs-CZ" dirty="0"/>
          </a:p>
          <a:p>
            <a:pPr marL="0" indent="0" algn="r">
              <a:buNone/>
            </a:pPr>
            <a:endParaRPr lang="cs-CZ" dirty="0" smtClean="0"/>
          </a:p>
          <a:p>
            <a:pPr marL="0" indent="0" algn="r">
              <a:buNone/>
            </a:pPr>
            <a:endParaRPr lang="cs-CZ" dirty="0"/>
          </a:p>
          <a:p>
            <a:pPr marL="0" indent="0" algn="r">
              <a:buNone/>
            </a:pPr>
            <a:endParaRPr lang="cs-CZ" dirty="0" smtClean="0"/>
          </a:p>
          <a:p>
            <a:pPr marL="0" indent="0" algn="r">
              <a:buNone/>
            </a:pPr>
            <a:endParaRPr lang="cs-CZ" dirty="0" smtClean="0"/>
          </a:p>
          <a:p>
            <a:pPr marL="0" indent="0" algn="r">
              <a:buNone/>
            </a:pPr>
            <a:r>
              <a:rPr lang="cs-CZ" dirty="0" smtClean="0"/>
              <a:t>26. září 2019</a:t>
            </a:r>
          </a:p>
          <a:p>
            <a:pPr marL="0" indent="0" algn="r">
              <a:buNone/>
            </a:pPr>
            <a:r>
              <a:rPr lang="cs-CZ" dirty="0" smtClean="0"/>
              <a:t>Tomáš Janík et al.</a:t>
            </a:r>
          </a:p>
          <a:p>
            <a:pPr marL="0" indent="0" algn="r">
              <a:buNone/>
            </a:pPr>
            <a:r>
              <a:rPr lang="cs-CZ" dirty="0" smtClean="0"/>
              <a:t>Institut výzkumu školního vzdělávání PdF 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853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nímek obrazovky 2019-09-25 v 23.26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0"/>
            <a:ext cx="7102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200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683568" y="142875"/>
            <a:ext cx="810324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cs-CZ" sz="2800" dirty="0">
                <a:solidFill>
                  <a:srgbClr val="000000"/>
                </a:solidFill>
                <a:latin typeface="Verdana" pitchFamily="34" charset="0"/>
              </a:rPr>
              <a:t>Práce na projektu disertační </a:t>
            </a:r>
            <a:r>
              <a:rPr lang="cs-CZ" sz="2800" dirty="0" smtClean="0">
                <a:solidFill>
                  <a:srgbClr val="000000"/>
                </a:solidFill>
                <a:latin typeface="Verdana" pitchFamily="34" charset="0"/>
              </a:rPr>
              <a:t>práce (4 roky)</a:t>
            </a:r>
            <a:endParaRPr lang="cs-CZ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7962900" y="725488"/>
            <a:ext cx="285750" cy="5632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  <a:p>
            <a:pPr algn="ctr" eaLnBrk="1" hangingPunct="1"/>
            <a:endParaRPr lang="cs-CZ"/>
          </a:p>
          <a:p>
            <a:pPr algn="ctr" eaLnBrk="1" hangingPunct="1"/>
            <a:r>
              <a:rPr lang="cs-CZ" sz="1600"/>
              <a:t>DISERTAČNÍ</a:t>
            </a:r>
          </a:p>
          <a:p>
            <a:pPr algn="ctr" eaLnBrk="1" hangingPunct="1"/>
            <a:endParaRPr lang="cs-CZ" sz="1600"/>
          </a:p>
          <a:p>
            <a:pPr algn="ctr" eaLnBrk="1" hangingPunct="1"/>
            <a:r>
              <a:rPr lang="cs-CZ" sz="1600"/>
              <a:t> PRÁCE</a:t>
            </a:r>
          </a:p>
          <a:p>
            <a:pPr algn="ctr" eaLnBrk="1" hangingPunct="1"/>
            <a:endParaRPr lang="cs-CZ" sz="1600"/>
          </a:p>
          <a:p>
            <a:pPr algn="ctr" eaLnBrk="1" hangingPunct="1"/>
            <a:endParaRPr lang="cs-CZ" sz="1600"/>
          </a:p>
          <a:p>
            <a:pPr algn="ctr" eaLnBrk="1" hangingPunct="1"/>
            <a:endParaRPr lang="cs-CZ" sz="1600"/>
          </a:p>
        </p:txBody>
      </p:sp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247650" y="500063"/>
            <a:ext cx="285750" cy="60023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600"/>
              <a:t>PROJEKT DISERTAČNÍ</a:t>
            </a:r>
          </a:p>
          <a:p>
            <a:pPr algn="ctr" eaLnBrk="1" hangingPunct="1"/>
            <a:r>
              <a:rPr lang="cs-CZ" sz="1600"/>
              <a:t> PRÁCE</a:t>
            </a:r>
          </a:p>
        </p:txBody>
      </p:sp>
      <p:sp>
        <p:nvSpPr>
          <p:cNvPr id="13" name="Šipka doprava 12"/>
          <p:cNvSpPr>
            <a:spLocks noChangeArrowheads="1"/>
          </p:cNvSpPr>
          <p:nvPr/>
        </p:nvSpPr>
        <p:spPr bwMode="auto">
          <a:xfrm>
            <a:off x="533400" y="1000125"/>
            <a:ext cx="7429500" cy="785813"/>
          </a:xfrm>
          <a:prstGeom prst="rightArrow">
            <a:avLst>
              <a:gd name="adj1" fmla="val 50000"/>
              <a:gd name="adj2" fmla="val 49987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/>
          <a:lstStyle/>
          <a:p>
            <a:r>
              <a:rPr lang="cs-CZ" dirty="0">
                <a:solidFill>
                  <a:schemeClr val="bg1"/>
                </a:solidFill>
              </a:rPr>
              <a:t>teoreticko-konceptuální kapitola – vymezení problematiky a pojmů</a:t>
            </a:r>
          </a:p>
        </p:txBody>
      </p:sp>
      <p:sp>
        <p:nvSpPr>
          <p:cNvPr id="14" name="Šipka doprava 13"/>
          <p:cNvSpPr>
            <a:spLocks noChangeArrowheads="1"/>
          </p:cNvSpPr>
          <p:nvPr/>
        </p:nvSpPr>
        <p:spPr bwMode="auto">
          <a:xfrm>
            <a:off x="533400" y="2071688"/>
            <a:ext cx="7429500" cy="785812"/>
          </a:xfrm>
          <a:prstGeom prst="rightArrow">
            <a:avLst>
              <a:gd name="adj1" fmla="val 50000"/>
              <a:gd name="adj2" fmla="val 49987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/>
          <a:lstStyle/>
          <a:p>
            <a:r>
              <a:rPr lang="cs-CZ">
                <a:solidFill>
                  <a:schemeClr val="bg1"/>
                </a:solidFill>
              </a:rPr>
              <a:t>přehledová kapitola – shrnutí stavu poznání/řešení problematiky</a:t>
            </a:r>
          </a:p>
        </p:txBody>
      </p:sp>
      <p:sp>
        <p:nvSpPr>
          <p:cNvPr id="15" name="Šipka doprava 14"/>
          <p:cNvSpPr>
            <a:spLocks noChangeArrowheads="1"/>
          </p:cNvSpPr>
          <p:nvPr/>
        </p:nvSpPr>
        <p:spPr bwMode="auto">
          <a:xfrm>
            <a:off x="533400" y="3143250"/>
            <a:ext cx="7429500" cy="785813"/>
          </a:xfrm>
          <a:prstGeom prst="rightArrow">
            <a:avLst>
              <a:gd name="adj1" fmla="val 50000"/>
              <a:gd name="adj2" fmla="val 49987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/>
          <a:lstStyle/>
          <a:p>
            <a:r>
              <a:rPr lang="cs-CZ">
                <a:solidFill>
                  <a:schemeClr val="bg1"/>
                </a:solidFill>
              </a:rPr>
              <a:t>metodologická kapitola – operacionalizace, metodologické řešení</a:t>
            </a:r>
          </a:p>
        </p:txBody>
      </p:sp>
      <p:sp>
        <p:nvSpPr>
          <p:cNvPr id="16" name="Šipka doprava 15"/>
          <p:cNvSpPr>
            <a:spLocks noChangeArrowheads="1"/>
          </p:cNvSpPr>
          <p:nvPr/>
        </p:nvSpPr>
        <p:spPr bwMode="auto">
          <a:xfrm>
            <a:off x="533400" y="4286250"/>
            <a:ext cx="7429500" cy="785813"/>
          </a:xfrm>
          <a:prstGeom prst="rightArrow">
            <a:avLst>
              <a:gd name="adj1" fmla="val 50000"/>
              <a:gd name="adj2" fmla="val 49987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/>
          <a:lstStyle/>
          <a:p>
            <a:r>
              <a:rPr lang="cs-CZ">
                <a:solidFill>
                  <a:schemeClr val="bg1"/>
                </a:solidFill>
              </a:rPr>
              <a:t>výsledková kapitola – výsledky a jejich diskuse</a:t>
            </a:r>
          </a:p>
        </p:txBody>
      </p:sp>
      <p:sp>
        <p:nvSpPr>
          <p:cNvPr id="17" name="Šipka doprava 16"/>
          <p:cNvSpPr>
            <a:spLocks noChangeArrowheads="1"/>
          </p:cNvSpPr>
          <p:nvPr/>
        </p:nvSpPr>
        <p:spPr bwMode="auto">
          <a:xfrm>
            <a:off x="533400" y="5357813"/>
            <a:ext cx="7429500" cy="785812"/>
          </a:xfrm>
          <a:prstGeom prst="rightArrow">
            <a:avLst>
              <a:gd name="adj1" fmla="val 50000"/>
              <a:gd name="adj2" fmla="val 49987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/>
          <a:lstStyle/>
          <a:p>
            <a:r>
              <a:rPr lang="cs-CZ">
                <a:solidFill>
                  <a:schemeClr val="bg1"/>
                </a:solidFill>
              </a:rPr>
              <a:t>závěrečná kapitola – závěr práce jako celku, ohlednutí se za prací</a:t>
            </a:r>
          </a:p>
        </p:txBody>
      </p:sp>
      <p:grpSp>
        <p:nvGrpSpPr>
          <p:cNvPr id="2" name="Skupina 22"/>
          <p:cNvGrpSpPr>
            <a:grpSpLocks/>
          </p:cNvGrpSpPr>
          <p:nvPr/>
        </p:nvGrpSpPr>
        <p:grpSpPr bwMode="auto">
          <a:xfrm>
            <a:off x="8248650" y="896938"/>
            <a:ext cx="538163" cy="2246312"/>
            <a:chOff x="8248646" y="896479"/>
            <a:chExt cx="538196" cy="2246769"/>
          </a:xfrm>
        </p:grpSpPr>
        <p:sp>
          <p:nvSpPr>
            <p:cNvPr id="33806" name="Pravá složená závorka 17"/>
            <p:cNvSpPr>
              <a:spLocks/>
            </p:cNvSpPr>
            <p:nvPr/>
          </p:nvSpPr>
          <p:spPr bwMode="auto">
            <a:xfrm>
              <a:off x="8248646" y="928670"/>
              <a:ext cx="285752" cy="2143140"/>
            </a:xfrm>
            <a:prstGeom prst="rightBrace">
              <a:avLst>
                <a:gd name="adj1" fmla="val 8333"/>
                <a:gd name="adj2" fmla="val 50000"/>
              </a:avLst>
            </a:prstGeom>
            <a:solidFill>
              <a:schemeClr val="accent1"/>
            </a:solidFill>
            <a:ln w="12700" cap="sq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33807" name="TextovéPole 20"/>
            <p:cNvSpPr txBox="1">
              <a:spLocks noChangeArrowheads="1"/>
            </p:cNvSpPr>
            <p:nvPr/>
          </p:nvSpPr>
          <p:spPr bwMode="auto">
            <a:xfrm>
              <a:off x="8572528" y="896479"/>
              <a:ext cx="214314" cy="2246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sz="1400"/>
                <a:t>Teoretická</a:t>
              </a:r>
              <a:endParaRPr lang="cs-CZ"/>
            </a:p>
          </p:txBody>
        </p:sp>
      </p:grpSp>
      <p:grpSp>
        <p:nvGrpSpPr>
          <p:cNvPr id="3" name="Skupina 23"/>
          <p:cNvGrpSpPr>
            <a:grpSpLocks/>
          </p:cNvGrpSpPr>
          <p:nvPr/>
        </p:nvGrpSpPr>
        <p:grpSpPr bwMode="auto">
          <a:xfrm>
            <a:off x="8248650" y="3143250"/>
            <a:ext cx="538163" cy="2246313"/>
            <a:chOff x="8248646" y="3143248"/>
            <a:chExt cx="538196" cy="2245639"/>
          </a:xfrm>
        </p:grpSpPr>
        <p:sp>
          <p:nvSpPr>
            <p:cNvPr id="33804" name="Pravá složená závorka 18"/>
            <p:cNvSpPr>
              <a:spLocks/>
            </p:cNvSpPr>
            <p:nvPr/>
          </p:nvSpPr>
          <p:spPr bwMode="auto">
            <a:xfrm>
              <a:off x="8248646" y="3143248"/>
              <a:ext cx="285752" cy="2143140"/>
            </a:xfrm>
            <a:prstGeom prst="rightBrace">
              <a:avLst>
                <a:gd name="adj1" fmla="val 8333"/>
                <a:gd name="adj2" fmla="val 50000"/>
              </a:avLst>
            </a:prstGeom>
            <a:solidFill>
              <a:schemeClr val="accent1"/>
            </a:solidFill>
            <a:ln w="12700" cap="sq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33805" name="TextovéPole 21"/>
            <p:cNvSpPr txBox="1">
              <a:spLocks noChangeArrowheads="1"/>
            </p:cNvSpPr>
            <p:nvPr/>
          </p:nvSpPr>
          <p:spPr bwMode="auto">
            <a:xfrm>
              <a:off x="8572528" y="3357562"/>
              <a:ext cx="214314" cy="203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sz="1400"/>
                <a:t>empirická</a:t>
              </a:r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88854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95537" y="1196752"/>
            <a:ext cx="8280920" cy="5400898"/>
          </a:xfrm>
        </p:spPr>
        <p:txBody>
          <a:bodyPr>
            <a:noAutofit/>
          </a:bodyPr>
          <a:lstStyle/>
          <a:p>
            <a:pPr marL="457200" indent="-457200" algn="l" eaLnBrk="1" hangingPunct="1">
              <a:lnSpc>
                <a:spcPct val="90000"/>
              </a:lnSpc>
              <a:buClr>
                <a:schemeClr val="tx1"/>
              </a:buClr>
            </a:pPr>
            <a:r>
              <a:rPr lang="cs-CZ" sz="2800" dirty="0">
                <a:solidFill>
                  <a:schemeClr val="tx1"/>
                </a:solidFill>
              </a:rPr>
              <a:t>M</a:t>
            </a:r>
            <a:r>
              <a:rPr lang="cs-CZ" sz="2800" dirty="0" smtClean="0">
                <a:solidFill>
                  <a:schemeClr val="tx1"/>
                </a:solidFill>
              </a:rPr>
              <a:t>etodologie vědecké práce 1: </a:t>
            </a:r>
          </a:p>
          <a:p>
            <a:pPr algn="l" eaLnBrk="1" hangingPunct="1">
              <a:lnSpc>
                <a:spcPct val="90000"/>
              </a:lnSpc>
              <a:buClr>
                <a:schemeClr val="tx1"/>
              </a:buClr>
            </a:pPr>
            <a:r>
              <a:rPr lang="cs-CZ" dirty="0" smtClean="0">
                <a:solidFill>
                  <a:schemeClr val="tx1"/>
                </a:solidFill>
              </a:rPr>
              <a:t>zápočet – prezentace projektu po 1. semestru </a:t>
            </a:r>
          </a:p>
          <a:p>
            <a:pPr marL="457200" indent="-457200" algn="l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cs-CZ" sz="2800" b="1" dirty="0" smtClean="0">
                <a:solidFill>
                  <a:schemeClr val="tx1"/>
                </a:solidFill>
              </a:rPr>
              <a:t>těžiště </a:t>
            </a:r>
            <a:r>
              <a:rPr lang="cs-CZ" sz="2800" b="1" dirty="0">
                <a:solidFill>
                  <a:schemeClr val="tx1"/>
                </a:solidFill>
              </a:rPr>
              <a:t>je ve zpracování přehledové kapitoly </a:t>
            </a:r>
            <a:endParaRPr lang="cs-CZ" sz="2800" b="1" dirty="0" smtClean="0">
              <a:solidFill>
                <a:schemeClr val="tx1"/>
              </a:solidFill>
            </a:endParaRPr>
          </a:p>
          <a:p>
            <a:pPr marL="457200" indent="-457200" algn="l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cs-CZ" sz="2800" dirty="0" smtClean="0">
                <a:solidFill>
                  <a:schemeClr val="tx1"/>
                </a:solidFill>
              </a:rPr>
              <a:t>průběžně do 17. 1. 2020 budou studenti zasílat aktualizované verze svých disertačních projektů s akcentem na přehledovou kapitolu (v rozsahu 8-12 normovaných stran) na adresu </a:t>
            </a:r>
            <a:r>
              <a:rPr lang="cs-CZ" sz="2800" dirty="0" smtClean="0">
                <a:solidFill>
                  <a:schemeClr val="tx1"/>
                </a:solidFill>
                <a:hlinkClick r:id="rId2"/>
              </a:rPr>
              <a:t>tjanik@ped.muni.cz</a:t>
            </a:r>
            <a:r>
              <a:rPr lang="cs-CZ" sz="2800" dirty="0" smtClean="0">
                <a:solidFill>
                  <a:schemeClr val="tx1"/>
                </a:solidFill>
              </a:rPr>
              <a:t>   </a:t>
            </a:r>
          </a:p>
          <a:p>
            <a:pPr marL="457200" indent="-457200" algn="l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cs-CZ" sz="2800" dirty="0" smtClean="0">
                <a:solidFill>
                  <a:schemeClr val="tx1"/>
                </a:solidFill>
              </a:rPr>
              <a:t>v mezidobí 18. 1. – 8. 2. 2020 budou probíhat v IVŠV PdF MU setkání vyučujících MVP s doktorandy nad projekty za účelem udělení zápočtu z MVP 1 (termíny schůzek budou dohodnuty individuálně e-mailem) 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23850" y="255588"/>
            <a:ext cx="8569325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cs-CZ" sz="2800" b="1" dirty="0" smtClean="0">
                <a:solidFill>
                  <a:srgbClr val="000000"/>
                </a:solidFill>
                <a:latin typeface="Verdana" pitchFamily="34" charset="0"/>
              </a:rPr>
              <a:t>MVP 1 </a:t>
            </a:r>
            <a:r>
              <a:rPr lang="cs-CZ" sz="2800" b="1" dirty="0">
                <a:solidFill>
                  <a:srgbClr val="000000"/>
                </a:solidFill>
                <a:latin typeface="Verdana" pitchFamily="34" charset="0"/>
              </a:rPr>
              <a:t>– požadavky k ukončení předmětu</a:t>
            </a:r>
          </a:p>
        </p:txBody>
      </p:sp>
    </p:spTree>
    <p:extLst>
      <p:ext uri="{BB962C8B-B14F-4D97-AF65-F5344CB8AC3E}">
        <p14:creationId xmlns:p14="http://schemas.microsoft.com/office/powerpoint/2010/main" val="97480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388" y="981075"/>
            <a:ext cx="8785225" cy="5616575"/>
          </a:xfrm>
        </p:spPr>
        <p:txBody>
          <a:bodyPr/>
          <a:lstStyle/>
          <a:p>
            <a:pPr marL="457200" indent="-457200" algn="l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Nezačíná se od nuly, nýbrž od projektu.</a:t>
            </a:r>
          </a:p>
          <a:p>
            <a:pPr marL="457200" indent="-457200" algn="l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endParaRPr lang="cs-CZ" sz="2400" dirty="0" smtClean="0">
              <a:solidFill>
                <a:schemeClr val="tx1"/>
              </a:solidFill>
            </a:endParaRPr>
          </a:p>
          <a:p>
            <a:pPr marL="457200" indent="-457200" algn="l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Postupovat sériově nebo paralelně?</a:t>
            </a:r>
          </a:p>
          <a:p>
            <a:pPr marL="457200" indent="-457200" algn="l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endParaRPr lang="cs-CZ" sz="2400" dirty="0" smtClean="0">
              <a:solidFill>
                <a:schemeClr val="tx1"/>
              </a:solidFill>
            </a:endParaRPr>
          </a:p>
          <a:p>
            <a:pPr marL="457200" indent="-457200" algn="l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Vhodný začátek: sepisování přehledové kapitoly </a:t>
            </a:r>
          </a:p>
          <a:p>
            <a:pPr marL="914400" lvl="1" indent="-457200" algn="l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orientace v problematice</a:t>
            </a:r>
          </a:p>
          <a:p>
            <a:pPr marL="914400" lvl="1" indent="-457200" algn="l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načerpá se přitom materiál a „know-how“ pro ostatní kapitoly</a:t>
            </a:r>
          </a:p>
          <a:p>
            <a:pPr marL="457200" indent="-457200" algn="l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endParaRPr lang="cs-CZ" sz="2400" dirty="0" smtClean="0">
              <a:solidFill>
                <a:schemeClr val="tx1"/>
              </a:solidFill>
            </a:endParaRPr>
          </a:p>
          <a:p>
            <a:pPr marL="457200" indent="-457200" algn="l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Co je cílem přehledové kapitoly?</a:t>
            </a:r>
          </a:p>
          <a:p>
            <a:pPr marL="914400" lvl="1" indent="-457200" algn="l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podat pojednání o podstatě a vývoji prezentovaného problému</a:t>
            </a:r>
          </a:p>
          <a:p>
            <a:pPr marL="914400" lvl="1" indent="-457200" algn="l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uvést čtenáře do výzkumné problematiky, představit hlavní témata, ve kterých se daná výzkumná oblast konkretizuje</a:t>
            </a:r>
          </a:p>
          <a:p>
            <a:pPr marL="914400" lvl="1" indent="-457200" algn="l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představit a systematizovat provedené výzkumy (domácí a zahraniční)</a:t>
            </a:r>
          </a:p>
          <a:p>
            <a:pPr marL="914400" lvl="1" indent="-457200" algn="l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poukázat na to, která témata jsou pokryta, kde jsou bílá místa </a:t>
            </a:r>
          </a:p>
          <a:p>
            <a:pPr marL="914400" lvl="1" indent="-457200" algn="l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vyvodit z toho potřebu vlastního disertačního výzkumu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23850" y="255588"/>
            <a:ext cx="8569325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cs-CZ" sz="2800" dirty="0">
                <a:solidFill>
                  <a:srgbClr val="000000"/>
                </a:solidFill>
                <a:latin typeface="Verdana" pitchFamily="34" charset="0"/>
              </a:rPr>
              <a:t>Jak </a:t>
            </a:r>
            <a:r>
              <a:rPr lang="cs-CZ" sz="2800" dirty="0" smtClean="0">
                <a:solidFill>
                  <a:srgbClr val="000000"/>
                </a:solidFill>
                <a:latin typeface="Verdana" pitchFamily="34" charset="0"/>
              </a:rPr>
              <a:t>začít (práce na první semestr)</a:t>
            </a:r>
            <a:endParaRPr lang="cs-CZ" sz="280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98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07504" y="981075"/>
            <a:ext cx="8857109" cy="5760293"/>
          </a:xfrm>
        </p:spPr>
        <p:txBody>
          <a:bodyPr>
            <a:normAutofit/>
          </a:bodyPr>
          <a:lstStyle/>
          <a:p>
            <a:pPr marL="457200" indent="-457200" algn="l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cs-CZ" sz="2800" dirty="0" smtClean="0">
                <a:solidFill>
                  <a:schemeClr val="tx1"/>
                </a:solidFill>
              </a:rPr>
              <a:t>Odkud čerpat při psaní přehledové kapitoly (viz dále)</a:t>
            </a:r>
          </a:p>
          <a:p>
            <a:pPr marL="914400" lvl="1" indent="-457200" algn="l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z časopisů a studii typu „</a:t>
            </a:r>
            <a:r>
              <a:rPr lang="cs-CZ" sz="2400" dirty="0" err="1" smtClean="0">
                <a:solidFill>
                  <a:schemeClr val="tx1"/>
                </a:solidFill>
              </a:rPr>
              <a:t>review</a:t>
            </a:r>
            <a:r>
              <a:rPr lang="cs-CZ" sz="2400" dirty="0" smtClean="0">
                <a:solidFill>
                  <a:schemeClr val="tx1"/>
                </a:solidFill>
              </a:rPr>
              <a:t>“</a:t>
            </a:r>
          </a:p>
          <a:p>
            <a:pPr marL="914400" lvl="1" indent="-457200" algn="l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ze syntetizujících příruček, monografií podávajících přehled o…</a:t>
            </a:r>
          </a:p>
          <a:p>
            <a:pPr marL="914400" lvl="1" indent="-457200" algn="l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z autorovy databáze studií</a:t>
            </a:r>
          </a:p>
          <a:p>
            <a:pPr marL="457200" indent="-457200" algn="l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endParaRPr lang="cs-CZ" sz="2800" dirty="0" smtClean="0">
              <a:solidFill>
                <a:schemeClr val="tx1"/>
              </a:solidFill>
            </a:endParaRPr>
          </a:p>
          <a:p>
            <a:pPr marL="457200" indent="-457200" algn="l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cs-CZ" sz="2800" dirty="0" smtClean="0">
                <a:solidFill>
                  <a:schemeClr val="tx1"/>
                </a:solidFill>
              </a:rPr>
              <a:t>Jak postupovat při psaní přehledové kapitoly?</a:t>
            </a:r>
          </a:p>
          <a:p>
            <a:pPr marL="914400" lvl="1" indent="-457200" algn="l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pořizovat excerpta – dle strukturované tabulky (viz dále) </a:t>
            </a:r>
          </a:p>
          <a:p>
            <a:pPr marL="914400" lvl="1" indent="-457200" algn="l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kategorizovat studie (slučovat obdobně zaměřené studie do skupin – tematických či metodologických okruhů)</a:t>
            </a:r>
          </a:p>
          <a:p>
            <a:pPr lvl="1" algn="l" eaLnBrk="1" hangingPunct="1">
              <a:lnSpc>
                <a:spcPct val="90000"/>
              </a:lnSpc>
              <a:buClr>
                <a:schemeClr val="tx1"/>
              </a:buClr>
            </a:pPr>
            <a:endParaRPr lang="cs-CZ" sz="2000" dirty="0">
              <a:solidFill>
                <a:schemeClr val="tx1"/>
              </a:solidFill>
            </a:endParaRPr>
          </a:p>
          <a:p>
            <a:pPr marL="914400" lvl="1" indent="-457200" algn="l" eaLnBrk="1" hangingPunct="1">
              <a:lnSpc>
                <a:spcPct val="90000"/>
              </a:lnSpc>
              <a:buClr>
                <a:schemeClr val="tx1"/>
              </a:buClr>
            </a:pPr>
            <a:endParaRPr lang="cs-CZ" sz="2000" dirty="0" smtClean="0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23850" y="255588"/>
            <a:ext cx="8569325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cs-CZ" sz="2800" dirty="0">
                <a:solidFill>
                  <a:srgbClr val="000000"/>
                </a:solidFill>
                <a:latin typeface="Verdana" pitchFamily="34" charset="0"/>
              </a:rPr>
              <a:t>Jak </a:t>
            </a:r>
            <a:r>
              <a:rPr lang="cs-CZ" sz="2800" dirty="0" smtClean="0">
                <a:solidFill>
                  <a:srgbClr val="000000"/>
                </a:solidFill>
                <a:latin typeface="Verdana" pitchFamily="34" charset="0"/>
              </a:rPr>
              <a:t>začít (práce na první semestr)</a:t>
            </a:r>
            <a:endParaRPr lang="cs-CZ" sz="280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60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388" y="981075"/>
            <a:ext cx="8785225" cy="5760293"/>
          </a:xfrm>
        </p:spPr>
        <p:txBody>
          <a:bodyPr>
            <a:normAutofit/>
          </a:bodyPr>
          <a:lstStyle/>
          <a:p>
            <a:pPr lvl="1" algn="l" eaLnBrk="1" hangingPunct="1">
              <a:lnSpc>
                <a:spcPct val="90000"/>
              </a:lnSpc>
              <a:buClr>
                <a:schemeClr val="tx1"/>
              </a:buClr>
            </a:pPr>
            <a:r>
              <a:rPr lang="cs-CZ" b="1" dirty="0" smtClean="0">
                <a:solidFill>
                  <a:schemeClr val="tx1"/>
                </a:solidFill>
              </a:rPr>
              <a:t>Pro orientaci ve zkoumané problematice lze využít přehledových studií či monografií např.:</a:t>
            </a:r>
          </a:p>
          <a:p>
            <a:pPr marL="914400" lvl="1" indent="-457200" algn="l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Mareš</a:t>
            </a:r>
            <a:r>
              <a:rPr lang="cs-CZ" sz="2400" dirty="0">
                <a:solidFill>
                  <a:schemeClr val="tx1"/>
                </a:solidFill>
              </a:rPr>
              <a:t>, J. (2000). Pedagogicko-psychologické práce publikované v časopise Pedagogika v letech 1951-2000. </a:t>
            </a:r>
            <a:r>
              <a:rPr lang="cs-CZ" sz="2400" i="1" dirty="0">
                <a:solidFill>
                  <a:schemeClr val="tx1"/>
                </a:solidFill>
              </a:rPr>
              <a:t>Pedagogika, </a:t>
            </a:r>
            <a:r>
              <a:rPr lang="cs-CZ" sz="2400" dirty="0">
                <a:solidFill>
                  <a:schemeClr val="tx1"/>
                </a:solidFill>
              </a:rPr>
              <a:t>50(4), </a:t>
            </a:r>
            <a:r>
              <a:rPr lang="cs-CZ" sz="2400" dirty="0" smtClean="0">
                <a:solidFill>
                  <a:schemeClr val="tx1"/>
                </a:solidFill>
              </a:rPr>
              <a:t>365–405</a:t>
            </a:r>
            <a:r>
              <a:rPr lang="cs-CZ" sz="2400" dirty="0">
                <a:solidFill>
                  <a:schemeClr val="tx1"/>
                </a:solidFill>
              </a:rPr>
              <a:t>. </a:t>
            </a:r>
            <a:r>
              <a:rPr lang="cs-CZ" sz="2400" dirty="0">
                <a:solidFill>
                  <a:schemeClr val="tx1"/>
                </a:solidFill>
                <a:hlinkClick r:id="rId2"/>
              </a:rPr>
              <a:t>http://pages.pedf.cuni.cz/pedagogika/?p=2387&amp;lang=</a:t>
            </a:r>
            <a:r>
              <a:rPr lang="cs-CZ" sz="2400" dirty="0" smtClean="0">
                <a:solidFill>
                  <a:schemeClr val="tx1"/>
                </a:solidFill>
                <a:hlinkClick r:id="rId2"/>
              </a:rPr>
              <a:t>cs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</a:p>
          <a:p>
            <a:pPr marL="914400" lvl="1" indent="-457200" algn="l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Janík</a:t>
            </a:r>
            <a:r>
              <a:rPr lang="cs-CZ" sz="2400" dirty="0">
                <a:solidFill>
                  <a:schemeClr val="tx1"/>
                </a:solidFill>
              </a:rPr>
              <a:t>, T. et al. (2009). </a:t>
            </a:r>
            <a:r>
              <a:rPr lang="cs-CZ" sz="2400" i="1" dirty="0">
                <a:solidFill>
                  <a:schemeClr val="tx1"/>
                </a:solidFill>
              </a:rPr>
              <a:t>Kurikulum – výuka – školní klima – učitelské vzdělávání. </a:t>
            </a:r>
            <a:r>
              <a:rPr lang="cs-CZ" sz="2400" dirty="0">
                <a:solidFill>
                  <a:schemeClr val="tx1"/>
                </a:solidFill>
              </a:rPr>
              <a:t>Brno: </a:t>
            </a:r>
            <a:r>
              <a:rPr lang="cs-CZ" sz="2400" dirty="0" smtClean="0">
                <a:solidFill>
                  <a:schemeClr val="tx1"/>
                </a:solidFill>
              </a:rPr>
              <a:t>MU. </a:t>
            </a:r>
            <a:r>
              <a:rPr lang="cs-CZ" sz="2400" dirty="0">
                <a:solidFill>
                  <a:schemeClr val="tx1"/>
                </a:solidFill>
                <a:hlinkClick r:id="rId3"/>
              </a:rPr>
              <a:t>https://www.ped.muni.cz/weduresearch/texty/plne/analyza09.</a:t>
            </a:r>
            <a:r>
              <a:rPr lang="cs-CZ" sz="2400" dirty="0" smtClean="0">
                <a:solidFill>
                  <a:schemeClr val="tx1"/>
                </a:solidFill>
                <a:hlinkClick r:id="rId3"/>
              </a:rPr>
              <a:t>pdf</a:t>
            </a:r>
            <a:endParaRPr lang="cs-CZ" sz="2400" dirty="0" smtClean="0">
              <a:solidFill>
                <a:schemeClr val="tx1"/>
              </a:solidFill>
            </a:endParaRPr>
          </a:p>
          <a:p>
            <a:pPr marL="914400" lvl="1" indent="-457200" algn="l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Janíková, M. &amp; Vlčková, K. </a:t>
            </a:r>
            <a:r>
              <a:rPr lang="cs-CZ" sz="2400" dirty="0">
                <a:solidFill>
                  <a:schemeClr val="tx1"/>
                </a:solidFill>
              </a:rPr>
              <a:t>et al</a:t>
            </a:r>
            <a:r>
              <a:rPr lang="cs-CZ" sz="2400" dirty="0" smtClean="0">
                <a:solidFill>
                  <a:schemeClr val="tx1"/>
                </a:solidFill>
              </a:rPr>
              <a:t>., (2009). </a:t>
            </a:r>
            <a:r>
              <a:rPr lang="cs-CZ" sz="2400" i="1" dirty="0" smtClean="0">
                <a:solidFill>
                  <a:schemeClr val="tx1"/>
                </a:solidFill>
              </a:rPr>
              <a:t>Výzkum výuky: tematické oblasti, výzkumné přístupy a metody </a:t>
            </a:r>
            <a:r>
              <a:rPr lang="cs-CZ" sz="2400" dirty="0" smtClean="0">
                <a:solidFill>
                  <a:schemeClr val="tx1"/>
                </a:solidFill>
              </a:rPr>
              <a:t>Brno</a:t>
            </a:r>
            <a:r>
              <a:rPr lang="cs-CZ" sz="2400" dirty="0">
                <a:solidFill>
                  <a:schemeClr val="tx1"/>
                </a:solidFill>
              </a:rPr>
              <a:t>: </a:t>
            </a:r>
            <a:r>
              <a:rPr lang="cs-CZ" sz="2400" dirty="0" err="1" smtClean="0">
                <a:solidFill>
                  <a:schemeClr val="tx1"/>
                </a:solidFill>
              </a:rPr>
              <a:t>Paido</a:t>
            </a:r>
            <a:r>
              <a:rPr lang="cs-CZ" sz="2400" dirty="0">
                <a:solidFill>
                  <a:schemeClr val="tx1"/>
                </a:solidFill>
              </a:rPr>
              <a:t>. </a:t>
            </a:r>
            <a:r>
              <a:rPr lang="cs-CZ" sz="2400" dirty="0">
                <a:solidFill>
                  <a:schemeClr val="tx1"/>
                </a:solidFill>
                <a:hlinkClick r:id="rId4"/>
              </a:rPr>
              <a:t>https://www.ped.muni.cz/weduresearch/publikace/pvtp13.</a:t>
            </a:r>
            <a:r>
              <a:rPr lang="cs-CZ" sz="2400" dirty="0" smtClean="0">
                <a:solidFill>
                  <a:schemeClr val="tx1"/>
                </a:solidFill>
                <a:hlinkClick r:id="rId4"/>
              </a:rPr>
              <a:t>pdf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endParaRPr lang="cs-CZ" b="1" dirty="0" smtClean="0">
              <a:solidFill>
                <a:schemeClr val="tx1"/>
              </a:solidFill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23850" y="255588"/>
            <a:ext cx="8569325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cs-CZ" sz="2800" dirty="0">
                <a:solidFill>
                  <a:srgbClr val="000000"/>
                </a:solidFill>
                <a:latin typeface="Verdana" pitchFamily="34" charset="0"/>
              </a:rPr>
              <a:t>Jak </a:t>
            </a:r>
            <a:r>
              <a:rPr lang="cs-CZ" sz="2800" dirty="0" smtClean="0">
                <a:solidFill>
                  <a:srgbClr val="000000"/>
                </a:solidFill>
                <a:latin typeface="Verdana" pitchFamily="34" charset="0"/>
              </a:rPr>
              <a:t>začít (práce na první semestr)</a:t>
            </a:r>
            <a:endParaRPr lang="cs-CZ" sz="280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21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388" y="1412776"/>
            <a:ext cx="8785225" cy="5328592"/>
          </a:xfrm>
        </p:spPr>
        <p:txBody>
          <a:bodyPr>
            <a:normAutofit/>
          </a:bodyPr>
          <a:lstStyle/>
          <a:p>
            <a:pPr lvl="1" algn="l" eaLnBrk="1" hangingPunct="1">
              <a:lnSpc>
                <a:spcPct val="90000"/>
              </a:lnSpc>
              <a:buClr>
                <a:schemeClr val="tx1"/>
              </a:buClr>
            </a:pPr>
            <a:r>
              <a:rPr lang="cs-CZ" b="1" dirty="0" smtClean="0">
                <a:solidFill>
                  <a:schemeClr val="tx1"/>
                </a:solidFill>
              </a:rPr>
              <a:t>Vhodnou </a:t>
            </a:r>
            <a:r>
              <a:rPr lang="cs-CZ" b="1" dirty="0">
                <a:solidFill>
                  <a:schemeClr val="tx1"/>
                </a:solidFill>
              </a:rPr>
              <a:t>ukázkou </a:t>
            </a:r>
            <a:r>
              <a:rPr lang="cs-CZ" b="1" dirty="0" smtClean="0">
                <a:solidFill>
                  <a:schemeClr val="tx1"/>
                </a:solidFill>
              </a:rPr>
              <a:t>vlastního zpracování přehledové </a:t>
            </a:r>
            <a:r>
              <a:rPr lang="cs-CZ" b="1" dirty="0">
                <a:solidFill>
                  <a:schemeClr val="tx1"/>
                </a:solidFill>
              </a:rPr>
              <a:t>studie </a:t>
            </a:r>
            <a:r>
              <a:rPr lang="cs-CZ" b="1" dirty="0" smtClean="0">
                <a:solidFill>
                  <a:schemeClr val="tx1"/>
                </a:solidFill>
              </a:rPr>
              <a:t>je např.: </a:t>
            </a:r>
          </a:p>
          <a:p>
            <a:pPr marL="914400" lvl="1" indent="-457200" algn="l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endParaRPr lang="cs-CZ" sz="2400" dirty="0" smtClean="0">
              <a:solidFill>
                <a:schemeClr val="tx1"/>
              </a:solidFill>
            </a:endParaRPr>
          </a:p>
          <a:p>
            <a:pPr marL="914400" lvl="1" indent="-457200" algn="l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Mareš</a:t>
            </a:r>
            <a:r>
              <a:rPr lang="cs-CZ" sz="2400" dirty="0">
                <a:solidFill>
                  <a:schemeClr val="tx1"/>
                </a:solidFill>
              </a:rPr>
              <a:t>, J. &amp; </a:t>
            </a:r>
            <a:r>
              <a:rPr lang="cs-CZ" sz="2400" dirty="0" err="1">
                <a:solidFill>
                  <a:schemeClr val="tx1"/>
                </a:solidFill>
              </a:rPr>
              <a:t>Gavora</a:t>
            </a:r>
            <a:r>
              <a:rPr lang="cs-CZ" sz="2400" dirty="0">
                <a:solidFill>
                  <a:schemeClr val="tx1"/>
                </a:solidFill>
              </a:rPr>
              <a:t>, P. (2004). Interpersonální styl učitelů: teorie, diagnostika a výsledky výzkumů. </a:t>
            </a:r>
            <a:r>
              <a:rPr lang="cs-CZ" sz="2400" i="1" dirty="0">
                <a:solidFill>
                  <a:schemeClr val="tx1"/>
                </a:solidFill>
              </a:rPr>
              <a:t>Pedagogika, </a:t>
            </a:r>
            <a:r>
              <a:rPr lang="cs-CZ" sz="2400" dirty="0">
                <a:solidFill>
                  <a:schemeClr val="tx1"/>
                </a:solidFill>
              </a:rPr>
              <a:t>(54)2, </a:t>
            </a:r>
            <a:r>
              <a:rPr lang="cs-CZ" sz="2400" dirty="0" smtClean="0">
                <a:solidFill>
                  <a:schemeClr val="tx1"/>
                </a:solidFill>
              </a:rPr>
              <a:t>101–128</a:t>
            </a:r>
            <a:r>
              <a:rPr lang="cs-CZ" sz="2400" dirty="0">
                <a:solidFill>
                  <a:schemeClr val="tx1"/>
                </a:solidFill>
              </a:rPr>
              <a:t>. </a:t>
            </a:r>
            <a:r>
              <a:rPr lang="cs-CZ" sz="2400" dirty="0">
                <a:solidFill>
                  <a:schemeClr val="tx1"/>
                </a:solidFill>
                <a:hlinkClick r:id="rId2"/>
              </a:rPr>
              <a:t>http://pages.pedf.cuni.cz/pedagogika/?p=1797&amp;lang=</a:t>
            </a:r>
            <a:r>
              <a:rPr lang="cs-CZ" sz="2400" dirty="0" smtClean="0">
                <a:solidFill>
                  <a:schemeClr val="tx1"/>
                </a:solidFill>
                <a:hlinkClick r:id="rId2"/>
              </a:rPr>
              <a:t>cs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</a:p>
          <a:p>
            <a:pPr marL="914400" lvl="1" indent="-457200" algn="l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endParaRPr lang="cs-CZ" sz="2400" dirty="0" smtClean="0">
              <a:solidFill>
                <a:schemeClr val="tx1"/>
              </a:solidFill>
            </a:endParaRPr>
          </a:p>
          <a:p>
            <a:pPr marL="914400" lvl="1" indent="-457200" algn="l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Janík</a:t>
            </a:r>
            <a:r>
              <a:rPr lang="cs-CZ" sz="2400" dirty="0">
                <a:solidFill>
                  <a:schemeClr val="tx1"/>
                </a:solidFill>
              </a:rPr>
              <a:t>, T., Minaříková, E., Píšová, M., Kostková, K., Janík, M., &amp; </a:t>
            </a:r>
            <a:r>
              <a:rPr lang="cs-CZ" sz="2400" dirty="0" err="1">
                <a:solidFill>
                  <a:schemeClr val="tx1"/>
                </a:solidFill>
              </a:rPr>
              <a:t>Hublová</a:t>
            </a:r>
            <a:r>
              <a:rPr lang="cs-CZ" sz="2400" dirty="0">
                <a:solidFill>
                  <a:schemeClr val="tx1"/>
                </a:solidFill>
              </a:rPr>
              <a:t>, G. (2014). Profesní vidění u učitelů: pokus o zmapování výzkumného pole. </a:t>
            </a:r>
            <a:r>
              <a:rPr lang="cs-CZ" sz="2400" i="1" dirty="0">
                <a:solidFill>
                  <a:schemeClr val="tx1"/>
                </a:solidFill>
              </a:rPr>
              <a:t>Pedagogika, 64</a:t>
            </a:r>
            <a:r>
              <a:rPr lang="cs-CZ" sz="2400" dirty="0">
                <a:solidFill>
                  <a:schemeClr val="tx1"/>
                </a:solidFill>
              </a:rPr>
              <a:t>(2), 151–176</a:t>
            </a:r>
            <a:r>
              <a:rPr lang="cs-CZ" sz="2400" dirty="0" smtClean="0">
                <a:solidFill>
                  <a:schemeClr val="tx1"/>
                </a:solidFill>
              </a:rPr>
              <a:t>.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smtClean="0">
                <a:solidFill>
                  <a:schemeClr val="tx1"/>
                </a:solidFill>
                <a:hlinkClick r:id="rId3"/>
              </a:rPr>
              <a:t>http</a:t>
            </a:r>
            <a:r>
              <a:rPr lang="cs-CZ" sz="2400" dirty="0">
                <a:solidFill>
                  <a:schemeClr val="tx1"/>
                </a:solidFill>
                <a:hlinkClick r:id="rId3"/>
              </a:rPr>
              <a:t>://pages.pedf.cuni.cz/pedagogika/?p=2565&amp;lang=</a:t>
            </a:r>
            <a:r>
              <a:rPr lang="cs-CZ" sz="2400" dirty="0" smtClean="0">
                <a:solidFill>
                  <a:schemeClr val="tx1"/>
                </a:solidFill>
                <a:hlinkClick r:id="rId3"/>
              </a:rPr>
              <a:t>cs</a:t>
            </a:r>
            <a:endParaRPr lang="cs-CZ" sz="2400" dirty="0" smtClean="0">
              <a:solidFill>
                <a:schemeClr val="tx1"/>
              </a:solidFill>
            </a:endParaRPr>
          </a:p>
          <a:p>
            <a:pPr marL="914400" lvl="1" indent="-457200" algn="l" eaLnBrk="1" hangingPunct="1">
              <a:lnSpc>
                <a:spcPct val="90000"/>
              </a:lnSpc>
              <a:buClr>
                <a:schemeClr val="tx1"/>
              </a:buClr>
            </a:pPr>
            <a:endParaRPr lang="cs-CZ" dirty="0" smtClean="0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23850" y="255588"/>
            <a:ext cx="8569325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cs-CZ" sz="2800" dirty="0">
                <a:solidFill>
                  <a:srgbClr val="000000"/>
                </a:solidFill>
                <a:latin typeface="Verdana" pitchFamily="34" charset="0"/>
              </a:rPr>
              <a:t>Jak </a:t>
            </a:r>
            <a:r>
              <a:rPr lang="cs-CZ" sz="2800" dirty="0" smtClean="0">
                <a:solidFill>
                  <a:srgbClr val="000000"/>
                </a:solidFill>
                <a:latin typeface="Verdana" pitchFamily="34" charset="0"/>
              </a:rPr>
              <a:t>začít (práce na první semestr)</a:t>
            </a:r>
            <a:endParaRPr lang="cs-CZ" sz="280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60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388" y="981075"/>
            <a:ext cx="8785225" cy="5760293"/>
          </a:xfrm>
        </p:spPr>
        <p:txBody>
          <a:bodyPr>
            <a:normAutofit/>
          </a:bodyPr>
          <a:lstStyle/>
          <a:p>
            <a:pPr lvl="1" algn="l" eaLnBrk="1" hangingPunct="1">
              <a:lnSpc>
                <a:spcPct val="90000"/>
              </a:lnSpc>
              <a:buClr>
                <a:schemeClr val="tx1"/>
              </a:buClr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lvl="1" algn="l" eaLnBrk="1" hangingPunct="1">
              <a:lnSpc>
                <a:spcPct val="90000"/>
              </a:lnSpc>
              <a:buClr>
                <a:schemeClr val="tx1"/>
              </a:buClr>
            </a:pPr>
            <a:r>
              <a:rPr lang="cs-CZ" sz="2400" b="1" dirty="0" smtClean="0">
                <a:solidFill>
                  <a:schemeClr val="tx1"/>
                </a:solidFill>
              </a:rPr>
              <a:t>Praktické inspirace a rady k psaní přehledových studií lze získat v tomto textu:</a:t>
            </a:r>
          </a:p>
          <a:p>
            <a:pPr marL="800100" lvl="1" indent="-342900" algn="l">
              <a:lnSpc>
                <a:spcPct val="90000"/>
              </a:lnSpc>
              <a:buClr>
                <a:schemeClr val="tx1"/>
              </a:buClr>
              <a:buFont typeface="Arial"/>
              <a:buChar char="•"/>
            </a:pPr>
            <a:r>
              <a:rPr lang="cs-CZ" sz="2400" dirty="0">
                <a:solidFill>
                  <a:srgbClr val="000000"/>
                </a:solidFill>
              </a:rPr>
              <a:t>Mareš, J. (2013). Přehledové studie: jejich typologie, funkce a způsob vytváření. Pedagogická orientace, 23(4), 427–454. DOI: </a:t>
            </a:r>
            <a:r>
              <a:rPr lang="cs-CZ" sz="2400" dirty="0">
                <a:hlinkClick r:id="rId2"/>
              </a:rPr>
              <a:t>http://dx.doi.org/10.5817/PedOr2013-4-</a:t>
            </a:r>
            <a:r>
              <a:rPr lang="cs-CZ" sz="2400" dirty="0" smtClean="0">
                <a:hlinkClick r:id="rId2"/>
              </a:rPr>
              <a:t>427</a:t>
            </a:r>
            <a:r>
              <a:rPr lang="cs-CZ" sz="2400" dirty="0" smtClean="0"/>
              <a:t> </a:t>
            </a:r>
            <a:endParaRPr lang="cs-CZ" sz="2400" b="1" dirty="0" smtClean="0">
              <a:solidFill>
                <a:schemeClr val="tx1"/>
              </a:solidFill>
            </a:endParaRPr>
          </a:p>
          <a:p>
            <a:pPr lvl="1" algn="l" eaLnBrk="1" hangingPunct="1">
              <a:lnSpc>
                <a:spcPct val="90000"/>
              </a:lnSpc>
              <a:buClr>
                <a:schemeClr val="tx1"/>
              </a:buClr>
            </a:pPr>
            <a:endParaRPr lang="cs-CZ" sz="2400" dirty="0" smtClean="0"/>
          </a:p>
          <a:p>
            <a:pPr lvl="1" algn="l">
              <a:lnSpc>
                <a:spcPct val="90000"/>
              </a:lnSpc>
              <a:buClr>
                <a:schemeClr val="tx1"/>
              </a:buClr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lvl="1" algn="l">
              <a:lnSpc>
                <a:spcPct val="90000"/>
              </a:lnSpc>
              <a:buClr>
                <a:schemeClr val="tx1"/>
              </a:buClr>
            </a:pPr>
            <a:endParaRPr lang="cs-CZ" sz="2400" b="1" dirty="0">
              <a:solidFill>
                <a:schemeClr val="tx1"/>
              </a:solidFill>
            </a:endParaRPr>
          </a:p>
          <a:p>
            <a:pPr lvl="1" algn="l">
              <a:lnSpc>
                <a:spcPct val="90000"/>
              </a:lnSpc>
              <a:buClr>
                <a:schemeClr val="tx1"/>
              </a:buClr>
            </a:pPr>
            <a:r>
              <a:rPr lang="cs-CZ" sz="2400" b="1" dirty="0" smtClean="0">
                <a:solidFill>
                  <a:schemeClr val="tx1"/>
                </a:solidFill>
              </a:rPr>
              <a:t>Formální náležitosti zpracování textu projektu řeší norma APA</a:t>
            </a:r>
            <a:endParaRPr lang="cs-CZ" sz="2400" b="1" dirty="0">
              <a:solidFill>
                <a:schemeClr val="tx1"/>
              </a:solidFill>
            </a:endParaRPr>
          </a:p>
          <a:p>
            <a:pPr marL="914400" lvl="1" indent="-457200" algn="l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cs-CZ" sz="2400" dirty="0">
                <a:hlinkClick r:id="rId3"/>
              </a:rPr>
              <a:t>https://journals.muni.cz/public/journals/10/</a:t>
            </a:r>
            <a:r>
              <a:rPr lang="cs-CZ" sz="2400" dirty="0" smtClean="0">
                <a:hlinkClick r:id="rId3"/>
              </a:rPr>
              <a:t>pokynyproautorydleapa_151113_pedor.pdf</a:t>
            </a:r>
            <a:r>
              <a:rPr lang="cs-CZ" sz="2400" dirty="0" smtClean="0"/>
              <a:t> 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23850" y="255588"/>
            <a:ext cx="8569325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cs-CZ" sz="2800" dirty="0">
                <a:solidFill>
                  <a:srgbClr val="000000"/>
                </a:solidFill>
                <a:latin typeface="Verdana" pitchFamily="34" charset="0"/>
              </a:rPr>
              <a:t>Jak </a:t>
            </a:r>
            <a:r>
              <a:rPr lang="cs-CZ" sz="2800" dirty="0" smtClean="0">
                <a:solidFill>
                  <a:srgbClr val="000000"/>
                </a:solidFill>
                <a:latin typeface="Verdana" pitchFamily="34" charset="0"/>
              </a:rPr>
              <a:t>začít (práce na první semestr)</a:t>
            </a:r>
            <a:endParaRPr lang="cs-CZ" sz="280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83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747949"/>
              </p:ext>
            </p:extLst>
          </p:nvPr>
        </p:nvGraphicFramePr>
        <p:xfrm>
          <a:off x="214313" y="764704"/>
          <a:ext cx="8715375" cy="5871118"/>
        </p:xfrm>
        <a:graphic>
          <a:graphicData uri="http://schemas.openxmlformats.org/drawingml/2006/table">
            <a:tbl>
              <a:tblPr/>
              <a:tblGrid>
                <a:gridCol w="1373187"/>
                <a:gridCol w="7342188"/>
              </a:tblGrid>
              <a:tr h="6707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5900" algn="l"/>
                        </a:tabLst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Pramen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615" marR="586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Beran, J., Mareš, J., &amp; Ježek, S. (2007). Rezervované postoje učitelů k dalšímu vzdělávání jako jeden z rizikových faktorů 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kurikulární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reformy. </a:t>
                      </a:r>
                      <a:r>
                        <a:rPr kumimoji="0" lang="cs-C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Orbis </a:t>
                      </a:r>
                      <a:r>
                        <a:rPr kumimoji="0" lang="cs-CZ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scholae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, (2)1, 111–131.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615" marR="586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7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5900" algn="l"/>
                        </a:tabLst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Cíl 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5900" algn="l"/>
                        </a:tabLst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výzkumu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615" marR="586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5900" algn="l"/>
                        </a:tabLst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zjistit postoje učitelů k vytváření školních vzdělávacích programů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615" marR="586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07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5900" algn="l"/>
                        </a:tabLst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Výzkumný vzorek a typ výběru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615" marR="586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5900" algn="l"/>
                        </a:tabLst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731 učitelů, výběr dostupný (jednalo se o účastníky dalšího vzdělávání)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615" marR="586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6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5900" algn="l"/>
                        </a:tabLst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Metody sběru a analýzy dat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615" marR="586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5900" algn="l"/>
                        </a:tabLst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Dotazník, deskriptivní a induktivní statistiky (korelace)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615" marR="586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43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5900" algn="l"/>
                        </a:tabLst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Výsledky výzkumu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615" marR="586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5900" algn="l"/>
                        </a:tabLst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Autoři identifikovali rezervované postoje učitelů k vytváření školních vzdělávacích programů. Výsledky výzkumu naznačují obavy učitelů, týkající se ŠVP, v obecné rovině (ze zvládnutí toho všeho). Dále bylo identifikováno, že postoj k ŠVP jako problému nesouvisí s délkou praxe učitelů, ani s délkou praxe na konkrétní škole. U učitelů různých předmětů se objevily statisticky významné rozdíly v názorech na hledání mezipředmětových vztahů, kdy největší problém v této oblasti spatřují učitelé chemie. Rovněž se ukázalo, že „</a:t>
                      </a:r>
                      <a:r>
                        <a:rPr kumimoji="0" lang="cs-CZ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...další rozdíly mezi učiteli jednotlivých předmětů se týkaly začlenění projektového vyučování do vlastního předmětu. Určité obavy z projektového vyučování projevili učitelé chemie, těsně je následují učitelé fyziky a přírodovědci. Statisticky významné rozdíly mezi učiteli jednotlivých předmětů se ukázaly i v názorech na využití výuky na počítači ve vlastním předmětu. Integrace informačních technologií vzbuzuje nejvíc otázek u učitelů hudební výchovy, tělesné výchovy…</a:t>
                      </a: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“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615" marR="586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7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5900" algn="l"/>
                        </a:tabLst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Naše 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5900" algn="l"/>
                        </a:tabLst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poznámky 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615" marR="586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5900" algn="l"/>
                        </a:tabLst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Diferencují odlišnosti mezi učiteli různých vyučovacích předmětů na 1. stupni ZŠ, což nedává smysl, neboť učitelé pro 1. stupeň ZŠ nemají oborové aprobace. 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615" marR="586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51520" y="148570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Ukázka, jak by mohl vypadat váš záznam o výzkumu, který je pro vás relevantní 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1721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388" y="908721"/>
            <a:ext cx="8785225" cy="5688930"/>
          </a:xfrm>
        </p:spPr>
        <p:txBody>
          <a:bodyPr>
            <a:noAutofit/>
          </a:bodyPr>
          <a:lstStyle/>
          <a:p>
            <a:pPr marL="457200" indent="-457200" algn="l" eaLnBrk="1" hangingPunct="1">
              <a:lnSpc>
                <a:spcPct val="90000"/>
              </a:lnSpc>
              <a:buClr>
                <a:schemeClr val="tx1"/>
              </a:buClr>
            </a:pPr>
            <a:r>
              <a:rPr lang="cs-CZ" sz="2800" dirty="0">
                <a:solidFill>
                  <a:schemeClr val="tx1"/>
                </a:solidFill>
              </a:rPr>
              <a:t>M</a:t>
            </a:r>
            <a:r>
              <a:rPr lang="cs-CZ" sz="2800" dirty="0" smtClean="0">
                <a:solidFill>
                  <a:schemeClr val="tx1"/>
                </a:solidFill>
              </a:rPr>
              <a:t>etodologie vědecké práce 2: </a:t>
            </a:r>
          </a:p>
          <a:p>
            <a:pPr marL="457200" indent="-457200" algn="l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cs-CZ" sz="2800" dirty="0" smtClean="0">
                <a:solidFill>
                  <a:schemeClr val="tx1"/>
                </a:solidFill>
              </a:rPr>
              <a:t>zkouška – obhajoba projektu po 2. semestru </a:t>
            </a:r>
          </a:p>
          <a:p>
            <a:pPr marL="838200" lvl="1" indent="-381000" algn="l" eaLnBrk="1" hangingPunct="1">
              <a:lnSpc>
                <a:spcPct val="90000"/>
              </a:lnSpc>
              <a:buClr>
                <a:schemeClr val="tx1"/>
              </a:buClr>
              <a:buFontTx/>
              <a:buChar char="–"/>
            </a:pPr>
            <a:r>
              <a:rPr lang="cs-CZ" sz="2400" b="1" dirty="0" smtClean="0">
                <a:solidFill>
                  <a:schemeClr val="tx1"/>
                </a:solidFill>
              </a:rPr>
              <a:t>těžiště je ve zpracování metodologické kapitoly</a:t>
            </a:r>
          </a:p>
          <a:p>
            <a:pPr marL="838200" lvl="1" indent="-381000" algn="l" eaLnBrk="1" hangingPunct="1">
              <a:lnSpc>
                <a:spcPct val="90000"/>
              </a:lnSpc>
              <a:buClr>
                <a:schemeClr val="tx1"/>
              </a:buClr>
              <a:buFontTx/>
              <a:buChar char="–"/>
            </a:pPr>
            <a:r>
              <a:rPr lang="cs-CZ" sz="2400" dirty="0" smtClean="0">
                <a:solidFill>
                  <a:schemeClr val="tx1"/>
                </a:solidFill>
              </a:rPr>
              <a:t>průběžně do 10. </a:t>
            </a:r>
            <a:r>
              <a:rPr lang="cs-CZ" sz="2400" dirty="0">
                <a:solidFill>
                  <a:schemeClr val="tx1"/>
                </a:solidFill>
              </a:rPr>
              <a:t>4</a:t>
            </a:r>
            <a:r>
              <a:rPr lang="cs-CZ" sz="2400" dirty="0" smtClean="0">
                <a:solidFill>
                  <a:schemeClr val="tx1"/>
                </a:solidFill>
              </a:rPr>
              <a:t>. 2020 budou studenti zasílat aktualizované verze svých disertačních projektů (v rozsahu 15-20 normovaných stran) na adresu </a:t>
            </a:r>
            <a:r>
              <a:rPr lang="cs-CZ" sz="2400" dirty="0" smtClean="0">
                <a:solidFill>
                  <a:schemeClr val="tx1"/>
                </a:solidFill>
                <a:hlinkClick r:id="rId2"/>
              </a:rPr>
              <a:t>tjanik@ped.muni.cz</a:t>
            </a:r>
            <a:r>
              <a:rPr lang="cs-CZ" sz="2400" dirty="0" smtClean="0">
                <a:solidFill>
                  <a:schemeClr val="tx1"/>
                </a:solidFill>
              </a:rPr>
              <a:t>   </a:t>
            </a:r>
          </a:p>
          <a:p>
            <a:pPr marL="838200" lvl="1" indent="-381000" algn="l" eaLnBrk="1" hangingPunct="1">
              <a:lnSpc>
                <a:spcPct val="90000"/>
              </a:lnSpc>
              <a:buClr>
                <a:schemeClr val="tx1"/>
              </a:buClr>
              <a:buFontTx/>
              <a:buChar char="–"/>
            </a:pPr>
            <a:r>
              <a:rPr lang="cs-CZ" sz="2400" dirty="0" smtClean="0">
                <a:solidFill>
                  <a:schemeClr val="tx1"/>
                </a:solidFill>
              </a:rPr>
              <a:t>projekty budou posouzeny interními či externími odborníky</a:t>
            </a:r>
          </a:p>
          <a:p>
            <a:pPr marL="838200" lvl="1" indent="-381000" algn="l" eaLnBrk="1" hangingPunct="1">
              <a:lnSpc>
                <a:spcPct val="90000"/>
              </a:lnSpc>
              <a:buClr>
                <a:schemeClr val="tx1"/>
              </a:buClr>
              <a:buFontTx/>
              <a:buChar char="–"/>
            </a:pPr>
            <a:r>
              <a:rPr lang="cs-CZ" sz="2400" dirty="0" smtClean="0">
                <a:solidFill>
                  <a:schemeClr val="tx1"/>
                </a:solidFill>
              </a:rPr>
              <a:t>student obdrží posudek na svůj projekt během dubna/května spolu s vyjádřením T. Janíka ohledně dalšího postupu a možného termínu zkoušky</a:t>
            </a:r>
          </a:p>
          <a:p>
            <a:pPr marL="838200" lvl="1" indent="-381000" algn="l" eaLnBrk="1" hangingPunct="1">
              <a:lnSpc>
                <a:spcPct val="90000"/>
              </a:lnSpc>
              <a:buClr>
                <a:schemeClr val="tx1"/>
              </a:buClr>
              <a:buFontTx/>
              <a:buChar char="–"/>
            </a:pPr>
            <a:r>
              <a:rPr lang="cs-CZ" sz="2400" dirty="0" smtClean="0">
                <a:solidFill>
                  <a:schemeClr val="tx1"/>
                </a:solidFill>
              </a:rPr>
              <a:t>u zkoušky (v mezidobí květen až červen 2020 – termíny budou dohodnuty osobně) student představí aktualizovanou verzi svého projektu a vyjádří se k připomínkám z posudku </a:t>
            </a:r>
          </a:p>
          <a:p>
            <a:pPr marL="838200" lvl="1" indent="-381000" algn="l" eaLnBrk="1" hangingPunct="1">
              <a:lnSpc>
                <a:spcPct val="90000"/>
              </a:lnSpc>
              <a:buClr>
                <a:schemeClr val="tx1"/>
              </a:buClr>
              <a:buFontTx/>
              <a:buChar char="–"/>
            </a:pPr>
            <a:r>
              <a:rPr lang="cs-CZ" sz="2400" dirty="0" smtClean="0">
                <a:solidFill>
                  <a:schemeClr val="tx1"/>
                </a:solidFill>
              </a:rPr>
              <a:t>v návaznosti na prezentaci se u zkoušky ověřují hlubší znalosti metodologických otázek souvisejících s projektem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23850" y="255588"/>
            <a:ext cx="8569325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cs-CZ" sz="2800" b="1" dirty="0" smtClean="0">
                <a:solidFill>
                  <a:srgbClr val="000000"/>
                </a:solidFill>
                <a:latin typeface="Verdana" pitchFamily="34" charset="0"/>
              </a:rPr>
              <a:t>MVP 2 </a:t>
            </a:r>
            <a:r>
              <a:rPr lang="cs-CZ" sz="2800" b="1" dirty="0">
                <a:solidFill>
                  <a:srgbClr val="000000"/>
                </a:solidFill>
                <a:latin typeface="Verdana" pitchFamily="34" charset="0"/>
              </a:rPr>
              <a:t>– požadavky k ukončení předmětu</a:t>
            </a:r>
          </a:p>
        </p:txBody>
      </p:sp>
    </p:spTree>
    <p:extLst>
      <p:ext uri="{BB962C8B-B14F-4D97-AF65-F5344CB8AC3E}">
        <p14:creationId xmlns:p14="http://schemas.microsoft.com/office/powerpoint/2010/main" val="128476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dirty="0" smtClean="0"/>
              <a:t>Scénář dnešního setkání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/>
          </a:bodyPr>
          <a:lstStyle/>
          <a:p>
            <a:r>
              <a:rPr lang="cs-CZ" dirty="0" smtClean="0"/>
              <a:t>14:00-15:00 – úvodní informace ke studiu (zejména metodologie) a k požadavkům předmětu MVP</a:t>
            </a:r>
          </a:p>
          <a:p>
            <a:r>
              <a:rPr lang="cs-CZ" dirty="0" smtClean="0"/>
              <a:t>15:00 – 15:30 – ukázka projektu disertační práce po prvním semestru studia a po druhém semestru studia (ukázka posouzení a obhajoby projektu)</a:t>
            </a:r>
          </a:p>
          <a:p>
            <a:r>
              <a:rPr lang="cs-CZ" dirty="0" smtClean="0"/>
              <a:t>15:30 – 17:00 – konzultace k vlastním disertačním projektům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9219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23850" y="836712"/>
            <a:ext cx="8640763" cy="5976663"/>
          </a:xfrm>
        </p:spPr>
        <p:txBody>
          <a:bodyPr>
            <a:normAutofit fontScale="92500" lnSpcReduction="10000"/>
          </a:bodyPr>
          <a:lstStyle/>
          <a:p>
            <a:pPr algn="l" eaLnBrk="1" hangingPunct="1">
              <a:lnSpc>
                <a:spcPct val="90000"/>
              </a:lnSpc>
              <a:buClr>
                <a:schemeClr val="tx1"/>
              </a:buClr>
            </a:pPr>
            <a:r>
              <a:rPr lang="cs-CZ" sz="2800" dirty="0" smtClean="0">
                <a:solidFill>
                  <a:schemeClr val="tx1"/>
                </a:solidFill>
              </a:rPr>
              <a:t>Na základě toho, co student zpracoval do přehledové kapitoly (1. semestr), rozepisuje (reviduje) ve 2. semestru metodologickou kapitolu disertačního projektu (disertace)</a:t>
            </a:r>
            <a:endParaRPr lang="cs-CZ" sz="2800" dirty="0">
              <a:solidFill>
                <a:schemeClr val="tx1"/>
              </a:solidFill>
            </a:endParaRPr>
          </a:p>
          <a:p>
            <a:pPr marL="457200" indent="-457200" algn="l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endParaRPr lang="cs-CZ" sz="1200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90000"/>
              </a:lnSpc>
              <a:buClr>
                <a:schemeClr val="tx1"/>
              </a:buClr>
            </a:pPr>
            <a:r>
              <a:rPr lang="cs-CZ" sz="2800" dirty="0" smtClean="0">
                <a:solidFill>
                  <a:schemeClr val="tx1"/>
                </a:solidFill>
              </a:rPr>
              <a:t>Vytváří plán (design) výzkumu</a:t>
            </a:r>
          </a:p>
          <a:p>
            <a:pPr marL="457200" indent="-457200" algn="l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vrací se k vymezení problematiky (konceptualizace) </a:t>
            </a:r>
          </a:p>
          <a:p>
            <a:pPr marL="457200" indent="-457200" algn="l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přes zhodnocení stavu poznání problematiky postupuje k vymezení předmětu výzkumu či proměnných (operacionalizace)</a:t>
            </a:r>
          </a:p>
          <a:p>
            <a:pPr marL="457200" indent="-457200" algn="l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popisuje vlastní plán zpracování výzkumu – cíl, otázky, zkoumaný soubor, metodický postup (strategie, metody, techniky, nástroje sběru a analýzy dat – včetně časového harmonogramu), očekávané výsledky výzkumu a jejich využitelnost</a:t>
            </a:r>
          </a:p>
          <a:p>
            <a:pPr algn="l">
              <a:lnSpc>
                <a:spcPct val="90000"/>
              </a:lnSpc>
              <a:buClr>
                <a:schemeClr val="tx1"/>
              </a:buClr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  <a:buClr>
                <a:schemeClr val="tx1"/>
              </a:buClr>
            </a:pPr>
            <a:r>
              <a:rPr lang="cs-CZ" sz="2400" b="1" dirty="0">
                <a:solidFill>
                  <a:schemeClr val="tx1"/>
                </a:solidFill>
              </a:rPr>
              <a:t>Ukázky zpracování projektu: </a:t>
            </a:r>
            <a:r>
              <a:rPr lang="cs-CZ" sz="2000" dirty="0">
                <a:solidFill>
                  <a:schemeClr val="tx1"/>
                </a:solidFill>
                <a:hlinkClick r:id="rId2"/>
              </a:rPr>
              <a:t>http://www.ped.muni.cz/weduresearch/texty/BulletinCPV2008.pdf</a:t>
            </a:r>
            <a:endParaRPr lang="cs-CZ" sz="2000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  <a:buClr>
                <a:schemeClr val="tx1"/>
              </a:buClr>
            </a:pPr>
            <a:r>
              <a:rPr lang="cs-CZ" sz="2200" dirty="0">
                <a:solidFill>
                  <a:schemeClr val="tx1"/>
                </a:solidFill>
              </a:rPr>
              <a:t>(texty P. </a:t>
            </a:r>
            <a:r>
              <a:rPr lang="cs-CZ" sz="2200" dirty="0" err="1">
                <a:solidFill>
                  <a:schemeClr val="tx1"/>
                </a:solidFill>
              </a:rPr>
              <a:t>Hlaďa</a:t>
            </a:r>
            <a:r>
              <a:rPr lang="cs-CZ" sz="2200" dirty="0">
                <a:solidFill>
                  <a:schemeClr val="tx1"/>
                </a:solidFill>
              </a:rPr>
              <a:t>, s. 31–36, S. Šebestové, s. 36–43, P. Nováka, s. 80–86) </a:t>
            </a:r>
          </a:p>
          <a:p>
            <a:pPr marL="0" lvl="1" algn="l">
              <a:lnSpc>
                <a:spcPct val="90000"/>
              </a:lnSpc>
              <a:buClr>
                <a:schemeClr val="tx1"/>
              </a:buClr>
            </a:pPr>
            <a:endParaRPr lang="cs-CZ" sz="2000" b="1" dirty="0">
              <a:solidFill>
                <a:schemeClr val="tx1"/>
              </a:solidFill>
            </a:endParaRPr>
          </a:p>
          <a:p>
            <a:pPr marL="0" lvl="1" algn="l">
              <a:lnSpc>
                <a:spcPct val="90000"/>
              </a:lnSpc>
              <a:buClr>
                <a:schemeClr val="tx1"/>
              </a:buClr>
            </a:pPr>
            <a:r>
              <a:rPr lang="cs-CZ" sz="2000" b="1" dirty="0">
                <a:solidFill>
                  <a:schemeClr val="tx1"/>
                </a:solidFill>
              </a:rPr>
              <a:t>Formální náležitosti dle normy APA (nikoliv dle ČSN, jak je v ukázkách výše): </a:t>
            </a:r>
            <a:r>
              <a:rPr lang="cs-CZ" sz="1800" dirty="0">
                <a:hlinkClick r:id="rId3"/>
              </a:rPr>
              <a:t>http://www.ped.muni.cz/pedor/archiv/PokynyProAutoryDleAPA_110714_PedOr.pdf</a:t>
            </a:r>
            <a:r>
              <a:rPr lang="cs-CZ" sz="1800" dirty="0"/>
              <a:t> 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23850" y="255588"/>
            <a:ext cx="8569325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cs-CZ" sz="2800" dirty="0">
                <a:solidFill>
                  <a:srgbClr val="000000"/>
                </a:solidFill>
                <a:latin typeface="Verdana" pitchFamily="34" charset="0"/>
              </a:rPr>
              <a:t>Jak </a:t>
            </a:r>
            <a:r>
              <a:rPr lang="cs-CZ" sz="2800" dirty="0" smtClean="0">
                <a:solidFill>
                  <a:srgbClr val="000000"/>
                </a:solidFill>
                <a:latin typeface="Verdana" pitchFamily="34" charset="0"/>
              </a:rPr>
              <a:t>pokračovat (práce na druhý semestr)</a:t>
            </a:r>
            <a:endParaRPr lang="cs-CZ" sz="280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16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07504" y="981075"/>
            <a:ext cx="8857109" cy="5760293"/>
          </a:xfrm>
        </p:spPr>
        <p:txBody>
          <a:bodyPr>
            <a:normAutofit/>
          </a:bodyPr>
          <a:lstStyle/>
          <a:p>
            <a:pPr marL="914400" lvl="1" indent="-457200" algn="l" eaLnBrk="1" hangingPunct="1">
              <a:lnSpc>
                <a:spcPct val="90000"/>
              </a:lnSpc>
              <a:buClr>
                <a:schemeClr val="tx1"/>
              </a:buClr>
            </a:pPr>
            <a:endParaRPr lang="cs-CZ" sz="2400" i="1" dirty="0" smtClean="0">
              <a:solidFill>
                <a:schemeClr val="tx1"/>
              </a:solidFill>
            </a:endParaRPr>
          </a:p>
          <a:p>
            <a:pPr marL="914400" lvl="1" indent="-457200" algn="l" eaLnBrk="1" hangingPunct="1">
              <a:lnSpc>
                <a:spcPct val="90000"/>
              </a:lnSpc>
              <a:buClr>
                <a:schemeClr val="tx1"/>
              </a:buClr>
            </a:pPr>
            <a:r>
              <a:rPr lang="cs-CZ" sz="2400" i="1" dirty="0" smtClean="0">
                <a:solidFill>
                  <a:schemeClr val="tx1"/>
                </a:solidFill>
              </a:rPr>
              <a:t>Student…</a:t>
            </a:r>
            <a:endParaRPr lang="cs-CZ" sz="2400" i="1" dirty="0">
              <a:solidFill>
                <a:schemeClr val="tx1"/>
              </a:solidFill>
            </a:endParaRPr>
          </a:p>
          <a:p>
            <a:pPr marL="914400" lvl="1" indent="-457200" algn="l" eaLnBrk="1" hangingPunct="1">
              <a:lnSpc>
                <a:spcPct val="90000"/>
              </a:lnSpc>
              <a:buClr>
                <a:schemeClr val="tx1"/>
              </a:buClr>
            </a:pPr>
            <a:r>
              <a:rPr lang="cs-CZ" sz="2400" i="1" dirty="0" smtClean="0">
                <a:solidFill>
                  <a:schemeClr val="tx1"/>
                </a:solidFill>
              </a:rPr>
              <a:t>- snaží se projekt psát stručně, jasně, srozumitelně, výstižně</a:t>
            </a:r>
          </a:p>
          <a:p>
            <a:pPr marL="914400" lvl="1" indent="-457200" algn="l" eaLnBrk="1" hangingPunct="1">
              <a:lnSpc>
                <a:spcPct val="90000"/>
              </a:lnSpc>
              <a:buClr>
                <a:schemeClr val="tx1"/>
              </a:buClr>
            </a:pPr>
            <a:r>
              <a:rPr lang="cs-CZ" sz="2400" i="1" dirty="0" smtClean="0">
                <a:solidFill>
                  <a:schemeClr val="tx1"/>
                </a:solidFill>
              </a:rPr>
              <a:t>- těží z toho, co načerpal při zpracování přehledové kapitoly</a:t>
            </a:r>
          </a:p>
          <a:p>
            <a:pPr marL="914400" lvl="1" indent="-457200" algn="l" eaLnBrk="1" hangingPunct="1">
              <a:lnSpc>
                <a:spcPct val="90000"/>
              </a:lnSpc>
              <a:buClr>
                <a:schemeClr val="tx1"/>
              </a:buClr>
            </a:pPr>
            <a:r>
              <a:rPr lang="cs-CZ" sz="2400" i="1" dirty="0" smtClean="0">
                <a:solidFill>
                  <a:schemeClr val="tx1"/>
                </a:solidFill>
              </a:rPr>
              <a:t>- svá rozhodnutí stran cílů, otázek, metod… zdůvodňuje.</a:t>
            </a:r>
          </a:p>
          <a:p>
            <a:pPr marL="914400" lvl="1" indent="-457200" algn="l" eaLnBrk="1" hangingPunct="1">
              <a:lnSpc>
                <a:spcPct val="90000"/>
              </a:lnSpc>
              <a:buClr>
                <a:schemeClr val="tx1"/>
              </a:buClr>
            </a:pPr>
            <a:endParaRPr lang="cs-CZ" sz="2400" i="1" dirty="0">
              <a:solidFill>
                <a:schemeClr val="tx1"/>
              </a:solidFill>
            </a:endParaRPr>
          </a:p>
          <a:p>
            <a:pPr marL="914400" lvl="1" indent="-457200" algn="l" eaLnBrk="1" hangingPunct="1">
              <a:lnSpc>
                <a:spcPct val="90000"/>
              </a:lnSpc>
              <a:buClr>
                <a:schemeClr val="tx1"/>
              </a:buClr>
            </a:pPr>
            <a:r>
              <a:rPr lang="cs-CZ" sz="2400" i="1" dirty="0" smtClean="0">
                <a:solidFill>
                  <a:schemeClr val="tx1"/>
                </a:solidFill>
              </a:rPr>
              <a:t>Kvalita textu disertačního projektu je důležitá pro kvalitu jeho posouzení recenzenty.</a:t>
            </a:r>
          </a:p>
          <a:p>
            <a:pPr marL="914400" lvl="1" indent="-457200" algn="l" eaLnBrk="1" hangingPunct="1">
              <a:lnSpc>
                <a:spcPct val="90000"/>
              </a:lnSpc>
              <a:buClr>
                <a:schemeClr val="tx1"/>
              </a:buClr>
            </a:pPr>
            <a:endParaRPr lang="cs-CZ" sz="2400" i="1" dirty="0" smtClean="0">
              <a:solidFill>
                <a:schemeClr val="tx1"/>
              </a:solidFill>
            </a:endParaRPr>
          </a:p>
          <a:p>
            <a:pPr marL="914400" lvl="1" indent="-457200" algn="l" eaLnBrk="1" hangingPunct="1">
              <a:lnSpc>
                <a:spcPct val="90000"/>
              </a:lnSpc>
              <a:buClr>
                <a:schemeClr val="tx1"/>
              </a:buClr>
            </a:pPr>
            <a:r>
              <a:rPr lang="cs-CZ" sz="2400" i="1" dirty="0" smtClean="0">
                <a:solidFill>
                  <a:schemeClr val="tx1"/>
                </a:solidFill>
              </a:rPr>
              <a:t>Nedobře popsaný projekt nelze posuzovat – ztrácí se možnost získat cennou zpětnou vazbu.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23850" y="255588"/>
            <a:ext cx="8569325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cs-CZ" sz="2800" dirty="0">
                <a:solidFill>
                  <a:srgbClr val="000000"/>
                </a:solidFill>
                <a:latin typeface="Verdana" pitchFamily="34" charset="0"/>
              </a:rPr>
              <a:t>Jak </a:t>
            </a:r>
            <a:r>
              <a:rPr lang="cs-CZ" sz="2800" dirty="0" smtClean="0">
                <a:solidFill>
                  <a:srgbClr val="000000"/>
                </a:solidFill>
                <a:latin typeface="Verdana" pitchFamily="34" charset="0"/>
              </a:rPr>
              <a:t>pokračovat (práce na druhý semestr)</a:t>
            </a:r>
            <a:endParaRPr lang="cs-CZ" sz="280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27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dirty="0" smtClean="0"/>
              <a:t>Děkuji za pozornost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46671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9396"/>
            <a:ext cx="8229600" cy="61528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Jak postupují úpravy disertačního projektu na základě připomínek a konzultací?</a:t>
            </a:r>
          </a:p>
          <a:p>
            <a:r>
              <a:rPr lang="cs-CZ" dirty="0" smtClean="0"/>
              <a:t>Dělá někdo posun v tématu disertace?</a:t>
            </a:r>
          </a:p>
          <a:p>
            <a:r>
              <a:rPr lang="cs-CZ" dirty="0" smtClean="0"/>
              <a:t>Uvažuje někdo o změně teoretického anebo metodologického přístupu disertačního výzkumu?</a:t>
            </a:r>
          </a:p>
          <a:p>
            <a:r>
              <a:rPr lang="cs-CZ" dirty="0" smtClean="0"/>
              <a:t>Přivedla někoho práce na přehledové kapitole k posunu v klíčových konceptech disertace?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/>
              <a:t>Které části přehledové studie přepracováváte?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655312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9396"/>
            <a:ext cx="8229600" cy="615282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b="1" dirty="0" smtClean="0"/>
              <a:t>Jak postupují úpravy disertačního projektu na základě připomínek a konzultací?</a:t>
            </a:r>
          </a:p>
          <a:p>
            <a:r>
              <a:rPr lang="cs-CZ" dirty="0" smtClean="0"/>
              <a:t>Jste spokojeni s tematickým, časovým, regionálním, metodologickým pokrytím výzkumů ve vašich přehledových studiích?</a:t>
            </a:r>
          </a:p>
          <a:p>
            <a:pPr lvl="1"/>
            <a:r>
              <a:rPr lang="cs-CZ" dirty="0" smtClean="0"/>
              <a:t>Co chybí?</a:t>
            </a:r>
          </a:p>
          <a:p>
            <a:pPr lvl="1"/>
            <a:r>
              <a:rPr lang="cs-CZ" dirty="0" smtClean="0"/>
              <a:t>Co přebývá?</a:t>
            </a:r>
          </a:p>
          <a:p>
            <a:r>
              <a:rPr lang="cs-CZ" dirty="0" smtClean="0"/>
              <a:t>Jakou podobu má syntéza, kterou v závěru přehledové studie vytváříte?</a:t>
            </a:r>
          </a:p>
          <a:p>
            <a:endParaRPr lang="cs-CZ" dirty="0" smtClean="0"/>
          </a:p>
          <a:p>
            <a:r>
              <a:rPr lang="cs-CZ" dirty="0"/>
              <a:t>Rozpracovává někdo přehledovou kapitolu do podoby článku (přehledové studie) pro časopis</a:t>
            </a:r>
            <a:r>
              <a:rPr lang="cs-CZ" dirty="0" smtClean="0"/>
              <a:t>?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683272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391" y="379397"/>
            <a:ext cx="8560515" cy="631777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b="1" dirty="0" smtClean="0"/>
              <a:t>Do jaké míry máte osvojeno (zvládnuto) řemeslo disertačního psaní?</a:t>
            </a:r>
          </a:p>
          <a:p>
            <a:r>
              <a:rPr lang="cs-CZ" dirty="0" smtClean="0"/>
              <a:t>Dělá </a:t>
            </a:r>
            <a:r>
              <a:rPr lang="cs-CZ" dirty="0"/>
              <a:t>vám problém respektovat stanovaný rozsah textu</a:t>
            </a:r>
            <a:r>
              <a:rPr lang="cs-CZ" dirty="0" smtClean="0"/>
              <a:t>?</a:t>
            </a:r>
          </a:p>
          <a:p>
            <a:r>
              <a:rPr lang="cs-CZ" dirty="0" smtClean="0"/>
              <a:t>Zápolí někdo s normou APA?</a:t>
            </a:r>
          </a:p>
          <a:p>
            <a:pPr lvl="1"/>
            <a:r>
              <a:rPr lang="cs-CZ" dirty="0" smtClean="0"/>
              <a:t>Odkazování z textu, citace (parafráze)</a:t>
            </a:r>
          </a:p>
          <a:p>
            <a:pPr lvl="1"/>
            <a:r>
              <a:rPr lang="cs-CZ" dirty="0" smtClean="0"/>
              <a:t>Vytváření soupisu použité literatury</a:t>
            </a:r>
          </a:p>
          <a:p>
            <a:r>
              <a:rPr lang="cs-CZ" dirty="0" smtClean="0"/>
              <a:t>Vpravili jste se do odborného stylu?</a:t>
            </a:r>
          </a:p>
          <a:p>
            <a:r>
              <a:rPr lang="cs-CZ" dirty="0" smtClean="0"/>
              <a:t>Stabilizuje se vám používaná terminologie nebo „těkáte“?</a:t>
            </a:r>
          </a:p>
          <a:p>
            <a:r>
              <a:rPr lang="cs-CZ" dirty="0" smtClean="0"/>
              <a:t>Daří se vám text vhodně a přiměřeně strukturovat („dávkovat“) do kapitola, podkapitol?</a:t>
            </a:r>
          </a:p>
        </p:txBody>
      </p:sp>
    </p:spTree>
    <p:extLst>
      <p:ext uri="{BB962C8B-B14F-4D97-AF65-F5344CB8AC3E}">
        <p14:creationId xmlns:p14="http://schemas.microsoft.com/office/powerpoint/2010/main" val="2081103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 setkání k MVP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26. září 2019 </a:t>
            </a:r>
          </a:p>
          <a:p>
            <a:r>
              <a:rPr lang="cs-CZ" sz="3600" dirty="0" smtClean="0"/>
              <a:t>31. října 2019 </a:t>
            </a:r>
          </a:p>
          <a:p>
            <a:r>
              <a:rPr lang="cs-CZ" sz="3600" dirty="0" smtClean="0"/>
              <a:t>14. listopadu 2019</a:t>
            </a:r>
          </a:p>
        </p:txBody>
      </p:sp>
    </p:spTree>
    <p:extLst>
      <p:ext uri="{BB962C8B-B14F-4D97-AF65-F5344CB8AC3E}">
        <p14:creationId xmlns:p14="http://schemas.microsoft.com/office/powerpoint/2010/main" val="2368955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cs-CZ" sz="3600" b="1" dirty="0" smtClean="0"/>
              <a:t>Uvedení do doktorského studia </a:t>
            </a:r>
            <a:endParaRPr lang="cs-CZ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5184576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 smtClean="0"/>
              <a:t>Oborová součást studia </a:t>
            </a:r>
            <a:r>
              <a:rPr lang="cs-CZ" dirty="0" smtClean="0"/>
              <a:t>(např. Pedagogika, Sociální pedagogika, Didaktika cizích jazyků – máte na svých oborových katedrách)</a:t>
            </a:r>
          </a:p>
          <a:p>
            <a:r>
              <a:rPr lang="cs-CZ" b="1" dirty="0" smtClean="0"/>
              <a:t>Metodologická součást studia </a:t>
            </a:r>
            <a:r>
              <a:rPr lang="cs-CZ" dirty="0" smtClean="0"/>
              <a:t>(např. Metodologie vědecké práce, Metody a techniky kvantitativního a kvalitativního výzkumu, Metodologie didaktiky cizích jazyků, Výzkumné praktikum – máte na IVŠV a na svých oborových katedrách)</a:t>
            </a:r>
          </a:p>
          <a:p>
            <a:r>
              <a:rPr lang="cs-CZ" b="1" dirty="0" smtClean="0"/>
              <a:t>Další předměty a aktivity</a:t>
            </a:r>
            <a:r>
              <a:rPr lang="cs-CZ" dirty="0" smtClean="0"/>
              <a:t>: Odborná orientace v oboru 1-8 (zahrnuje přípravu vystoupení na konferencích a publikací), Příprava disertační práce 1-8 (zahrnuje psaní kapitol disertace), jazyková příprava, výzkumná stáž v zahraničí, výuka či jiné asistentské činnosti na pracovišti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9359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Autofit/>
          </a:bodyPr>
          <a:lstStyle/>
          <a:p>
            <a:r>
              <a:rPr lang="cs-CZ" sz="3600" b="1" dirty="0" smtClean="0"/>
              <a:t>Uvedení do doktorského studia </a:t>
            </a:r>
            <a:endParaRPr lang="cs-CZ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568952" cy="55446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800" b="1" dirty="0" smtClean="0"/>
              <a:t>Metodologické součásti studia </a:t>
            </a:r>
            <a:endParaRPr lang="cs-CZ" sz="2800" dirty="0" smtClean="0"/>
          </a:p>
          <a:p>
            <a:r>
              <a:rPr lang="cs-CZ" sz="2800" b="1" dirty="0" smtClean="0"/>
              <a:t>Rozvrhovaná výuka </a:t>
            </a:r>
            <a:r>
              <a:rPr lang="cs-CZ" sz="2800" dirty="0" smtClean="0"/>
              <a:t>v předmětech jako Metodologie vědecké práce, Metody a techniky kvantitativního a kvalitativního výzkumu, Metodologie didaktiky cizích jazyků</a:t>
            </a:r>
          </a:p>
          <a:p>
            <a:r>
              <a:rPr lang="cs-CZ" sz="2800" b="1" dirty="0" smtClean="0"/>
              <a:t>Na konzultacích založená výuka </a:t>
            </a:r>
            <a:r>
              <a:rPr lang="cs-CZ" sz="2800" dirty="0" smtClean="0"/>
              <a:t>v předmětech jako Výzkumné praktikum (termíny dle individuální dohody s vyučujícím)</a:t>
            </a:r>
          </a:p>
          <a:p>
            <a:r>
              <a:rPr lang="cs-CZ" sz="2800" b="1" dirty="0" smtClean="0"/>
              <a:t>Účast na vyžádaných přednáškách a workshopech </a:t>
            </a:r>
            <a:r>
              <a:rPr lang="cs-CZ" sz="2800" dirty="0" smtClean="0"/>
              <a:t>domácích a zahraničních odborníků na metodologii (termíny ad hoc – zveřejňovány na webu fakulty)</a:t>
            </a:r>
          </a:p>
          <a:p>
            <a:r>
              <a:rPr lang="cs-CZ" sz="2800" b="1" dirty="0" smtClean="0"/>
              <a:t>Účast na tzv. doktorandských konferencích </a:t>
            </a:r>
            <a:r>
              <a:rPr lang="cs-CZ" sz="2800" dirty="0" smtClean="0"/>
              <a:t>– např. Celofakultní doktorská konference na PdF MU, Olomoucká doktorandská konference..</a:t>
            </a:r>
            <a:r>
              <a:rPr lang="cs-CZ" sz="2800" dirty="0"/>
              <a:t>. Studentské fórum v Bílovicích nad </a:t>
            </a:r>
            <a:r>
              <a:rPr lang="cs-CZ" sz="2800" dirty="0" smtClean="0"/>
              <a:t>Svitavou... </a:t>
            </a:r>
            <a:r>
              <a:rPr lang="cs-CZ" sz="2800" dirty="0"/>
              <a:t>a</a:t>
            </a:r>
            <a:r>
              <a:rPr lang="cs-CZ" sz="2800" dirty="0" smtClean="0"/>
              <a:t> dle nabídky/požadavku vašich kateder)</a:t>
            </a:r>
          </a:p>
          <a:p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1347127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2413" y="2132856"/>
            <a:ext cx="8640762" cy="4464794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sz="4000" b="1" dirty="0" smtClean="0"/>
              <a:t>VŠ zákon:</a:t>
            </a:r>
          </a:p>
          <a:p>
            <a:pPr eaLnBrk="1" hangingPunct="1"/>
            <a:r>
              <a:rPr lang="cs-CZ" sz="4000" b="1" dirty="0" smtClean="0">
                <a:solidFill>
                  <a:schemeClr val="tx1"/>
                </a:solidFill>
              </a:rPr>
              <a:t>Doktorský studijní program je zaměřen na vědecké bádání a samostatnou tvůrčí činnost v oblasti výzkumu nebo vývoje nebo na samostatnou teoretickou a tvůrčí činnost v oblasti umění.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Uvedení do doktorského studia</a:t>
            </a:r>
            <a:br>
              <a:rPr lang="cs-CZ" sz="3600" dirty="0" smtClean="0"/>
            </a:br>
            <a:r>
              <a:rPr lang="cs-CZ" sz="3200" dirty="0" smtClean="0"/>
              <a:t>(VŠ zákon: doktorské studium) 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91601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 smtClean="0"/>
              <a:t>Uvedení do doktorského studia</a:t>
            </a:r>
            <a:br>
              <a:rPr lang="cs-CZ" sz="3600" dirty="0" smtClean="0"/>
            </a:br>
            <a:r>
              <a:rPr lang="cs-CZ" sz="3200" dirty="0" smtClean="0"/>
              <a:t>(Studijní a zkušební řád MU: doktorské studium) </a:t>
            </a:r>
            <a:endParaRPr lang="cs-CZ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437112"/>
            <a:ext cx="8229600" cy="2193107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hlinkClick r:id="rId2"/>
              </a:rPr>
              <a:t>https</a:t>
            </a:r>
            <a:r>
              <a:rPr lang="cs-CZ" dirty="0">
                <a:hlinkClick r:id="rId2"/>
              </a:rPr>
              <a:t>://www.muni.cz/o-univerzite/uredni-deska/studijni-a-zkusebni-rad-masarykovy-</a:t>
            </a:r>
            <a:r>
              <a:rPr lang="cs-CZ" dirty="0" smtClean="0">
                <a:hlinkClick r:id="rId2"/>
              </a:rPr>
              <a:t>univerzity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2598003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cs-CZ" sz="2400" dirty="0" smtClean="0"/>
              <a:t>Studijní a zkušební řád MU řeší náležitosti doktorského studia, práva a povinnosti aktérů, průběh a výstupy</a:t>
            </a:r>
          </a:p>
        </p:txBody>
      </p:sp>
    </p:spTree>
    <p:extLst>
      <p:ext uri="{BB962C8B-B14F-4D97-AF65-F5344CB8AC3E}">
        <p14:creationId xmlns:p14="http://schemas.microsoft.com/office/powerpoint/2010/main" val="1100449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 smtClean="0"/>
              <a:t>Uvedení do doktorského studia</a:t>
            </a:r>
            <a:br>
              <a:rPr lang="cs-CZ" sz="3600" dirty="0" smtClean="0"/>
            </a:br>
            <a:r>
              <a:rPr lang="cs-CZ" sz="3200" dirty="0" smtClean="0"/>
              <a:t>(Směrnice děkana PdF MU: doktorské studium) </a:t>
            </a:r>
            <a:endParaRPr lang="cs-CZ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840756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cs-CZ" sz="2400" dirty="0"/>
              <a:t>P</a:t>
            </a:r>
            <a:r>
              <a:rPr lang="cs-CZ" sz="2400" dirty="0" smtClean="0"/>
              <a:t>ožadavky na průběh a výstupy studia</a:t>
            </a:r>
            <a:endParaRPr lang="cs-CZ" sz="2400" dirty="0"/>
          </a:p>
        </p:txBody>
      </p:sp>
      <p:sp>
        <p:nvSpPr>
          <p:cNvPr id="6" name="Rectangle 5"/>
          <p:cNvSpPr/>
          <p:nvPr/>
        </p:nvSpPr>
        <p:spPr>
          <a:xfrm>
            <a:off x="611560" y="2852936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u="sng" dirty="0">
                <a:hlinkClick r:id="rId2"/>
              </a:rPr>
              <a:t>https://is.muni.cz/auth/do/ped/VPAN/smerdek/c._5_-_2019_-</a:t>
            </a:r>
            <a:r>
              <a:rPr lang="cs-CZ" u="sng" dirty="0" smtClean="0">
                <a:hlinkClick r:id="rId2"/>
              </a:rPr>
              <a:t>_Standardni_pozadavky_na_studium_a_vysledky_studentu_v_doktorskych_studijnich_programech_na_Pedagogicke_fakulte_Masarykovy_univeztity.pdf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5561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nímek obrazovky 2019-09-25 v 23.26.2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4" t="20469" r="20203" b="20316"/>
          <a:stretch/>
        </p:blipFill>
        <p:spPr>
          <a:xfrm>
            <a:off x="1187624" y="108073"/>
            <a:ext cx="6768752" cy="663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677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2499</TotalTime>
  <Words>1839</Words>
  <Application>Microsoft Macintosh PowerPoint</Application>
  <PresentationFormat>On-screen Show (4:3)</PresentationFormat>
  <Paragraphs>172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Motiv systému Office</vt:lpstr>
      <vt:lpstr>PowerPoint Presentation</vt:lpstr>
      <vt:lpstr>Scénář dnešního setkání</vt:lpstr>
      <vt:lpstr>3 setkání k MVP</vt:lpstr>
      <vt:lpstr>Uvedení do doktorského studia </vt:lpstr>
      <vt:lpstr>Uvedení do doktorského studia </vt:lpstr>
      <vt:lpstr>PowerPoint Presentation</vt:lpstr>
      <vt:lpstr>Uvedení do doktorského studia (Studijní a zkušební řád MU: doktorské studium) </vt:lpstr>
      <vt:lpstr>Uvedení do doktorského studia (Směrnice děkana PdF MU: doktorské studium)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tjanik</dc:creator>
  <cp:lastModifiedBy>Tomáš Janík</cp:lastModifiedBy>
  <cp:revision>40</cp:revision>
  <cp:lastPrinted>2014-10-16T11:29:22Z</cp:lastPrinted>
  <dcterms:created xsi:type="dcterms:W3CDTF">2011-03-30T11:17:45Z</dcterms:created>
  <dcterms:modified xsi:type="dcterms:W3CDTF">2019-09-26T14:17:10Z</dcterms:modified>
</cp:coreProperties>
</file>