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99" r:id="rId4"/>
    <p:sldId id="259" r:id="rId5"/>
    <p:sldId id="297" r:id="rId6"/>
    <p:sldId id="29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0" y="12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ic.peter@gmail.com" userId="fc3ce95ceeb2cb71" providerId="LiveId" clId="{E023247E-6884-4F51-8E94-0E0795598B25}"/>
  </pc:docChgLst>
  <pc:docChgLst>
    <pc:chgData name="Peter Marinič" userId="fc3ce95ceeb2cb71" providerId="LiveId" clId="{5BFB188A-2ECC-43B9-867E-893CD5305A07}"/>
    <pc:docChg chg="undo custSel addSld modSld">
      <pc:chgData name="Peter Marinič" userId="fc3ce95ceeb2cb71" providerId="LiveId" clId="{5BFB188A-2ECC-43B9-867E-893CD5305A07}" dt="2018-09-22T09:42:51.503" v="357" actId="20577"/>
      <pc:docMkLst>
        <pc:docMk/>
      </pc:docMkLst>
      <pc:sldChg chg="modSp">
        <pc:chgData name="Peter Marinič" userId="fc3ce95ceeb2cb71" providerId="LiveId" clId="{5BFB188A-2ECC-43B9-867E-893CD5305A07}" dt="2018-09-22T04:53:31.162" v="3" actId="20577"/>
        <pc:sldMkLst>
          <pc:docMk/>
          <pc:sldMk cId="3537398033" sldId="257"/>
        </pc:sldMkLst>
        <pc:spChg chg="mod">
          <ac:chgData name="Peter Marinič" userId="fc3ce95ceeb2cb71" providerId="LiveId" clId="{5BFB188A-2ECC-43B9-867E-893CD5305A07}" dt="2018-09-22T04:52:16.296" v="1" actId="6549"/>
          <ac:spMkLst>
            <pc:docMk/>
            <pc:sldMk cId="3537398033" sldId="257"/>
            <ac:spMk id="2" creationId="{00000000-0000-0000-0000-000000000000}"/>
          </ac:spMkLst>
        </pc:spChg>
        <pc:spChg chg="mod">
          <ac:chgData name="Peter Marinič" userId="fc3ce95ceeb2cb71" providerId="LiveId" clId="{5BFB188A-2ECC-43B9-867E-893CD5305A07}" dt="2018-09-22T04:53:31.162" v="3" actId="20577"/>
          <ac:spMkLst>
            <pc:docMk/>
            <pc:sldMk cId="3537398033" sldId="257"/>
            <ac:spMk id="3" creationId="{00000000-0000-0000-0000-000000000000}"/>
          </ac:spMkLst>
        </pc:spChg>
      </pc:sldChg>
      <pc:sldChg chg="addSp delSp modSp">
        <pc:chgData name="Peter Marinič" userId="fc3ce95ceeb2cb71" providerId="LiveId" clId="{5BFB188A-2ECC-43B9-867E-893CD5305A07}" dt="2018-09-22T09:42:51.503" v="357" actId="20577"/>
        <pc:sldMkLst>
          <pc:docMk/>
          <pc:sldMk cId="3918855124" sldId="259"/>
        </pc:sldMkLst>
        <pc:spChg chg="mod">
          <ac:chgData name="Peter Marinič" userId="fc3ce95ceeb2cb71" providerId="LiveId" clId="{5BFB188A-2ECC-43B9-867E-893CD5305A07}" dt="2018-09-22T09:42:51.503" v="357" actId="20577"/>
          <ac:spMkLst>
            <pc:docMk/>
            <pc:sldMk cId="3918855124" sldId="259"/>
            <ac:spMk id="3" creationId="{00000000-0000-0000-0000-000000000000}"/>
          </ac:spMkLst>
        </pc:spChg>
        <pc:spChg chg="add">
          <ac:chgData name="Peter Marinič" userId="fc3ce95ceeb2cb71" providerId="LiveId" clId="{5BFB188A-2ECC-43B9-867E-893CD5305A07}" dt="2018-09-22T04:53:50.006" v="6"/>
          <ac:spMkLst>
            <pc:docMk/>
            <pc:sldMk cId="3918855124" sldId="259"/>
            <ac:spMk id="6" creationId="{45483CCC-2AE4-490A-8E10-542FD2E535D0}"/>
          </ac:spMkLst>
        </pc:spChg>
        <pc:spChg chg="del">
          <ac:chgData name="Peter Marinič" userId="fc3ce95ceeb2cb71" providerId="LiveId" clId="{5BFB188A-2ECC-43B9-867E-893CD5305A07}" dt="2018-09-22T04:53:48.084" v="5" actId="478"/>
          <ac:spMkLst>
            <pc:docMk/>
            <pc:sldMk cId="3918855124" sldId="259"/>
            <ac:spMk id="9" creationId="{00000000-0000-0000-0000-000000000000}"/>
          </ac:spMkLst>
        </pc:spChg>
      </pc:sldChg>
      <pc:sldChg chg="modSp">
        <pc:chgData name="Peter Marinič" userId="fc3ce95ceeb2cb71" providerId="LiveId" clId="{5BFB188A-2ECC-43B9-867E-893CD5305A07}" dt="2018-09-22T04:53:38.195" v="4" actId="6549"/>
        <pc:sldMkLst>
          <pc:docMk/>
          <pc:sldMk cId="376748762" sldId="295"/>
        </pc:sldMkLst>
        <pc:spChg chg="mod">
          <ac:chgData name="Peter Marinič" userId="fc3ce95ceeb2cb71" providerId="LiveId" clId="{5BFB188A-2ECC-43B9-867E-893CD5305A07}" dt="2018-09-22T04:53:38.195" v="4" actId="6549"/>
          <ac:spMkLst>
            <pc:docMk/>
            <pc:sldMk cId="376748762" sldId="295"/>
            <ac:spMk id="2" creationId="{00000000-0000-0000-0000-000000000000}"/>
          </ac:spMkLst>
        </pc:spChg>
      </pc:sldChg>
      <pc:sldChg chg="addSp delSp modSp">
        <pc:chgData name="Peter Marinič" userId="fc3ce95ceeb2cb71" providerId="LiveId" clId="{5BFB188A-2ECC-43B9-867E-893CD5305A07}" dt="2018-09-22T05:12:21.230" v="353" actId="20577"/>
        <pc:sldMkLst>
          <pc:docMk/>
          <pc:sldMk cId="2707080552" sldId="296"/>
        </pc:sldMkLst>
        <pc:spChg chg="mod">
          <ac:chgData name="Peter Marinič" userId="fc3ce95ceeb2cb71" providerId="LiveId" clId="{5BFB188A-2ECC-43B9-867E-893CD5305A07}" dt="2018-09-22T05:12:21.230" v="353" actId="20577"/>
          <ac:spMkLst>
            <pc:docMk/>
            <pc:sldMk cId="2707080552" sldId="296"/>
            <ac:spMk id="3" creationId="{00000000-0000-0000-0000-000000000000}"/>
          </ac:spMkLst>
        </pc:spChg>
        <pc:spChg chg="del">
          <ac:chgData name="Peter Marinič" userId="fc3ce95ceeb2cb71" providerId="LiveId" clId="{5BFB188A-2ECC-43B9-867E-893CD5305A07}" dt="2018-09-22T04:53:52.384" v="7" actId="478"/>
          <ac:spMkLst>
            <pc:docMk/>
            <pc:sldMk cId="2707080552" sldId="296"/>
            <ac:spMk id="6" creationId="{00000000-0000-0000-0000-000000000000}"/>
          </ac:spMkLst>
        </pc:spChg>
        <pc:spChg chg="add">
          <ac:chgData name="Peter Marinič" userId="fc3ce95ceeb2cb71" providerId="LiveId" clId="{5BFB188A-2ECC-43B9-867E-893CD5305A07}" dt="2018-09-22T04:53:52.814" v="8"/>
          <ac:spMkLst>
            <pc:docMk/>
            <pc:sldMk cId="2707080552" sldId="296"/>
            <ac:spMk id="7" creationId="{E8F6BA49-B726-46C6-92BC-0BB8BA09EB44}"/>
          </ac:spMkLst>
        </pc:spChg>
      </pc:sldChg>
      <pc:sldChg chg="modSp add">
        <pc:chgData name="Peter Marinič" userId="fc3ce95ceeb2cb71" providerId="LiveId" clId="{5BFB188A-2ECC-43B9-867E-893CD5305A07}" dt="2018-09-22T05:06:27.830" v="232" actId="20577"/>
        <pc:sldMkLst>
          <pc:docMk/>
          <pc:sldMk cId="4285385278" sldId="297"/>
        </pc:sldMkLst>
        <pc:spChg chg="mod">
          <ac:chgData name="Peter Marinič" userId="fc3ce95ceeb2cb71" providerId="LiveId" clId="{5BFB188A-2ECC-43B9-867E-893CD5305A07}" dt="2018-09-22T05:06:27.830" v="232" actId="20577"/>
          <ac:spMkLst>
            <pc:docMk/>
            <pc:sldMk cId="4285385278" sldId="29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podzim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08371"/>
            <a:ext cx="1849478" cy="22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73016"/>
            <a:ext cx="828092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625404" y="6336885"/>
            <a:ext cx="2133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483768" y="1208372"/>
            <a:ext cx="6275236" cy="22444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2000" i="1" dirty="0">
                <a:latin typeface="Trebuchet MS" panose="020B0603020202020204" pitchFamily="34" charset="0"/>
              </a:rPr>
              <a:t>Katedra fyziky, chemie a odborného </a:t>
            </a:r>
            <a:r>
              <a:rPr lang="cs-CZ" sz="2000" i="1" dirty="0" smtClean="0">
                <a:latin typeface="Trebuchet MS" panose="020B0603020202020204" pitchFamily="34" charset="0"/>
              </a:rPr>
              <a:t>vzdělávání</a:t>
            </a:r>
          </a:p>
          <a:p>
            <a:pPr algn="l"/>
            <a:r>
              <a:rPr lang="cs-CZ" sz="2000" i="1" dirty="0" smtClean="0">
                <a:latin typeface="Trebuchet MS" panose="020B0603020202020204" pitchFamily="34" charset="0"/>
              </a:rPr>
              <a:t>Pedagogická fakulta Masarykovy univerzity</a:t>
            </a:r>
            <a:endParaRPr lang="cs-CZ" sz="2000" i="1" dirty="0">
              <a:latin typeface="Trebuchet MS" panose="020B0603020202020204" pitchFamily="34" charset="0"/>
            </a:endParaRPr>
          </a:p>
          <a:p>
            <a:pPr algn="l"/>
            <a:r>
              <a:rPr lang="cs-CZ" sz="20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500" i="1" dirty="0" smtClean="0">
                <a:latin typeface="Trebuchet MS" panose="020B0603020202020204" pitchFamily="34" charset="0"/>
              </a:rPr>
              <a:t>marinic@ped.muni.cz</a:t>
            </a:r>
            <a:endParaRPr lang="cs-CZ" sz="2500" i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620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898593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500" dirty="0">
                <a:latin typeface="Trebuchet MS" panose="020B0603020202020204" pitchFamily="34" charset="0"/>
              </a:rPr>
              <a:t>Předmět je zaměřen na problematiku orientace studentů v oblastech souvisejících s ekonomickými a finančními procesy probíhajícími v ekonomickém prostředí kolem nich. Cílem předmětu je prohloubení znalostí, dovedností a hodnotových postojů studentů nezbytných k tomu, aby student chápal potřebu finančně zabezpečit sebe a svou rodinu v současné společnosti a aktivně vystupoval na trhu finančních produktů a služeb. Prohlubuje orientaci v problematice peněz a cen, schopnosti odpovědně spravovat osobní i rodinný rozpočet, včetně správy finančních aktiv a finančních závazků s ohledem na měnící se životní situace. Dále seznamuje studenty s problematikou finanční gramotnosti z pohledu státních a veřejných institucí, tj. aktivity státní a veřejné správy v oblasti analýzy stavu, podpory rozvoje a implementace dané problematiky do vzdělávání a vzdělávacího procesu; a to i ve srovnání se zahraničím</a:t>
            </a:r>
            <a:r>
              <a:rPr lang="cs-CZ" sz="1500" dirty="0" smtClean="0">
                <a:latin typeface="Trebuchet MS" panose="020B0603020202020204" pitchFamily="34" charset="0"/>
              </a:rPr>
              <a:t>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</a:p>
          <a:p>
            <a:pPr marL="174625" indent="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500" dirty="0">
                <a:latin typeface="Trebuchet MS" panose="020B0603020202020204" pitchFamily="34" charset="0"/>
              </a:rPr>
              <a:t>Student bude schopen na konci kurzu vymezit osobní a rodinné finance, orientovat se v základních pojmech investování, řízení rizik, úvěrů, spoření. Bude znát daňové aspekty osobních a rodinných financí včetně finančního plánování a jeho etapy. Student bude schopen porovnat různé druhy bydlení a objasnit problematiku výkonu rozhodnutí</a:t>
            </a:r>
            <a:r>
              <a:rPr lang="cs-CZ" sz="1600" dirty="0">
                <a:latin typeface="Trebuchet MS" panose="020B0603020202020204" pitchFamily="34" charset="0"/>
              </a:rPr>
              <a:t>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="" xmlns:a16="http://schemas.microsoft.com/office/drawing/2014/main" id="{45483CCC-2AE4-490A-8E10-542FD2E535D0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43374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Harmonogram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21. 09. 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09:50 |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marL="72072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témata 1. a 2.</a:t>
            </a:r>
            <a:endParaRPr lang="cs-CZ" sz="1800" i="1" dirty="0">
              <a:solidFill>
                <a:srgbClr val="FF0000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12.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10. 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09:50 |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marL="72072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témata 3. až 6.</a:t>
            </a:r>
            <a:endParaRPr lang="cs-CZ" sz="1800" i="1" dirty="0">
              <a:solidFill>
                <a:srgbClr val="FF0000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19.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10.</a:t>
            </a:r>
            <a:r>
              <a:rPr lang="cs-CZ" sz="24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072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témata 7.</a:t>
            </a:r>
            <a:endParaRPr lang="cs-CZ" sz="1800" i="1" dirty="0">
              <a:solidFill>
                <a:srgbClr val="FF0000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11. 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09:50 |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</a:p>
          <a:p>
            <a:pPr marL="72072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témata 8. a 9.</a:t>
            </a: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11. 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072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témata 10. </a:t>
            </a:r>
            <a:r>
              <a:rPr lang="cs-CZ" sz="1800" dirty="0" smtClean="0">
                <a:latin typeface="Trebuchet MS" panose="020B0603020202020204" pitchFamily="34" charset="0"/>
              </a:rPr>
              <a:t>až 12.</a:t>
            </a:r>
            <a:endParaRPr lang="cs-CZ" sz="1800" i="1" dirty="0">
              <a:solidFill>
                <a:srgbClr val="FF0000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400" i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30. 11. </a:t>
            </a:r>
            <a:r>
              <a:rPr lang="cs-CZ" sz="24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4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08:00</a:t>
            </a:r>
            <a:r>
              <a:rPr lang="cs-CZ" sz="24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4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4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09:50 </a:t>
            </a:r>
            <a:r>
              <a:rPr lang="cs-CZ" sz="24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  <a:endParaRPr lang="cs-CZ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0725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výuka neproběhne (EDUFORUM – Valeč)</a:t>
            </a:r>
            <a:endParaRPr lang="cs-CZ" sz="1800" i="1" dirty="0">
              <a:solidFill>
                <a:srgbClr val="FF0000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45483CCC-2AE4-490A-8E10-542FD2E535D0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85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Ekonomické </a:t>
            </a:r>
            <a:r>
              <a:rPr lang="cs-CZ" sz="1800" dirty="0">
                <a:latin typeface="Trebuchet MS" panose="020B0603020202020204" pitchFamily="34" charset="0"/>
              </a:rPr>
              <a:t>a finanční procesy v ekonomickém prostředí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Přehled </a:t>
            </a:r>
            <a:r>
              <a:rPr lang="cs-CZ" sz="1800" dirty="0">
                <a:latin typeface="Trebuchet MS" panose="020B0603020202020204" pitchFamily="34" charset="0"/>
              </a:rPr>
              <a:t>problematiky finanční gramotnosti</a:t>
            </a:r>
            <a:endParaRPr lang="cs-CZ" sz="18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Peněžní </a:t>
            </a:r>
            <a:r>
              <a:rPr lang="cs-CZ" sz="1800" dirty="0">
                <a:latin typeface="Trebuchet MS" panose="020B0603020202020204" pitchFamily="34" charset="0"/>
              </a:rPr>
              <a:t>a cenová gramotnost 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Rozpočtová </a:t>
            </a:r>
            <a:r>
              <a:rPr lang="cs-CZ" sz="1800" dirty="0">
                <a:latin typeface="Trebuchet MS" panose="020B0603020202020204" pitchFamily="34" charset="0"/>
              </a:rPr>
              <a:t>gramotnost a správa aktiv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pl-PL" sz="1800" dirty="0" smtClean="0">
                <a:latin typeface="Trebuchet MS" panose="020B0603020202020204" pitchFamily="34" charset="0"/>
              </a:rPr>
              <a:t>Numerická </a:t>
            </a:r>
            <a:r>
              <a:rPr lang="pl-PL" sz="1800" dirty="0">
                <a:latin typeface="Trebuchet MS" panose="020B0603020202020204" pitchFamily="34" charset="0"/>
              </a:rPr>
              <a:t>gramotnost s příklady 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Právní </a:t>
            </a:r>
            <a:r>
              <a:rPr lang="cs-CZ" sz="1800" dirty="0">
                <a:latin typeface="Trebuchet MS" panose="020B0603020202020204" pitchFamily="34" charset="0"/>
              </a:rPr>
              <a:t>a informační gramotnost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Vybraná </a:t>
            </a:r>
            <a:r>
              <a:rPr lang="cs-CZ" sz="1800" dirty="0">
                <a:latin typeface="Trebuchet MS" panose="020B0603020202020204" pitchFamily="34" charset="0"/>
              </a:rPr>
              <a:t>hra finanční gramotnosti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Aktuální </a:t>
            </a:r>
            <a:r>
              <a:rPr lang="cs-CZ" sz="1800" dirty="0">
                <a:latin typeface="Trebuchet MS" panose="020B0603020202020204" pitchFamily="34" charset="0"/>
              </a:rPr>
              <a:t>stav finanční gramotnosti v ČR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Finanční </a:t>
            </a:r>
            <a:r>
              <a:rPr lang="cs-CZ" sz="1800" dirty="0">
                <a:latin typeface="Trebuchet MS" panose="020B0603020202020204" pitchFamily="34" charset="0"/>
              </a:rPr>
              <a:t>gramotnost a vzdělávání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Řešení </a:t>
            </a:r>
            <a:r>
              <a:rPr lang="cs-CZ" sz="1800" dirty="0">
                <a:latin typeface="Trebuchet MS" panose="020B0603020202020204" pitchFamily="34" charset="0"/>
              </a:rPr>
              <a:t>životních situací </a:t>
            </a: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it-IT" sz="1800" dirty="0" smtClean="0">
                <a:latin typeface="Trebuchet MS" panose="020B0603020202020204" pitchFamily="34" charset="0"/>
              </a:rPr>
              <a:t>Osobní </a:t>
            </a:r>
            <a:r>
              <a:rPr lang="it-IT" sz="1800" dirty="0">
                <a:latin typeface="Trebuchet MS" panose="020B0603020202020204" pitchFamily="34" charset="0"/>
              </a:rPr>
              <a:t>zkušenosti v oblasti finanční gramotnosti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447675" indent="-447675">
              <a:spcBef>
                <a:spcPts val="600"/>
              </a:spcBef>
              <a:buFont typeface="+mj-lt"/>
              <a:buAutoNum type="arabicParenR"/>
            </a:pPr>
            <a:r>
              <a:rPr lang="cs-CZ" sz="1800" dirty="0" smtClean="0">
                <a:latin typeface="Trebuchet MS" panose="020B0603020202020204" pitchFamily="34" charset="0"/>
              </a:rPr>
              <a:t>Společné </a:t>
            </a:r>
            <a:r>
              <a:rPr lang="cs-CZ" sz="1800" dirty="0">
                <a:latin typeface="Trebuchet MS" panose="020B0603020202020204" pitchFamily="34" charset="0"/>
              </a:rPr>
              <a:t>vyplňování </a:t>
            </a:r>
            <a:r>
              <a:rPr lang="cs-CZ" sz="1800" dirty="0" smtClean="0">
                <a:latin typeface="Trebuchet MS" panose="020B0603020202020204" pitchFamily="34" charset="0"/>
              </a:rPr>
              <a:t>testu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45483CCC-2AE4-490A-8E10-542FD2E535D0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538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46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460000" cy="5040000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Předmět je ukončen </a:t>
            </a:r>
            <a:r>
              <a:rPr lang="cs-CZ" sz="24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zkouškou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  <a:endParaRPr lang="cs-CZ" sz="24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Zkouška 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rozpravy na vyplněným 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testem (</a:t>
            </a:r>
            <a:r>
              <a:rPr lang="cs-CZ" sz="2000" b="1" i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09.11.2019)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  <a:endParaRPr lang="cs-CZ" sz="20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Test sestaven z otázek předpřipravených studenty.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Každý student vytvoří </a:t>
            </a:r>
            <a:r>
              <a:rPr lang="cs-CZ" sz="2000" b="1" i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 otázky s třemi možnostmi odpovědí 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</a:t>
            </a:r>
            <a:r>
              <a:rPr lang="cs-CZ" sz="2000" i="1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a|b|c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 – vyznačenou jednou správnou odpovědí</a:t>
            </a: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Odevzdání do </a:t>
            </a:r>
            <a:r>
              <a:rPr lang="cs-CZ" sz="2000" i="1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odevzdávárny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nejpozději </a:t>
            </a:r>
            <a:r>
              <a:rPr lang="cs-CZ" sz="2000" b="1" i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06.11.2019</a:t>
            </a:r>
            <a:endParaRPr lang="cs-CZ" sz="2000" b="1" i="1" u="sng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i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Společné vyplnění testu s následnou společnou rozpravou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="" xmlns:a16="http://schemas.microsoft.com/office/drawing/2014/main" id="{E8F6BA49-B726-46C6-92BC-0BB8BA09EB44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7080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214</Words>
  <Application>Microsoft Office PowerPoint</Application>
  <PresentationFormat>Předvádění na obrazovce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Finanční gramotnost</vt:lpstr>
      <vt:lpstr>Prezentace aplikace PowerPoint</vt:lpstr>
      <vt:lpstr>Charakteristika předmětu</vt:lpstr>
      <vt:lpstr>Harmonogram předmětu</vt:lpstr>
      <vt:lpstr>Přehled témat</vt:lpstr>
      <vt:lpstr>Ukončení předmětu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37</cp:revision>
  <dcterms:created xsi:type="dcterms:W3CDTF">2016-09-26T09:14:21Z</dcterms:created>
  <dcterms:modified xsi:type="dcterms:W3CDTF">2019-09-16T07:56:00Z</dcterms:modified>
</cp:coreProperties>
</file>