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7" r:id="rId4"/>
    <p:sldId id="262" r:id="rId5"/>
    <p:sldId id="269" r:id="rId6"/>
    <p:sldId id="266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78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Finanční gramotnost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 smtClean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 smtClean="0">
                <a:latin typeface="Trebuchet MS" panose="020B0603020202020204" pitchFamily="34" charset="0"/>
              </a:rPr>
              <a:t>podzim </a:t>
            </a:r>
            <a:r>
              <a:rPr lang="cs-CZ" smtClean="0">
                <a:latin typeface="Trebuchet MS" panose="020B0603020202020204" pitchFamily="34" charset="0"/>
              </a:rPr>
              <a:t>2019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739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3900" y="2348880"/>
            <a:ext cx="7772400" cy="2450703"/>
          </a:xfrm>
        </p:spPr>
        <p:txBody>
          <a:bodyPr>
            <a:normAutofit/>
          </a:bodyPr>
          <a:lstStyle/>
          <a:p>
            <a:r>
              <a:rPr lang="cs-CZ" altLang="cs-CZ" sz="4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Peněžní </a:t>
            </a:r>
            <a:r>
              <a:rPr lang="cs-CZ" alt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gramotnost</a:t>
            </a:r>
            <a:br>
              <a:rPr lang="cs-CZ" alt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</a:br>
            <a:r>
              <a:rPr lang="cs-CZ" alt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Cenová gramotnost</a:t>
            </a:r>
            <a:endParaRPr lang="cs-CZ" alt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726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Peněžní gramotnost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marL="0" lvl="1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>
                <a:latin typeface="Trebuchet MS" panose="020B0603020202020204" pitchFamily="34" charset="0"/>
              </a:rPr>
              <a:t>představuje kompetence nezbytné pro správu hotovostních a bezhotovostních peněz a transakcí s nimi a dále správu nástrojů k tomu určených </a:t>
            </a:r>
            <a:r>
              <a:rPr lang="cs-CZ" sz="2000" i="1" dirty="0">
                <a:latin typeface="Trebuchet MS" panose="020B0603020202020204" pitchFamily="34" charset="0"/>
              </a:rPr>
              <a:t>(např.. běžný účet, platební nástroje</a:t>
            </a:r>
            <a:r>
              <a:rPr lang="cs-CZ" sz="2000" i="1" dirty="0" smtClean="0">
                <a:latin typeface="Trebuchet MS" panose="020B0603020202020204" pitchFamily="34" charset="0"/>
              </a:rPr>
              <a:t>…)</a:t>
            </a:r>
            <a:endParaRPr lang="cs-CZ" sz="2000" i="1" dirty="0"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</p:spTree>
    <p:extLst>
      <p:ext uri="{BB962C8B-B14F-4D97-AF65-F5344CB8AC3E}">
        <p14:creationId xmlns:p14="http://schemas.microsoft.com/office/powerpoint/2010/main" val="318486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Formy peněz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cs-CZ" sz="2000" dirty="0">
                <a:latin typeface="Trebuchet MS" panose="020B0603020202020204" pitchFamily="34" charset="0"/>
              </a:rPr>
              <a:t>Hotovostní peníze</a:t>
            </a:r>
          </a:p>
          <a:p>
            <a:pPr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cs-CZ" sz="2000" dirty="0" smtClean="0">
                <a:latin typeface="Trebuchet MS" panose="020B0603020202020204" pitchFamily="34" charset="0"/>
              </a:rPr>
              <a:t>Bezhotovostní </a:t>
            </a:r>
            <a:r>
              <a:rPr lang="cs-CZ" sz="2000" dirty="0">
                <a:latin typeface="Trebuchet MS" panose="020B0603020202020204" pitchFamily="34" charset="0"/>
              </a:rPr>
              <a:t>peníze</a:t>
            </a:r>
          </a:p>
          <a:p>
            <a:pPr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cs-CZ" sz="2000" dirty="0" smtClean="0">
                <a:latin typeface="Trebuchet MS" panose="020B0603020202020204" pitchFamily="34" charset="0"/>
              </a:rPr>
              <a:t>Peníze </a:t>
            </a:r>
            <a:r>
              <a:rPr lang="cs-CZ" sz="2000" dirty="0">
                <a:latin typeface="Trebuchet MS" panose="020B0603020202020204" pitchFamily="34" charset="0"/>
              </a:rPr>
              <a:t>vlastní</a:t>
            </a:r>
          </a:p>
          <a:p>
            <a:pPr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cs-CZ" sz="2000" dirty="0" smtClean="0">
                <a:latin typeface="Trebuchet MS" panose="020B0603020202020204" pitchFamily="34" charset="0"/>
              </a:rPr>
              <a:t>Peníze </a:t>
            </a:r>
            <a:r>
              <a:rPr lang="cs-CZ" sz="2000" dirty="0">
                <a:latin typeface="Trebuchet MS" panose="020B0603020202020204" pitchFamily="34" charset="0"/>
              </a:rPr>
              <a:t>cizí</a:t>
            </a:r>
          </a:p>
          <a:p>
            <a:pPr marL="0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endParaRPr lang="cs-CZ" sz="2000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Platby hotovostními penězi</a:t>
            </a:r>
          </a:p>
          <a:p>
            <a:pPr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Trebuchet MS" panose="020B0603020202020204" pitchFamily="34" charset="0"/>
              </a:rPr>
              <a:t>Platby </a:t>
            </a:r>
            <a:r>
              <a:rPr lang="cs-CZ" altLang="cs-CZ" sz="2000" dirty="0">
                <a:latin typeface="Trebuchet MS" panose="020B0603020202020204" pitchFamily="34" charset="0"/>
              </a:rPr>
              <a:t>bezhotovostními penězi</a:t>
            </a:r>
          </a:p>
          <a:p>
            <a:pPr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Trebuchet MS" panose="020B0603020202020204" pitchFamily="34" charset="0"/>
              </a:rPr>
              <a:t>Platební </a:t>
            </a:r>
            <a:r>
              <a:rPr lang="cs-CZ" altLang="cs-CZ" sz="2000" dirty="0">
                <a:latin typeface="Trebuchet MS" panose="020B0603020202020204" pitchFamily="34" charset="0"/>
              </a:rPr>
              <a:t>karty a jejich druhy</a:t>
            </a:r>
          </a:p>
          <a:p>
            <a:pPr lvl="1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latin typeface="Trebuchet MS" panose="020B0603020202020204" pitchFamily="34" charset="0"/>
              </a:rPr>
              <a:t>Rozdíly </a:t>
            </a:r>
            <a:r>
              <a:rPr lang="cs-CZ" altLang="cs-CZ" sz="2000" dirty="0">
                <a:latin typeface="Trebuchet MS" panose="020B0603020202020204" pitchFamily="34" charset="0"/>
              </a:rPr>
              <a:t>mezi </a:t>
            </a:r>
            <a:r>
              <a:rPr lang="cs-CZ" altLang="cs-CZ" sz="2000" dirty="0" smtClean="0">
                <a:latin typeface="Trebuchet MS" panose="020B0603020202020204" pitchFamily="34" charset="0"/>
              </a:rPr>
              <a:t>kartami </a:t>
            </a:r>
            <a:r>
              <a:rPr lang="cs-CZ" altLang="cs-CZ" sz="2000" i="1" dirty="0" smtClean="0">
                <a:latin typeface="Trebuchet MS" panose="020B0603020202020204" pitchFamily="34" charset="0"/>
              </a:rPr>
              <a:t>(Kreditní vs. Debetní karty) </a:t>
            </a:r>
            <a:endParaRPr lang="cs-CZ" altLang="cs-CZ" sz="2000" i="1" dirty="0">
              <a:latin typeface="Trebuchet MS" panose="020B0603020202020204" pitchFamily="34" charset="0"/>
            </a:endParaRPr>
          </a:p>
          <a:p>
            <a:pPr lvl="1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latin typeface="Trebuchet MS" panose="020B0603020202020204" pitchFamily="34" charset="0"/>
              </a:rPr>
              <a:t>Platba kartou </a:t>
            </a:r>
            <a:r>
              <a:rPr lang="cs-CZ" altLang="cs-CZ" sz="2000" i="1" dirty="0" smtClean="0">
                <a:latin typeface="Trebuchet MS" panose="020B0603020202020204" pitchFamily="34" charset="0"/>
              </a:rPr>
              <a:t>(V tuzemsku vs. V zahraničí)</a:t>
            </a:r>
          </a:p>
          <a:p>
            <a:pPr lvl="1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latin typeface="Trebuchet MS" panose="020B0603020202020204" pitchFamily="34" charset="0"/>
              </a:rPr>
              <a:t>Ztráta platební karty </a:t>
            </a:r>
            <a:r>
              <a:rPr lang="cs-CZ" altLang="cs-CZ" sz="2000" i="1" dirty="0" smtClean="0">
                <a:latin typeface="Trebuchet MS" panose="020B0603020202020204" pitchFamily="34" charset="0"/>
              </a:rPr>
              <a:t>(co dělat, pojištění)</a:t>
            </a:r>
            <a:endParaRPr lang="cs-CZ" altLang="cs-CZ" sz="2000" i="1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</p:spTree>
    <p:extLst>
      <p:ext uri="{BB962C8B-B14F-4D97-AF65-F5344CB8AC3E}">
        <p14:creationId xmlns:p14="http://schemas.microsoft.com/office/powerpoint/2010/main" val="348313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Cenová gramotnost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marL="0" lvl="1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>
                <a:latin typeface="Trebuchet MS" panose="020B0603020202020204" pitchFamily="34" charset="0"/>
              </a:rPr>
              <a:t>představují kompetence nezbytné pro porozumění cenovým mechanismům a inflaci</a:t>
            </a:r>
            <a:r>
              <a:rPr lang="cs-CZ" sz="2000" dirty="0" smtClean="0">
                <a:latin typeface="Trebuchet MS" panose="020B0603020202020204" pitchFamily="34" charset="0"/>
              </a:rPr>
              <a:t>.</a:t>
            </a:r>
          </a:p>
          <a:p>
            <a:pPr marL="0" lvl="1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2000" b="1" dirty="0" smtClean="0">
                <a:latin typeface="Trebuchet MS" panose="020B0603020202020204" pitchFamily="34" charset="0"/>
              </a:rPr>
              <a:t>Cena:</a:t>
            </a:r>
          </a:p>
          <a:p>
            <a:pPr marL="342900" lvl="1" indent="-342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Cena výrobků a služeb </a:t>
            </a:r>
            <a:r>
              <a:rPr lang="cs-CZ" sz="2000" i="1" dirty="0" smtClean="0">
                <a:latin typeface="Trebuchet MS" panose="020B0603020202020204" pitchFamily="34" charset="0"/>
              </a:rPr>
              <a:t>(rozdíly v kalkulacích)</a:t>
            </a:r>
          </a:p>
          <a:p>
            <a:pPr marL="342900" lvl="1" indent="-342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Barterový obchod </a:t>
            </a:r>
            <a:r>
              <a:rPr lang="cs-CZ" sz="2000" i="1" dirty="0" smtClean="0">
                <a:latin typeface="Trebuchet MS" panose="020B0603020202020204" pitchFamily="34" charset="0"/>
              </a:rPr>
              <a:t>(obchod bez využití peněz)</a:t>
            </a:r>
          </a:p>
          <a:p>
            <a:pPr marL="342900" lvl="1" indent="-342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Cena a inflace </a:t>
            </a:r>
            <a:r>
              <a:rPr lang="cs-CZ" sz="2000" i="1" dirty="0" smtClean="0">
                <a:latin typeface="Trebuchet MS" panose="020B0603020202020204" pitchFamily="34" charset="0"/>
              </a:rPr>
              <a:t>(časová hodnota peněz)</a:t>
            </a:r>
          </a:p>
          <a:p>
            <a:pPr marL="0" lvl="1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2000" b="1" dirty="0" smtClean="0">
                <a:latin typeface="Trebuchet MS" panose="020B0603020202020204" pitchFamily="34" charset="0"/>
              </a:rPr>
              <a:t>Složení ceny:</a:t>
            </a:r>
          </a:p>
          <a:p>
            <a:pPr marL="342900" lvl="1" indent="-342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cs-CZ" sz="2000" dirty="0">
                <a:latin typeface="Trebuchet MS" panose="020B0603020202020204" pitchFamily="34" charset="0"/>
              </a:rPr>
              <a:t>DPH</a:t>
            </a:r>
          </a:p>
          <a:p>
            <a:pPr marL="342900" lvl="1" indent="-342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cs-CZ" sz="2000" dirty="0">
                <a:latin typeface="Trebuchet MS" panose="020B0603020202020204" pitchFamily="34" charset="0"/>
              </a:rPr>
              <a:t>Spotřební daň</a:t>
            </a:r>
          </a:p>
          <a:p>
            <a:pPr marL="342900" lvl="1" indent="-342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cs-CZ" sz="2000" dirty="0">
                <a:latin typeface="Trebuchet MS" panose="020B0603020202020204" pitchFamily="34" charset="0"/>
              </a:rPr>
              <a:t>Vlastní náklady výrobce</a:t>
            </a:r>
          </a:p>
          <a:p>
            <a:pPr marL="342900" lvl="1" indent="-342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cs-CZ" sz="2000" dirty="0">
                <a:latin typeface="Trebuchet MS" panose="020B0603020202020204" pitchFamily="34" charset="0"/>
              </a:rPr>
              <a:t>Distribuční náklady</a:t>
            </a:r>
          </a:p>
          <a:p>
            <a:pPr marL="342900" lvl="1" indent="-342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cs-CZ" sz="2000" dirty="0">
                <a:latin typeface="Trebuchet MS" panose="020B0603020202020204" pitchFamily="34" charset="0"/>
              </a:rPr>
              <a:t>Marže </a:t>
            </a:r>
          </a:p>
          <a:p>
            <a:pPr marL="0" lvl="1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endParaRPr lang="cs-CZ" sz="2000" i="1" dirty="0"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</p:spTree>
    <p:extLst>
      <p:ext uri="{BB962C8B-B14F-4D97-AF65-F5344CB8AC3E}">
        <p14:creationId xmlns:p14="http://schemas.microsoft.com/office/powerpoint/2010/main" val="4032583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Hodnota peněz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algn="just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Úrokové sazby</a:t>
            </a:r>
          </a:p>
          <a:p>
            <a:pPr algn="just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Spořící produkty a jejich ceny - hodnoty</a:t>
            </a:r>
          </a:p>
          <a:p>
            <a:pPr lvl="1" algn="just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Trebuchet MS" panose="020B0603020202020204" pitchFamily="34" charset="0"/>
              </a:rPr>
              <a:t>Běžný účet</a:t>
            </a:r>
          </a:p>
          <a:p>
            <a:pPr lvl="1" algn="just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Trebuchet MS" panose="020B0603020202020204" pitchFamily="34" charset="0"/>
              </a:rPr>
              <a:t>Spořící účet</a:t>
            </a:r>
          </a:p>
          <a:p>
            <a:pPr lvl="1" algn="just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Trebuchet MS" panose="020B0603020202020204" pitchFamily="34" charset="0"/>
              </a:rPr>
              <a:t>Termínovaný vklad</a:t>
            </a:r>
          </a:p>
          <a:p>
            <a:pPr algn="just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Úvěrové produkty a jejich ceny - hodnoty</a:t>
            </a:r>
          </a:p>
          <a:p>
            <a:pPr lvl="1" algn="just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Trebuchet MS" panose="020B0603020202020204" pitchFamily="34" charset="0"/>
              </a:rPr>
              <a:t>Úvěr kontokorentní</a:t>
            </a:r>
          </a:p>
          <a:p>
            <a:pPr lvl="1" algn="just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Trebuchet MS" panose="020B0603020202020204" pitchFamily="34" charset="0"/>
              </a:rPr>
              <a:t>Spotřebitelský úvěr</a:t>
            </a:r>
          </a:p>
          <a:p>
            <a:pPr lvl="1" algn="just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Trebuchet MS" panose="020B0603020202020204" pitchFamily="34" charset="0"/>
              </a:rPr>
              <a:t>Hypoteční </a:t>
            </a:r>
            <a:r>
              <a:rPr lang="cs-CZ" altLang="cs-CZ" sz="2000" i="1" dirty="0" smtClean="0">
                <a:latin typeface="Trebuchet MS" panose="020B0603020202020204" pitchFamily="34" charset="0"/>
              </a:rPr>
              <a:t>úvěr</a:t>
            </a:r>
          </a:p>
          <a:p>
            <a:pPr lvl="1" algn="just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2000" i="1" dirty="0" smtClean="0">
                <a:latin typeface="Trebuchet MS" panose="020B0603020202020204" pitchFamily="34" charset="0"/>
              </a:rPr>
              <a:t>Leasing</a:t>
            </a:r>
            <a:endParaRPr lang="cs-CZ" altLang="cs-CZ" sz="2000" i="1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</p:spTree>
    <p:extLst>
      <p:ext uri="{BB962C8B-B14F-4D97-AF65-F5344CB8AC3E}">
        <p14:creationId xmlns:p14="http://schemas.microsoft.com/office/powerpoint/2010/main" val="82898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827584" y="3861048"/>
            <a:ext cx="8064896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Děkuji za pozornost</a:t>
            </a: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!</a:t>
            </a:r>
          </a:p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3000" b="1" i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Příjemný zbytek dne!</a:t>
            </a:r>
            <a:endParaRPr lang="cs-CZ" sz="3000" b="1" i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642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185</Words>
  <Application>Microsoft Office PowerPoint</Application>
  <PresentationFormat>Předvádění na obrazovce (4:3)</PresentationFormat>
  <Paragraphs>48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Trebuchet MS</vt:lpstr>
      <vt:lpstr>Verdana</vt:lpstr>
      <vt:lpstr>Wingdings</vt:lpstr>
      <vt:lpstr>Motiv sady Office</vt:lpstr>
      <vt:lpstr>Finanční gramotnost</vt:lpstr>
      <vt:lpstr>Peněžní gramotnost Cenová gramotnost</vt:lpstr>
      <vt:lpstr>Peněžní gramotnost</vt:lpstr>
      <vt:lpstr>Formy peněz</vt:lpstr>
      <vt:lpstr>Cenová gramotnost</vt:lpstr>
      <vt:lpstr>Hodnota peněz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UOPK_0009 Ekonomika a řízení průmyslových podniků 1</dc:title>
  <dc:creator>Marinič Peter</dc:creator>
  <cp:lastModifiedBy>Peter Marinič</cp:lastModifiedBy>
  <cp:revision>31</cp:revision>
  <dcterms:created xsi:type="dcterms:W3CDTF">2016-09-26T09:14:21Z</dcterms:created>
  <dcterms:modified xsi:type="dcterms:W3CDTF">2019-09-16T08:11:01Z</dcterms:modified>
</cp:coreProperties>
</file>