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4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6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8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Finanční gramotnost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 smtClean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smtClean="0">
                <a:latin typeface="Trebuchet MS" panose="020B0603020202020204" pitchFamily="34" charset="0"/>
              </a:rPr>
              <a:t>podzim </a:t>
            </a:r>
            <a:r>
              <a:rPr lang="cs-CZ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739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Nezaměstnanost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cs-CZ" sz="2000" dirty="0">
                <a:latin typeface="Trebuchet MS" panose="020B0603020202020204" pitchFamily="34" charset="0"/>
              </a:rPr>
              <a:t>Prevence a řešení ekonomických a sociálních problémů spojených s nezaměstnaností je součástí </a:t>
            </a:r>
            <a:r>
              <a:rPr lang="cs-CZ" sz="2000" b="1" dirty="0">
                <a:latin typeface="Trebuchet MS" panose="020B0603020202020204" pitchFamily="34" charset="0"/>
              </a:rPr>
              <a:t>politiky zaměstnanosti</a:t>
            </a:r>
            <a:r>
              <a:rPr lang="cs-CZ" sz="2000" dirty="0">
                <a:latin typeface="Trebuchet MS" panose="020B0603020202020204" pitchFamily="34" charset="0"/>
              </a:rPr>
              <a:t>, která spadá do systému záchranné sociální sítě. </a:t>
            </a:r>
          </a:p>
          <a:p>
            <a:pPr marL="285750" lvl="1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</a:rPr>
              <a:t>Pasivní politika zaměstnanosti </a:t>
            </a:r>
          </a:p>
          <a:p>
            <a:pPr marL="273050" lvl="1" indent="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i="1" dirty="0">
                <a:latin typeface="Trebuchet MS" panose="020B0603020202020204" pitchFamily="34" charset="0"/>
              </a:rPr>
              <a:t>(stanovení a vyplácení podpory v nezaměstnanosti)</a:t>
            </a:r>
          </a:p>
          <a:p>
            <a:pPr marL="285750" lvl="1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</a:rPr>
              <a:t>Aktivní politika zaměstnanosti </a:t>
            </a:r>
          </a:p>
          <a:p>
            <a:pPr marL="273050" lvl="1" indent="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i="1" dirty="0">
                <a:latin typeface="Trebuchet MS" panose="020B0603020202020204" pitchFamily="34" charset="0"/>
              </a:rPr>
              <a:t>(podpora veřejně prospěšných prací, zřizování  společensky účelných </a:t>
            </a:r>
            <a:r>
              <a:rPr lang="cs-CZ" sz="2000" i="1" dirty="0" err="1">
                <a:latin typeface="Trebuchet MS" panose="020B0603020202020204" pitchFamily="34" charset="0"/>
              </a:rPr>
              <a:t>prac</a:t>
            </a:r>
            <a:r>
              <a:rPr lang="cs-CZ" sz="2000" i="1" dirty="0">
                <a:latin typeface="Trebuchet MS" panose="020B0603020202020204" pitchFamily="34" charset="0"/>
              </a:rPr>
              <a:t>. míst, rekvalifikace, absolventská a praktikantská míst, chráněné dílky a pracoviště pro osoby se zdravotním postižením atd.)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cs-CZ" sz="2000" b="1" dirty="0">
                <a:latin typeface="Trebuchet MS" panose="020B0603020202020204" pitchFamily="34" charset="0"/>
              </a:rPr>
              <a:t>Následky</a:t>
            </a:r>
            <a:r>
              <a:rPr lang="cs-CZ" sz="2000" dirty="0">
                <a:latin typeface="Trebuchet MS" panose="020B0603020202020204" pitchFamily="34" charset="0"/>
              </a:rPr>
              <a:t> dlouhodobé nezaměstnanosti mohou být značné: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ztráta </a:t>
            </a:r>
            <a:r>
              <a:rPr lang="cs-CZ" sz="2000" dirty="0">
                <a:latin typeface="Trebuchet MS" panose="020B0603020202020204" pitchFamily="34" charset="0"/>
              </a:rPr>
              <a:t>zaměstnání =&gt; ztráta příjmů =&gt; nedostatek financí =&gt; zadlužení se, což ale není schopen dlužník splácet =&gt; dluhová past (více viz ZADLUŽOVÁNÍ) =&gt; hmotná nouze =&gt; odkázáni na pomoc státu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199649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Zadlužování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Velkým problémem je </a:t>
            </a:r>
            <a:r>
              <a:rPr lang="cs-CZ" sz="2000" b="1" dirty="0">
                <a:latin typeface="Trebuchet MS" panose="020B0603020202020204" pitchFamily="34" charset="0"/>
              </a:rPr>
              <a:t>zadlužování</a:t>
            </a:r>
            <a:r>
              <a:rPr lang="cs-CZ" sz="2000" dirty="0">
                <a:latin typeface="Trebuchet MS" panose="020B0603020202020204" pitchFamily="34" charset="0"/>
              </a:rPr>
              <a:t> domácností a případná </a:t>
            </a:r>
            <a:r>
              <a:rPr lang="cs-CZ" sz="2000" b="1" dirty="0">
                <a:latin typeface="Trebuchet MS" panose="020B0603020202020204" pitchFamily="34" charset="0"/>
              </a:rPr>
              <a:t>exekuce</a:t>
            </a:r>
            <a:r>
              <a:rPr lang="cs-CZ" sz="2000" dirty="0">
                <a:latin typeface="Trebuchet MS" panose="020B0603020202020204" pitchFamily="34" charset="0"/>
              </a:rPr>
              <a:t> nebo vyhlášení </a:t>
            </a:r>
            <a:r>
              <a:rPr lang="cs-CZ" sz="2000" b="1" dirty="0">
                <a:latin typeface="Trebuchet MS" panose="020B0603020202020204" pitchFamily="34" charset="0"/>
              </a:rPr>
              <a:t>bankrotu.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Lidé jsou obklopeni mnoha nabídkami „</a:t>
            </a:r>
            <a:r>
              <a:rPr lang="cs-CZ" sz="2000" i="1" dirty="0">
                <a:latin typeface="Trebuchet MS" panose="020B0603020202020204" pitchFamily="34" charset="0"/>
              </a:rPr>
              <a:t>výhodných</a:t>
            </a:r>
            <a:r>
              <a:rPr lang="cs-CZ" sz="2000" dirty="0">
                <a:latin typeface="Trebuchet MS" panose="020B0603020202020204" pitchFamily="34" charset="0"/>
              </a:rPr>
              <a:t>“ krátkodobých (spotřebních </a:t>
            </a:r>
            <a:r>
              <a:rPr lang="cs-CZ" sz="2000" b="1" dirty="0">
                <a:latin typeface="Trebuchet MS" panose="020B0603020202020204" pitchFamily="34" charset="0"/>
              </a:rPr>
              <a:t>úvěrů</a:t>
            </a:r>
            <a:r>
              <a:rPr lang="cs-CZ" sz="2000" dirty="0">
                <a:latin typeface="Trebuchet MS" panose="020B0603020202020204" pitchFamily="34" charset="0"/>
              </a:rPr>
              <a:t>) i dlouhodobých </a:t>
            </a:r>
            <a:r>
              <a:rPr lang="cs-CZ" sz="2000" b="1" dirty="0">
                <a:latin typeface="Trebuchet MS" panose="020B0603020202020204" pitchFamily="34" charset="0"/>
              </a:rPr>
              <a:t>půjček</a:t>
            </a:r>
            <a:r>
              <a:rPr lang="cs-CZ" sz="2000" dirty="0">
                <a:latin typeface="Trebuchet MS" panose="020B0603020202020204" pitchFamily="34" charset="0"/>
              </a:rPr>
              <a:t> a </a:t>
            </a:r>
            <a:r>
              <a:rPr lang="cs-CZ" sz="2000" b="1" dirty="0">
                <a:latin typeface="Trebuchet MS" panose="020B0603020202020204" pitchFamily="34" charset="0"/>
              </a:rPr>
              <a:t>hypoték.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Nebezpečné jsou i </a:t>
            </a:r>
            <a:r>
              <a:rPr lang="cs-CZ" sz="2000" b="1" dirty="0">
                <a:latin typeface="Trebuchet MS" panose="020B0603020202020204" pitchFamily="34" charset="0"/>
              </a:rPr>
              <a:t>kreditní karty</a:t>
            </a:r>
            <a:r>
              <a:rPr lang="cs-CZ" sz="2000" dirty="0">
                <a:latin typeface="Trebuchet MS" panose="020B0603020202020204" pitchFamily="34" charset="0"/>
              </a:rPr>
              <a:t>, jež umožňují jejich vlastníkům se dostat do záporných čísel často bez uvědomění si, že je to ve skutečnosti úvěr, která je vysoce úročená.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Pod tlakem okolního tržního prostředí (široké nabídky zboží a </a:t>
            </a:r>
            <a:r>
              <a:rPr lang="cs-CZ" sz="2000" b="1" dirty="0">
                <a:latin typeface="Trebuchet MS" panose="020B0603020202020204" pitchFamily="34" charset="0"/>
              </a:rPr>
              <a:t>lákavé reklamy</a:t>
            </a:r>
            <a:r>
              <a:rPr lang="cs-CZ" sz="2000" dirty="0">
                <a:latin typeface="Trebuchet MS" panose="020B0603020202020204" pitchFamily="34" charset="0"/>
              </a:rPr>
              <a:t>) jsou spotřebitelé pobízeni k </a:t>
            </a:r>
            <a:r>
              <a:rPr lang="cs-CZ" sz="2000" b="1" dirty="0">
                <a:latin typeface="Trebuchet MS" panose="020B0603020202020204" pitchFamily="34" charset="0"/>
              </a:rPr>
              <a:t>nákupu</a:t>
            </a:r>
            <a:r>
              <a:rPr lang="cs-CZ" sz="2000" dirty="0">
                <a:latin typeface="Trebuchet MS" panose="020B0603020202020204" pitchFamily="34" charset="0"/>
              </a:rPr>
              <a:t> věcí (spotřebního zboží), které ve skutečnosti ani </a:t>
            </a:r>
            <a:r>
              <a:rPr lang="cs-CZ" sz="2000" b="1" dirty="0">
                <a:latin typeface="Trebuchet MS" panose="020B0603020202020204" pitchFamily="34" charset="0"/>
              </a:rPr>
              <a:t>nepotřebují</a:t>
            </a:r>
            <a:r>
              <a:rPr lang="cs-CZ" sz="2000" b="1" dirty="0" smtClean="0">
                <a:latin typeface="Trebuchet MS" panose="020B0603020202020204" pitchFamily="34" charset="0"/>
              </a:rPr>
              <a:t>.</a:t>
            </a:r>
            <a:endParaRPr lang="cs-CZ" sz="2000" b="1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417288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Zadlužování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Domácnosti </a:t>
            </a:r>
            <a:r>
              <a:rPr lang="cs-CZ" sz="2000" dirty="0">
                <a:latin typeface="Trebuchet MS" panose="020B0603020202020204" pitchFamily="34" charset="0"/>
              </a:rPr>
              <a:t>s </a:t>
            </a:r>
            <a:r>
              <a:rPr lang="cs-CZ" sz="2000" i="1" dirty="0">
                <a:latin typeface="Trebuchet MS" panose="020B0603020202020204" pitchFamily="34" charset="0"/>
              </a:rPr>
              <a:t>nízkými příjmy </a:t>
            </a:r>
            <a:r>
              <a:rPr lang="cs-CZ" sz="2000" b="1" dirty="0">
                <a:latin typeface="Trebuchet MS" panose="020B0603020202020204" pitchFamily="34" charset="0"/>
              </a:rPr>
              <a:t>často řeší pomocí půjčky </a:t>
            </a:r>
            <a:r>
              <a:rPr lang="cs-CZ" sz="2000" dirty="0">
                <a:latin typeface="Trebuchet MS" panose="020B0603020202020204" pitchFamily="34" charset="0"/>
              </a:rPr>
              <a:t>(spotřebitelského úvěru) určitou okamžitou potřebu (nákup pračky, ledničky), kdy se úvěr nebo </a:t>
            </a:r>
            <a:r>
              <a:rPr lang="cs-CZ" sz="2000" b="1" dirty="0">
                <a:latin typeface="Trebuchet MS" panose="020B0603020202020204" pitchFamily="34" charset="0"/>
              </a:rPr>
              <a:t>splátkový prodej </a:t>
            </a:r>
            <a:r>
              <a:rPr lang="cs-CZ" sz="2000" dirty="0">
                <a:latin typeface="Trebuchet MS" panose="020B0603020202020204" pitchFamily="34" charset="0"/>
              </a:rPr>
              <a:t>jeví jako nejjednodušší řešení.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i="1" dirty="0">
                <a:latin typeface="Trebuchet MS" panose="020B0603020202020204" pitchFamily="34" charset="0"/>
              </a:rPr>
              <a:t>Nižší střední vrstva </a:t>
            </a:r>
            <a:r>
              <a:rPr lang="cs-CZ" sz="2000" dirty="0">
                <a:latin typeface="Trebuchet MS" panose="020B0603020202020204" pitchFamily="34" charset="0"/>
              </a:rPr>
              <a:t>zase nechce být považována za chudé a </a:t>
            </a:r>
            <a:r>
              <a:rPr lang="cs-CZ" sz="2000" b="1" dirty="0">
                <a:latin typeface="Trebuchet MS" panose="020B0603020202020204" pitchFamily="34" charset="0"/>
              </a:rPr>
              <a:t>žijí si nad své poměry</a:t>
            </a:r>
            <a:r>
              <a:rPr lang="cs-CZ" sz="2000" dirty="0">
                <a:latin typeface="Trebuchet MS" panose="020B0603020202020204" pitchFamily="34" charset="0"/>
              </a:rPr>
              <a:t>, proto také podléhá reklamám na „výhodné půjčky“.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i="1" dirty="0">
                <a:latin typeface="Trebuchet MS" panose="020B0603020202020204" pitchFamily="34" charset="0"/>
              </a:rPr>
              <a:t>Mladá generace </a:t>
            </a:r>
            <a:r>
              <a:rPr lang="cs-CZ" sz="2000" dirty="0">
                <a:latin typeface="Trebuchet MS" panose="020B0603020202020204" pitchFamily="34" charset="0"/>
              </a:rPr>
              <a:t>často </a:t>
            </a:r>
            <a:r>
              <a:rPr lang="cs-CZ" sz="2000" b="1" dirty="0">
                <a:latin typeface="Trebuchet MS" panose="020B0603020202020204" pitchFamily="34" charset="0"/>
              </a:rPr>
              <a:t>předstírá vyšší materiální postavení</a:t>
            </a:r>
            <a:r>
              <a:rPr lang="cs-CZ" sz="2000" dirty="0">
                <a:latin typeface="Trebuchet MS" panose="020B0603020202020204" pitchFamily="34" charset="0"/>
              </a:rPr>
              <a:t>, než které si může reálně finančně dovolit.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I proto se ve </a:t>
            </a:r>
            <a:r>
              <a:rPr lang="cs-CZ" sz="2000" b="1" dirty="0">
                <a:latin typeface="Trebuchet MS" panose="020B0603020202020204" pitchFamily="34" charset="0"/>
              </a:rPr>
              <a:t>finanční tísni </a:t>
            </a:r>
            <a:r>
              <a:rPr lang="cs-CZ" sz="2000" dirty="0">
                <a:latin typeface="Trebuchet MS" panose="020B0603020202020204" pitchFamily="34" charset="0"/>
              </a:rPr>
              <a:t>ocitnou i právě relativně bohatší </a:t>
            </a:r>
            <a:r>
              <a:rPr lang="cs-CZ" sz="2000" dirty="0" smtClean="0">
                <a:latin typeface="Trebuchet MS" panose="020B0603020202020204" pitchFamily="34" charset="0"/>
              </a:rPr>
              <a:t>lidé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</a:rPr>
              <a:t>Dluhová past</a:t>
            </a:r>
            <a:r>
              <a:rPr lang="cs-CZ" sz="2000" dirty="0">
                <a:latin typeface="Trebuchet MS" panose="020B0603020202020204" pitchFamily="34" charset="0"/>
              </a:rPr>
              <a:t>,  kdy se lidé nejprve zadluží (obvykle nadměrně, neuváženě a nezodpovědně) a potom </a:t>
            </a:r>
            <a:r>
              <a:rPr lang="cs-CZ" sz="2000" b="1" i="1" dirty="0">
                <a:latin typeface="Trebuchet MS" panose="020B0603020202020204" pitchFamily="34" charset="0"/>
              </a:rPr>
              <a:t>nejsou schopni </a:t>
            </a:r>
            <a:r>
              <a:rPr lang="cs-CZ" sz="2000" dirty="0">
                <a:latin typeface="Trebuchet MS" panose="020B0603020202020204" pitchFamily="34" charset="0"/>
              </a:rPr>
              <a:t>své dluhy </a:t>
            </a:r>
            <a:r>
              <a:rPr lang="cs-CZ" sz="2000" b="1" i="1" dirty="0">
                <a:latin typeface="Trebuchet MS" panose="020B0603020202020204" pitchFamily="34" charset="0"/>
              </a:rPr>
              <a:t>splácet</a:t>
            </a:r>
            <a:r>
              <a:rPr lang="cs-CZ" sz="2000" dirty="0">
                <a:latin typeface="Trebuchet MS" panose="020B0603020202020204" pitchFamily="34" charset="0"/>
              </a:rPr>
              <a:t> (nemají dostatek peněz či majetku na splacení), splátky následně řeší dalšími dluhy.</a:t>
            </a:r>
          </a:p>
          <a:p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222353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Zadlužování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Vidina </a:t>
            </a:r>
            <a:r>
              <a:rPr lang="cs-CZ" sz="2000" dirty="0">
                <a:latin typeface="Trebuchet MS" panose="020B0603020202020204" pitchFamily="34" charset="0"/>
              </a:rPr>
              <a:t>okamžitého </a:t>
            </a:r>
            <a:r>
              <a:rPr lang="cs-CZ" sz="2000" b="1" dirty="0">
                <a:latin typeface="Trebuchet MS" panose="020B0603020202020204" pitchFamily="34" charset="0"/>
              </a:rPr>
              <a:t>zlepšení životní úrovně </a:t>
            </a:r>
            <a:r>
              <a:rPr lang="cs-CZ" sz="2000" dirty="0">
                <a:latin typeface="Trebuchet MS" panose="020B0603020202020204" pitchFamily="34" charset="0"/>
              </a:rPr>
              <a:t>pomocí rychlé půjčky je příliš lákavá.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</a:rPr>
              <a:t>Dlužník</a:t>
            </a:r>
            <a:r>
              <a:rPr lang="cs-CZ" sz="2000" dirty="0">
                <a:latin typeface="Trebuchet MS" panose="020B0603020202020204" pitchFamily="34" charset="0"/>
              </a:rPr>
              <a:t> se však vystavuje značnému riziku – </a:t>
            </a:r>
            <a:r>
              <a:rPr lang="cs-CZ" sz="2000" b="1" dirty="0">
                <a:latin typeface="Trebuchet MS" panose="020B0603020202020204" pitchFamily="34" charset="0"/>
              </a:rPr>
              <a:t>trvalého předlužení</a:t>
            </a:r>
            <a:r>
              <a:rPr lang="cs-CZ" sz="2000" dirty="0">
                <a:latin typeface="Trebuchet MS" panose="020B0603020202020204" pitchFamily="34" charset="0"/>
              </a:rPr>
              <a:t>, jež obvykle vyvolá další problémy zhoršující už tak tíživou životní situaci.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Nesplácení půjček a úvěrů může vést k </a:t>
            </a:r>
            <a:r>
              <a:rPr lang="cs-CZ" sz="2000" b="1" dirty="0">
                <a:latin typeface="Trebuchet MS" panose="020B0603020202020204" pitchFamily="34" charset="0"/>
              </a:rPr>
              <a:t>zastavení a prodeji majetku </a:t>
            </a:r>
            <a:r>
              <a:rPr lang="cs-CZ" sz="2000" dirty="0">
                <a:latin typeface="Trebuchet MS" panose="020B0603020202020204" pitchFamily="34" charset="0"/>
              </a:rPr>
              <a:t>či k </a:t>
            </a:r>
            <a:r>
              <a:rPr lang="cs-CZ" sz="2000" b="1" dirty="0">
                <a:latin typeface="Trebuchet MS" panose="020B0603020202020204" pitchFamily="34" charset="0"/>
              </a:rPr>
              <a:t>exekuci</a:t>
            </a:r>
            <a:r>
              <a:rPr lang="cs-CZ" sz="2000" dirty="0">
                <a:latin typeface="Trebuchet MS" panose="020B0603020202020204" pitchFamily="34" charset="0"/>
              </a:rPr>
              <a:t> majetku a dosažených příjmů (mzdy, platu).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Nedostatek financí =&gt; pokles životní úrovně =&gt; další půjčka s vysokým úrokem </a:t>
            </a:r>
            <a:r>
              <a:rPr lang="cs-CZ" sz="2000" b="1" dirty="0">
                <a:latin typeface="Trebuchet MS" panose="020B0603020202020204" pitchFamily="34" charset="0"/>
              </a:rPr>
              <a:t>=&gt; prohloubení zadlužení </a:t>
            </a:r>
            <a:r>
              <a:rPr lang="cs-CZ" sz="2000" dirty="0">
                <a:latin typeface="Trebuchet MS" panose="020B0603020202020204" pitchFamily="34" charset="0"/>
              </a:rPr>
              <a:t>=&gt; marné splácení neustále narůstajících dluhů =&gt; neúnosná životní situace =&gt; scestí závislostí (gamblerství, omamné látky) a kriminality =&gt; ztráta práce, rodiny, přátel =&gt; </a:t>
            </a:r>
            <a:r>
              <a:rPr lang="cs-CZ" sz="2000" b="1" dirty="0">
                <a:latin typeface="Trebuchet MS" panose="020B0603020202020204" pitchFamily="34" charset="0"/>
              </a:rPr>
              <a:t>okraj společnosti </a:t>
            </a:r>
            <a:r>
              <a:rPr lang="cs-CZ" sz="2000" dirty="0">
                <a:latin typeface="Trebuchet MS" panose="020B0603020202020204" pitchFamily="34" charset="0"/>
              </a:rPr>
              <a:t>=&gt; </a:t>
            </a:r>
            <a:r>
              <a:rPr lang="cs-CZ" sz="2000" b="1" dirty="0">
                <a:latin typeface="Trebuchet MS" panose="020B0603020202020204" pitchFamily="34" charset="0"/>
              </a:rPr>
              <a:t>hmotná nouze </a:t>
            </a:r>
            <a:r>
              <a:rPr lang="cs-CZ" sz="2000" dirty="0">
                <a:latin typeface="Trebuchet MS" panose="020B0603020202020204" pitchFamily="34" charset="0"/>
              </a:rPr>
              <a:t>=&gt; odkázáni na sociální dávky</a:t>
            </a:r>
          </a:p>
          <a:p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137143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Lichva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Dle práva je za </a:t>
            </a:r>
            <a:r>
              <a:rPr lang="cs-CZ" sz="2000" b="1" dirty="0">
                <a:latin typeface="Trebuchet MS" panose="020B0603020202020204" pitchFamily="34" charset="0"/>
              </a:rPr>
              <a:t>lichvu </a:t>
            </a:r>
            <a:r>
              <a:rPr lang="cs-CZ" sz="2000" dirty="0">
                <a:latin typeface="Trebuchet MS" panose="020B0603020202020204" pitchFamily="34" charset="0"/>
              </a:rPr>
              <a:t>považováno účtování </a:t>
            </a:r>
            <a:r>
              <a:rPr lang="cs-CZ" sz="2000" b="1" dirty="0">
                <a:latin typeface="Trebuchet MS" panose="020B0603020202020204" pitchFamily="34" charset="0"/>
              </a:rPr>
              <a:t>nepřiměřeně vysokých úroků</a:t>
            </a:r>
            <a:r>
              <a:rPr lang="cs-CZ" sz="2000" dirty="0">
                <a:latin typeface="Trebuchet MS" panose="020B0603020202020204" pitchFamily="34" charset="0"/>
              </a:rPr>
              <a:t>, i když skutková podstata tohoto trestného činu je mnohem širší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Mnoho </a:t>
            </a:r>
            <a:r>
              <a:rPr lang="cs-CZ" sz="2000" dirty="0">
                <a:latin typeface="Trebuchet MS" panose="020B0603020202020204" pitchFamily="34" charset="0"/>
              </a:rPr>
              <a:t>poskytovatelů úvěru </a:t>
            </a:r>
            <a:r>
              <a:rPr lang="cs-CZ" sz="2000" b="1" dirty="0">
                <a:latin typeface="Trebuchet MS" panose="020B0603020202020204" pitchFamily="34" charset="0"/>
              </a:rPr>
              <a:t>profituje právě </a:t>
            </a:r>
            <a:r>
              <a:rPr lang="cs-CZ" sz="2000" dirty="0">
                <a:latin typeface="Trebuchet MS" panose="020B0603020202020204" pitchFamily="34" charset="0"/>
              </a:rPr>
              <a:t>ze sankčních mechanismů (</a:t>
            </a:r>
            <a:r>
              <a:rPr lang="cs-CZ" sz="2000" b="1" dirty="0">
                <a:latin typeface="Trebuchet MS" panose="020B0603020202020204" pitchFamily="34" charset="0"/>
              </a:rPr>
              <a:t>nastavení sankcí z neplnění</a:t>
            </a:r>
            <a:r>
              <a:rPr lang="cs-CZ" sz="2000" dirty="0">
                <a:latin typeface="Trebuchet MS" panose="020B0603020202020204" pitchFamily="34" charset="0"/>
              </a:rPr>
              <a:t>), kdy spotřebitel </a:t>
            </a:r>
            <a:r>
              <a:rPr lang="cs-CZ" sz="2000" dirty="0" smtClean="0">
                <a:latin typeface="Trebuchet MS" panose="020B0603020202020204" pitchFamily="34" charset="0"/>
              </a:rPr>
              <a:t>dluh </a:t>
            </a:r>
            <a:r>
              <a:rPr lang="cs-CZ" sz="2000" dirty="0">
                <a:latin typeface="Trebuchet MS" panose="020B0603020202020204" pitchFamily="34" charset="0"/>
              </a:rPr>
              <a:t>řádně nesplácí.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</a:rPr>
              <a:t>Smluvní podmínky </a:t>
            </a:r>
            <a:r>
              <a:rPr lang="cs-CZ" sz="2000" dirty="0">
                <a:latin typeface="Trebuchet MS" panose="020B0603020202020204" pitchFamily="34" charset="0"/>
              </a:rPr>
              <a:t>jsou obvykle dlouhé, malým písmen se spoustou odborných termínů a zkratek, jež </a:t>
            </a:r>
            <a:r>
              <a:rPr lang="cs-CZ" sz="2000" b="1" dirty="0">
                <a:latin typeface="Trebuchet MS" panose="020B0603020202020204" pitchFamily="34" charset="0"/>
              </a:rPr>
              <a:t>přispívají ke zmatení </a:t>
            </a:r>
            <a:r>
              <a:rPr lang="cs-CZ" sz="2000" dirty="0">
                <a:latin typeface="Trebuchet MS" panose="020B0603020202020204" pitchFamily="34" charset="0"/>
              </a:rPr>
              <a:t>spotřebitele. 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</a:rPr>
              <a:t>Pozor</a:t>
            </a:r>
            <a:r>
              <a:rPr lang="cs-CZ" sz="2000" dirty="0">
                <a:latin typeface="Trebuchet MS" panose="020B0603020202020204" pitchFamily="34" charset="0"/>
              </a:rPr>
              <a:t> především na podmínky </a:t>
            </a:r>
            <a:r>
              <a:rPr lang="cs-CZ" sz="2000" b="1" i="1" dirty="0">
                <a:latin typeface="Trebuchet MS" panose="020B0603020202020204" pitchFamily="34" charset="0"/>
              </a:rPr>
              <a:t>náležitosti splátek </a:t>
            </a:r>
            <a:r>
              <a:rPr lang="cs-CZ" sz="2000" dirty="0">
                <a:latin typeface="Trebuchet MS" panose="020B0603020202020204" pitchFamily="34" charset="0"/>
              </a:rPr>
              <a:t>(forma, údaje a termín uhrazení), </a:t>
            </a:r>
            <a:r>
              <a:rPr lang="cs-CZ" sz="2000" b="1" i="1" dirty="0">
                <a:latin typeface="Trebuchet MS" panose="020B0603020202020204" pitchFamily="34" charset="0"/>
              </a:rPr>
              <a:t>sankce</a:t>
            </a:r>
            <a:r>
              <a:rPr lang="cs-CZ" sz="2000" dirty="0">
                <a:latin typeface="Trebuchet MS" panose="020B0603020202020204" pitchFamily="34" charset="0"/>
              </a:rPr>
              <a:t> (smluvní pokuty, úroky z prodlení), </a:t>
            </a:r>
            <a:r>
              <a:rPr lang="cs-CZ" sz="2000" b="1" i="1" dirty="0">
                <a:latin typeface="Trebuchet MS" panose="020B0603020202020204" pitchFamily="34" charset="0"/>
              </a:rPr>
              <a:t>institut rozhodčí doložky </a:t>
            </a:r>
            <a:r>
              <a:rPr lang="cs-CZ" sz="2000" dirty="0">
                <a:latin typeface="Trebuchet MS" panose="020B0603020202020204" pitchFamily="34" charset="0"/>
              </a:rPr>
              <a:t>(kdo bude řešit případné spory x nezávislost rozhodce), </a:t>
            </a:r>
            <a:r>
              <a:rPr lang="cs-CZ" sz="2000" b="1" i="1" dirty="0" err="1">
                <a:latin typeface="Trebuchet MS" panose="020B0603020202020204" pitchFamily="34" charset="0"/>
              </a:rPr>
              <a:t>blancosměnka</a:t>
            </a:r>
            <a:r>
              <a:rPr lang="cs-CZ" sz="2000" b="1" i="1" dirty="0">
                <a:latin typeface="Trebuchet MS" panose="020B0603020202020204" pitchFamily="34" charset="0"/>
              </a:rPr>
              <a:t> </a:t>
            </a:r>
            <a:r>
              <a:rPr lang="cs-CZ" sz="2000" dirty="0">
                <a:latin typeface="Trebuchet MS" panose="020B0603020202020204" pitchFamily="34" charset="0"/>
              </a:rPr>
              <a:t>(při podpisu smlouvy pozor na podepsání věřiteli </a:t>
            </a:r>
            <a:r>
              <a:rPr lang="cs-CZ" sz="2000" i="1" dirty="0">
                <a:latin typeface="Trebuchet MS" panose="020B0603020202020204" pitchFamily="34" charset="0"/>
              </a:rPr>
              <a:t>nevyplněné směnky </a:t>
            </a:r>
            <a:r>
              <a:rPr lang="cs-CZ" sz="2000" dirty="0">
                <a:latin typeface="Trebuchet MS" panose="020B0603020202020204" pitchFamily="34" charset="0"/>
              </a:rPr>
              <a:t>bez částky a data, jež si může potom věřitel sám doplnit a  žalovat dlužníka za nezaplacení směnky, protože </a:t>
            </a:r>
            <a:r>
              <a:rPr lang="cs-CZ" sz="2000" i="1" dirty="0">
                <a:latin typeface="Trebuchet MS" panose="020B0603020202020204" pitchFamily="34" charset="0"/>
              </a:rPr>
              <a:t>směnečné řízení je více formalizováno </a:t>
            </a:r>
            <a:r>
              <a:rPr lang="cs-CZ" sz="2000" dirty="0">
                <a:latin typeface="Trebuchet MS" panose="020B0603020202020204" pitchFamily="34" charset="0"/>
              </a:rPr>
              <a:t>a dlužník je tak v horší pozici oproti klasickému </a:t>
            </a:r>
            <a:r>
              <a:rPr lang="cs-CZ" sz="2000" dirty="0" smtClean="0">
                <a:latin typeface="Trebuchet MS" panose="020B0603020202020204" pitchFamily="34" charset="0"/>
              </a:rPr>
              <a:t>sporu</a:t>
            </a: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77720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Neplatičství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2000" b="1" dirty="0">
                <a:latin typeface="Trebuchet MS" panose="020B0603020202020204" pitchFamily="34" charset="0"/>
              </a:rPr>
              <a:t>Následky</a:t>
            </a:r>
            <a:r>
              <a:rPr lang="cs-CZ" sz="2000" dirty="0">
                <a:latin typeface="Trebuchet MS" panose="020B0603020202020204" pitchFamily="34" charset="0"/>
              </a:rPr>
              <a:t> neplacení nájemného, energií a služeb souvisejících s bydlením: vystěhování z bytu/domu =&gt; snížení životní úrovně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000" b="1" dirty="0">
                <a:latin typeface="Trebuchet MS" panose="020B0603020202020204" pitchFamily="34" charset="0"/>
              </a:rPr>
              <a:t>Důvody:</a:t>
            </a:r>
          </a:p>
          <a:p>
            <a:pPr marL="285750"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Neschopnost uhradit vysoké nedoplatky energií</a:t>
            </a:r>
          </a:p>
          <a:p>
            <a:pPr marL="285750"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Nečekané výdaje domácnosti</a:t>
            </a:r>
          </a:p>
          <a:p>
            <a:pPr marL="285750"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Závislost člena domácnosti na návykových látkách (alkoholik, narkoman) či gamblerství</a:t>
            </a:r>
          </a:p>
          <a:p>
            <a:pPr marL="285750"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Neschopnosti racionálně hospodařit (příčinou obvykle apatie vyvolaná bezvýchodnou životní situací)</a:t>
            </a:r>
          </a:p>
          <a:p>
            <a:pPr marL="285750"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nákup drahých nepotřebných věcí  =&gt; zadlužení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202419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Shrnutí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600" b="1" u="sng" dirty="0">
                <a:latin typeface="Trebuchet MS" panose="020B0603020202020204" pitchFamily="34" charset="0"/>
              </a:rPr>
              <a:t>NEZAMĚSTNANOST</a:t>
            </a:r>
          </a:p>
          <a:p>
            <a:pPr marL="285750" lvl="1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i="1" dirty="0">
                <a:latin typeface="Trebuchet MS" panose="020B0603020202020204" pitchFamily="34" charset="0"/>
              </a:rPr>
              <a:t>ŘEŠENÍ: </a:t>
            </a:r>
            <a:r>
              <a:rPr lang="cs-CZ" sz="1600" b="1" i="1" dirty="0">
                <a:latin typeface="Trebuchet MS" panose="020B0603020202020204" pitchFamily="34" charset="0"/>
              </a:rPr>
              <a:t>aktivně sám hledat </a:t>
            </a:r>
            <a:r>
              <a:rPr lang="cs-CZ" sz="1600" i="1" dirty="0">
                <a:latin typeface="Trebuchet MS" panose="020B0603020202020204" pitchFamily="34" charset="0"/>
              </a:rPr>
              <a:t>nové zaměstnání, </a:t>
            </a:r>
            <a:r>
              <a:rPr lang="cs-CZ" sz="1600" b="1" i="1" dirty="0">
                <a:latin typeface="Trebuchet MS" panose="020B0603020202020204" pitchFamily="34" charset="0"/>
              </a:rPr>
              <a:t>rekvalifikace</a:t>
            </a:r>
            <a:r>
              <a:rPr lang="cs-CZ" sz="1600" i="1" dirty="0">
                <a:latin typeface="Trebuchet MS" panose="020B0603020202020204" pitchFamily="34" charset="0"/>
              </a:rPr>
              <a:t>, </a:t>
            </a:r>
            <a:r>
              <a:rPr lang="cs-CZ" sz="1600" b="1" i="1" dirty="0">
                <a:latin typeface="Trebuchet MS" panose="020B0603020202020204" pitchFamily="34" charset="0"/>
              </a:rPr>
              <a:t>přizpůsobení se</a:t>
            </a:r>
            <a:r>
              <a:rPr lang="cs-CZ" sz="1600" i="1" dirty="0">
                <a:latin typeface="Trebuchet MS" panose="020B0603020202020204" pitchFamily="34" charset="0"/>
              </a:rPr>
              <a:t>, usilovat o zvýšení příjmu </a:t>
            </a:r>
            <a:r>
              <a:rPr lang="cs-CZ" sz="1600" b="1" i="1" dirty="0">
                <a:latin typeface="Trebuchet MS" panose="020B0603020202020204" pitchFamily="34" charset="0"/>
              </a:rPr>
              <a:t>vlastním přičiněním a prací </a:t>
            </a:r>
            <a:r>
              <a:rPr lang="cs-CZ" sz="1600" i="1" dirty="0">
                <a:latin typeface="Trebuchet MS" panose="020B0603020202020204" pitchFamily="34" charset="0"/>
              </a:rPr>
              <a:t>(nespoléhat na sociální dávky!)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1600" b="1" u="sng" dirty="0">
                <a:latin typeface="Trebuchet MS" panose="020B0603020202020204" pitchFamily="34" charset="0"/>
              </a:rPr>
              <a:t>ZADLUŽOVÁNÍ</a:t>
            </a:r>
          </a:p>
          <a:p>
            <a:pPr marL="285750" lvl="1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i="1" dirty="0">
                <a:latin typeface="Trebuchet MS" panose="020B0603020202020204" pitchFamily="34" charset="0"/>
              </a:rPr>
              <a:t>ŘEŠENÍ : </a:t>
            </a:r>
            <a:r>
              <a:rPr lang="cs-CZ" sz="1600" b="1" i="1" dirty="0">
                <a:latin typeface="Trebuchet MS" panose="020B0603020202020204" pitchFamily="34" charset="0"/>
              </a:rPr>
              <a:t>nezadlužovat </a:t>
            </a:r>
            <a:r>
              <a:rPr lang="cs-CZ" sz="1600" i="1" dirty="0">
                <a:latin typeface="Trebuchet MS" panose="020B0603020202020204" pitchFamily="34" charset="0"/>
              </a:rPr>
              <a:t>se!!! Půjčit si </a:t>
            </a:r>
            <a:r>
              <a:rPr lang="cs-CZ" sz="1600" b="1" i="1" dirty="0">
                <a:latin typeface="Trebuchet MS" panose="020B0603020202020204" pitchFamily="34" charset="0"/>
              </a:rPr>
              <a:t>jen tolik, </a:t>
            </a:r>
            <a:r>
              <a:rPr lang="cs-CZ" sz="1600" i="1" dirty="0">
                <a:latin typeface="Trebuchet MS" panose="020B0603020202020204" pitchFamily="34" charset="0"/>
              </a:rPr>
              <a:t>kolik budeme schopni </a:t>
            </a:r>
            <a:r>
              <a:rPr lang="cs-CZ" sz="1600" b="1" i="1" dirty="0">
                <a:latin typeface="Trebuchet MS" panose="020B0603020202020204" pitchFamily="34" charset="0"/>
              </a:rPr>
              <a:t>splácet i za nejhoršího scénáře</a:t>
            </a:r>
            <a:r>
              <a:rPr lang="cs-CZ" sz="1600" i="1" dirty="0">
                <a:latin typeface="Trebuchet MS" panose="020B0603020202020204" pitchFamily="34" charset="0"/>
              </a:rPr>
              <a:t>!!! </a:t>
            </a:r>
            <a:r>
              <a:rPr lang="cs-CZ" sz="1600" b="1" i="1" dirty="0">
                <a:latin typeface="Trebuchet MS" panose="020B0603020202020204" pitchFamily="34" charset="0"/>
              </a:rPr>
              <a:t>Ne</a:t>
            </a:r>
            <a:r>
              <a:rPr lang="cs-CZ" sz="1600" i="1" dirty="0">
                <a:latin typeface="Trebuchet MS" panose="020B0603020202020204" pitchFamily="34" charset="0"/>
              </a:rPr>
              <a:t>půjčovat si na </a:t>
            </a:r>
            <a:r>
              <a:rPr lang="cs-CZ" sz="1600" b="1" i="1" dirty="0">
                <a:latin typeface="Trebuchet MS" panose="020B0603020202020204" pitchFamily="34" charset="0"/>
              </a:rPr>
              <a:t>zboží krátkodobé </a:t>
            </a:r>
            <a:r>
              <a:rPr lang="cs-CZ" sz="1600" i="1" dirty="0">
                <a:latin typeface="Trebuchet MS" panose="020B0603020202020204" pitchFamily="34" charset="0"/>
              </a:rPr>
              <a:t>spotřeby!!!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1600" b="1" u="sng" dirty="0">
                <a:latin typeface="Trebuchet MS" panose="020B0603020202020204" pitchFamily="34" charset="0"/>
              </a:rPr>
              <a:t>LICHVA</a:t>
            </a:r>
          </a:p>
          <a:p>
            <a:pPr marL="285750" lvl="1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i="1" dirty="0">
                <a:latin typeface="Trebuchet MS" panose="020B0603020202020204" pitchFamily="34" charset="0"/>
              </a:rPr>
              <a:t>ŘEŠENÍ: </a:t>
            </a:r>
            <a:r>
              <a:rPr lang="cs-CZ" sz="1600" b="1" i="1" dirty="0">
                <a:latin typeface="Trebuchet MS" panose="020B0603020202020204" pitchFamily="34" charset="0"/>
              </a:rPr>
              <a:t>pořádně</a:t>
            </a:r>
            <a:r>
              <a:rPr lang="cs-CZ" sz="1600" i="1" dirty="0">
                <a:latin typeface="Trebuchet MS" panose="020B0603020202020204" pitchFamily="34" charset="0"/>
              </a:rPr>
              <a:t> si přečíst smlouvu!!! </a:t>
            </a:r>
            <a:r>
              <a:rPr lang="cs-CZ" sz="1600" b="1" i="1" dirty="0">
                <a:latin typeface="Trebuchet MS" panose="020B0603020202020204" pitchFamily="34" charset="0"/>
              </a:rPr>
              <a:t>Ne</a:t>
            </a:r>
            <a:r>
              <a:rPr lang="cs-CZ" sz="1600" i="1" dirty="0">
                <a:latin typeface="Trebuchet MS" panose="020B0603020202020204" pitchFamily="34" charset="0"/>
              </a:rPr>
              <a:t>uzavírat </a:t>
            </a:r>
            <a:r>
              <a:rPr lang="cs-CZ" sz="1600" b="1" i="1" dirty="0">
                <a:latin typeface="Trebuchet MS" panose="020B0603020202020204" pitchFamily="34" charset="0"/>
              </a:rPr>
              <a:t>„pochybné</a:t>
            </a:r>
            <a:r>
              <a:rPr lang="cs-CZ" sz="1600" i="1" dirty="0">
                <a:latin typeface="Trebuchet MS" panose="020B0603020202020204" pitchFamily="34" charset="0"/>
              </a:rPr>
              <a:t>„ obchody!!!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1600" b="1" u="sng" dirty="0">
                <a:latin typeface="Trebuchet MS" panose="020B0603020202020204" pitchFamily="34" charset="0"/>
              </a:rPr>
              <a:t>NEPLATIČTSTVÍ</a:t>
            </a:r>
          </a:p>
          <a:p>
            <a:pPr marL="285750" lvl="1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i="1" dirty="0">
                <a:latin typeface="Trebuchet MS" panose="020B0603020202020204" pitchFamily="34" charset="0"/>
              </a:rPr>
              <a:t>ŘEŠENÍ: </a:t>
            </a:r>
            <a:r>
              <a:rPr lang="cs-CZ" sz="1600" b="1" i="1" dirty="0">
                <a:latin typeface="Trebuchet MS" panose="020B0603020202020204" pitchFamily="34" charset="0"/>
              </a:rPr>
              <a:t>předcházení nezaplacení</a:t>
            </a:r>
            <a:r>
              <a:rPr lang="cs-CZ" sz="1600" i="1" dirty="0">
                <a:latin typeface="Trebuchet MS" panose="020B0603020202020204" pitchFamily="34" charset="0"/>
              </a:rPr>
              <a:t>: promyslet si měsíční a dlouhodobé výdaje vzhledem k nájmu, </a:t>
            </a:r>
            <a:r>
              <a:rPr lang="cs-CZ" sz="1600" b="1" i="1" dirty="0">
                <a:latin typeface="Trebuchet MS" panose="020B0603020202020204" pitchFamily="34" charset="0"/>
              </a:rPr>
              <a:t>odložit si nájemné </a:t>
            </a:r>
            <a:r>
              <a:rPr lang="cs-CZ" sz="1600" i="1" dirty="0">
                <a:latin typeface="Trebuchet MS" panose="020B0603020202020204" pitchFamily="34" charset="0"/>
              </a:rPr>
              <a:t>pro případ potřeby; </a:t>
            </a:r>
          </a:p>
          <a:p>
            <a:pPr marL="285750" lvl="1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i="1" dirty="0">
                <a:latin typeface="Trebuchet MS" panose="020B0603020202020204" pitchFamily="34" charset="0"/>
              </a:rPr>
              <a:t>v případě nouze – obě strany se dohodnout na </a:t>
            </a:r>
            <a:r>
              <a:rPr lang="cs-CZ" sz="1600" b="1" i="1" dirty="0">
                <a:latin typeface="Trebuchet MS" panose="020B0603020202020204" pitchFamily="34" charset="0"/>
              </a:rPr>
              <a:t>splátkovém kalendáři </a:t>
            </a:r>
            <a:r>
              <a:rPr lang="cs-CZ" sz="1600" i="1" dirty="0">
                <a:latin typeface="Trebuchet MS" panose="020B0603020202020204" pitchFamily="34" charset="0"/>
              </a:rPr>
              <a:t>umožňující postupné uhrazení dluhu na nájemném podle dohodnutého harmonogramu nebo vyjednat tzv. </a:t>
            </a:r>
            <a:r>
              <a:rPr lang="cs-CZ" sz="1600" b="1" i="1" dirty="0">
                <a:latin typeface="Trebuchet MS" panose="020B0603020202020204" pitchFamily="34" charset="0"/>
              </a:rPr>
              <a:t>institut zvláštního příjemce pro výplatu sociálních dávek</a:t>
            </a:r>
            <a:r>
              <a:rPr lang="cs-CZ" sz="1600" i="1" dirty="0">
                <a:latin typeface="Trebuchet MS" panose="020B0603020202020204" pitchFamily="34" charset="0"/>
              </a:rPr>
              <a:t>, který umožňuje převedení části nebo celé sociální dávky na účet jiného subjektu (pronajímatele bytu) – třeba  jako prevence či zabránění narůstání dluhu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222112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642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3900" y="2348880"/>
            <a:ext cx="7772400" cy="2450703"/>
          </a:xfrm>
        </p:spPr>
        <p:txBody>
          <a:bodyPr>
            <a:normAutofit/>
          </a:bodyPr>
          <a:lstStyle/>
          <a:p>
            <a:r>
              <a:rPr lang="cs-CZ" altLang="cs-CZ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Řešení životních situací</a:t>
            </a:r>
            <a:endParaRPr lang="cs-CZ" alt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726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Chudoba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</a:rPr>
              <a:t>Před rokem 1989 </a:t>
            </a:r>
            <a:r>
              <a:rPr lang="cs-CZ" sz="2000" dirty="0">
                <a:latin typeface="Trebuchet MS" panose="020B0603020202020204" pitchFamily="34" charset="0"/>
              </a:rPr>
              <a:t>nebyl problém chudoby v ČR zřetelný (nízká příjmová nerovnost, plná zaměstnanost)</a:t>
            </a:r>
          </a:p>
          <a:p>
            <a:pPr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</a:rPr>
              <a:t>Po roce 1989 </a:t>
            </a:r>
            <a:r>
              <a:rPr lang="cs-CZ" sz="2000" dirty="0">
                <a:latin typeface="Trebuchet MS" panose="020B0603020202020204" pitchFamily="34" charset="0"/>
              </a:rPr>
              <a:t>– </a:t>
            </a:r>
            <a:r>
              <a:rPr lang="cs-CZ" sz="2000" b="1" dirty="0">
                <a:latin typeface="Trebuchet MS" panose="020B0603020202020204" pitchFamily="34" charset="0"/>
              </a:rPr>
              <a:t>transformace ekonomiky </a:t>
            </a:r>
            <a:r>
              <a:rPr lang="cs-CZ" sz="2000" dirty="0">
                <a:latin typeface="Trebuchet MS" panose="020B0603020202020204" pitchFamily="34" charset="0"/>
              </a:rPr>
              <a:t>=&gt; obava z vysoké nezaměstnanosti =&gt; propad obyvatel do chudoby =&gt; </a:t>
            </a:r>
            <a:r>
              <a:rPr lang="cs-CZ" sz="2000" b="1" dirty="0">
                <a:latin typeface="Trebuchet MS" panose="020B0603020202020204" pitchFamily="34" charset="0"/>
              </a:rPr>
              <a:t>1990</a:t>
            </a:r>
            <a:r>
              <a:rPr lang="cs-CZ" sz="2000" dirty="0">
                <a:latin typeface="Trebuchet MS" panose="020B0603020202020204" pitchFamily="34" charset="0"/>
              </a:rPr>
              <a:t> scénář sociální reformy =&gt; </a:t>
            </a:r>
            <a:r>
              <a:rPr lang="cs-CZ" sz="2000" b="1" dirty="0">
                <a:latin typeface="Trebuchet MS" panose="020B0603020202020204" pitchFamily="34" charset="0"/>
              </a:rPr>
              <a:t>tři pilíře sociálního </a:t>
            </a:r>
            <a:r>
              <a:rPr lang="cs-CZ" sz="2000" b="1" dirty="0" smtClean="0">
                <a:latin typeface="Trebuchet MS" panose="020B0603020202020204" pitchFamily="34" charset="0"/>
              </a:rPr>
              <a:t>zabezpečení</a:t>
            </a:r>
            <a:endParaRPr lang="cs-CZ" sz="2000" dirty="0">
              <a:latin typeface="Trebuchet MS" panose="020B0603020202020204" pitchFamily="34" charset="0"/>
            </a:endParaRPr>
          </a:p>
          <a:p>
            <a:pPr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Součástí </a:t>
            </a:r>
            <a:r>
              <a:rPr lang="cs-CZ" sz="2000" dirty="0">
                <a:latin typeface="Trebuchet MS" panose="020B0603020202020204" pitchFamily="34" charset="0"/>
              </a:rPr>
              <a:t>se stala i </a:t>
            </a:r>
            <a:r>
              <a:rPr lang="cs-CZ" sz="2000" b="1" dirty="0">
                <a:latin typeface="Trebuchet MS" panose="020B0603020202020204" pitchFamily="34" charset="0"/>
              </a:rPr>
              <a:t>záchranná sociální síť </a:t>
            </a:r>
            <a:r>
              <a:rPr lang="cs-CZ" sz="2000" dirty="0">
                <a:latin typeface="Trebuchet MS" panose="020B0603020202020204" pitchFamily="34" charset="0"/>
              </a:rPr>
              <a:t>(ochrana obyvatelstva před chudobou, dávkový systém prostupující všemi pilíři sociálního zabezpečení) – řešení situací lidí s nedostatečným příjmem (z výdělečné činnosti, důchodového a nemocenského pojištění), ztráta zaměstnání, přítomnost nezaopatřeného dítěte v rodině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000" dirty="0" smtClean="0">
                <a:latin typeface="Trebuchet MS" panose="020B0603020202020204" pitchFamily="34" charset="0"/>
              </a:rPr>
              <a:t>Ministerstvo </a:t>
            </a:r>
            <a:r>
              <a:rPr lang="pt-BR" sz="2000" dirty="0">
                <a:latin typeface="Trebuchet MS" panose="020B0603020202020204" pitchFamily="34" charset="0"/>
              </a:rPr>
              <a:t>práce a sociálních věcí </a:t>
            </a:r>
            <a:r>
              <a:rPr lang="pt-BR" sz="2000" dirty="0" smtClean="0">
                <a:latin typeface="Trebuchet MS" panose="020B0603020202020204" pitchFamily="34" charset="0"/>
              </a:rPr>
              <a:t>ČR</a:t>
            </a: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348313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Chudoba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None/>
            </a:pPr>
            <a:r>
              <a:rPr lang="cs-CZ" sz="2000" b="1" u="sng" dirty="0">
                <a:latin typeface="Trebuchet MS" panose="020B0603020202020204" pitchFamily="34" charset="0"/>
              </a:rPr>
              <a:t>I</a:t>
            </a:r>
            <a:r>
              <a:rPr lang="cs-CZ" sz="2000" b="1" u="sng" dirty="0" smtClean="0">
                <a:latin typeface="Trebuchet MS" panose="020B0603020202020204" pitchFamily="34" charset="0"/>
              </a:rPr>
              <a:t>. Pilíř </a:t>
            </a:r>
            <a:r>
              <a:rPr lang="cs-CZ" sz="2000" b="1" u="sng" dirty="0">
                <a:latin typeface="Trebuchet MS" panose="020B0603020202020204" pitchFamily="34" charset="0"/>
              </a:rPr>
              <a:t>– Sociální pojištění</a:t>
            </a:r>
            <a:r>
              <a:rPr lang="cs-CZ" sz="2000" b="1" dirty="0">
                <a:latin typeface="Trebuchet MS" panose="020B0603020202020204" pitchFamily="34" charset="0"/>
              </a:rPr>
              <a:t>: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Dávky v nezaměstnanosti  (financování z pojistného systému)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</a:rPr>
              <a:t>Podpora v nezaměstnanosti 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</a:rPr>
              <a:t>Podpora při rekvalifikace</a:t>
            </a:r>
          </a:p>
          <a:p>
            <a:pPr>
              <a:spcBef>
                <a:spcPts val="1800"/>
              </a:spcBef>
              <a:buNone/>
            </a:pPr>
            <a:r>
              <a:rPr lang="cs-CZ" sz="2000" b="1" u="sng" dirty="0">
                <a:latin typeface="Trebuchet MS" panose="020B0603020202020204" pitchFamily="34" charset="0"/>
              </a:rPr>
              <a:t>II. Pilíř – Sociální pomoc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Dávky v hmotné nouzi (financování ze státního rozpočtu)</a:t>
            </a:r>
          </a:p>
          <a:p>
            <a:pPr>
              <a:spcBef>
                <a:spcPts val="1800"/>
              </a:spcBef>
              <a:buNone/>
            </a:pPr>
            <a:r>
              <a:rPr lang="cs-CZ" sz="2000" b="1" u="sng" dirty="0">
                <a:latin typeface="Trebuchet MS" panose="020B0603020202020204" pitchFamily="34" charset="0"/>
              </a:rPr>
              <a:t>III. Pilíř – Státní soc. podpora 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Dávky s tzv. chudinským prvkem (financováno ze státního rozpočtu)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</a:rPr>
              <a:t>Sociální příplatek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</a:rPr>
              <a:t>Přídavek na dítě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</a:rPr>
              <a:t>Příspěvek na bydlení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266495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Řešení sociálních situací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1200"/>
              </a:spcBef>
              <a:buAutoNum type="alphaUcParenR"/>
            </a:pPr>
            <a:r>
              <a:rPr lang="cs-CZ" sz="2000" b="1" u="sng" dirty="0" smtClean="0">
                <a:latin typeface="Trebuchet MS" panose="020B0603020202020204" pitchFamily="34" charset="0"/>
              </a:rPr>
              <a:t>Nedostatečný </a:t>
            </a:r>
            <a:r>
              <a:rPr lang="cs-CZ" sz="2000" b="1" u="sng" dirty="0">
                <a:latin typeface="Trebuchet MS" panose="020B0603020202020204" pitchFamily="34" charset="0"/>
              </a:rPr>
              <a:t>příjem</a:t>
            </a:r>
          </a:p>
          <a:p>
            <a:pPr marL="447675" indent="0" algn="just">
              <a:spcBef>
                <a:spcPts val="1200"/>
              </a:spcBef>
              <a:buNone/>
            </a:pPr>
            <a:r>
              <a:rPr lang="cs-CZ" sz="2000" dirty="0">
                <a:latin typeface="Trebuchet MS" panose="020B0603020202020204" pitchFamily="34" charset="0"/>
              </a:rPr>
              <a:t>z výdělečné činnosti, z důchodového a nemocenského pojištění, nebo z důvodu předluženosti domácnosti:</a:t>
            </a:r>
          </a:p>
          <a:p>
            <a:pPr marL="914400" lvl="1" indent="-457200" algn="just">
              <a:spcBef>
                <a:spcPts val="1200"/>
              </a:spcBef>
              <a:buAutoNum type="arabicPeriod"/>
              <a:tabLst>
                <a:tab pos="895350" algn="l"/>
              </a:tabLst>
            </a:pPr>
            <a:r>
              <a:rPr lang="cs-CZ" sz="2000" b="1" i="1" dirty="0">
                <a:latin typeface="Trebuchet MS" panose="020B0603020202020204" pitchFamily="34" charset="0"/>
              </a:rPr>
              <a:t>Nedostatečný příjem</a:t>
            </a:r>
            <a:r>
              <a:rPr lang="cs-CZ" sz="2000" dirty="0">
                <a:latin typeface="Trebuchet MS" panose="020B0603020202020204" pitchFamily="34" charset="0"/>
              </a:rPr>
              <a:t>, </a:t>
            </a:r>
          </a:p>
          <a:p>
            <a:pPr marL="895350" lvl="1" indent="0" algn="just">
              <a:spcBef>
                <a:spcPts val="0"/>
              </a:spcBef>
              <a:buNone/>
              <a:tabLst>
                <a:tab pos="895350" algn="l"/>
              </a:tabLst>
            </a:pPr>
            <a:r>
              <a:rPr lang="cs-CZ" sz="2000" dirty="0" smtClean="0">
                <a:latin typeface="Trebuchet MS" panose="020B0603020202020204" pitchFamily="34" charset="0"/>
              </a:rPr>
              <a:t>má </a:t>
            </a:r>
            <a:r>
              <a:rPr lang="cs-CZ" sz="2000" dirty="0">
                <a:latin typeface="Trebuchet MS" panose="020B0603020202020204" pitchFamily="34" charset="0"/>
              </a:rPr>
              <a:t>osoba(y) nárok na dávku státní sociální podpory (příspěvek na bydlení) a může čerpat dávky v hmotné nouzi (příspěvek na živobytí,  doplatek na bydlení)</a:t>
            </a:r>
          </a:p>
          <a:p>
            <a:pPr marL="914400" lvl="1" indent="-457200" algn="just">
              <a:spcBef>
                <a:spcPts val="1200"/>
              </a:spcBef>
              <a:buAutoNum type="arabicPeriod" startAt="2"/>
              <a:tabLst>
                <a:tab pos="895350" algn="l"/>
              </a:tabLst>
            </a:pPr>
            <a:r>
              <a:rPr lang="cs-CZ" sz="2000" b="1" i="1" dirty="0" smtClean="0">
                <a:latin typeface="Trebuchet MS" panose="020B0603020202020204" pitchFamily="34" charset="0"/>
              </a:rPr>
              <a:t>Nízký </a:t>
            </a:r>
            <a:r>
              <a:rPr lang="cs-CZ" sz="2000" b="1" i="1" dirty="0">
                <a:latin typeface="Trebuchet MS" panose="020B0603020202020204" pitchFamily="34" charset="0"/>
              </a:rPr>
              <a:t>příjem a navíc i nezaopatřené děti</a:t>
            </a:r>
            <a:r>
              <a:rPr lang="cs-CZ" sz="2000" dirty="0">
                <a:latin typeface="Trebuchet MS" panose="020B0603020202020204" pitchFamily="34" charset="0"/>
              </a:rPr>
              <a:t>,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 marL="895350" lvl="1" indent="0" algn="just">
              <a:spcBef>
                <a:spcPts val="0"/>
              </a:spcBef>
              <a:buNone/>
              <a:tabLst>
                <a:tab pos="895350" algn="l"/>
              </a:tabLst>
            </a:pPr>
            <a:r>
              <a:rPr lang="cs-CZ" sz="2000" dirty="0">
                <a:latin typeface="Trebuchet MS" panose="020B0603020202020204" pitchFamily="34" charset="0"/>
              </a:rPr>
              <a:t>mají osoby žijící v této domácnosti nárok na dávky jako A)1. a dále na dávky státní soc. podpory (přídavek na dítě a sociální příplatek)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2285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Řešení sociálních situací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indent="0" algn="just">
              <a:buNone/>
              <a:tabLst>
                <a:tab pos="447675" algn="l"/>
              </a:tabLst>
            </a:pPr>
            <a:r>
              <a:rPr lang="cs-CZ" sz="2000" b="1" dirty="0">
                <a:latin typeface="Trebuchet MS" panose="020B0603020202020204" pitchFamily="34" charset="0"/>
              </a:rPr>
              <a:t>B) </a:t>
            </a:r>
            <a:r>
              <a:rPr lang="cs-CZ" sz="2000" b="1" dirty="0" smtClean="0">
                <a:latin typeface="Trebuchet MS" panose="020B0603020202020204" pitchFamily="34" charset="0"/>
              </a:rPr>
              <a:t>	</a:t>
            </a:r>
            <a:r>
              <a:rPr lang="cs-CZ" sz="2000" b="1" u="sng" dirty="0" smtClean="0">
                <a:latin typeface="Trebuchet MS" panose="020B0603020202020204" pitchFamily="34" charset="0"/>
              </a:rPr>
              <a:t>Ztráta </a:t>
            </a:r>
            <a:r>
              <a:rPr lang="cs-CZ" sz="2000" b="1" u="sng" dirty="0">
                <a:latin typeface="Trebuchet MS" panose="020B0603020202020204" pitchFamily="34" charset="0"/>
              </a:rPr>
              <a:t>zaměstnání:</a:t>
            </a:r>
          </a:p>
          <a:p>
            <a:pPr marL="895350" lvl="1" indent="-368300" algn="just">
              <a:spcBef>
                <a:spcPts val="1200"/>
              </a:spcBef>
              <a:buAutoNum type="arabicPeriod"/>
            </a:pPr>
            <a:r>
              <a:rPr lang="cs-CZ" sz="2000" b="1" i="1" dirty="0">
                <a:latin typeface="Trebuchet MS" panose="020B0603020202020204" pitchFamily="34" charset="0"/>
              </a:rPr>
              <a:t>Uchazeč o zaměstnání </a:t>
            </a:r>
            <a:r>
              <a:rPr lang="cs-CZ" sz="2000" dirty="0">
                <a:latin typeface="Trebuchet MS" panose="020B0603020202020204" pitchFamily="34" charset="0"/>
              </a:rPr>
              <a:t>má nárok na podporu v nezaměstnanosti (podporu při rekvalifikaci) při splnění podmínek nároku na tuto podporu</a:t>
            </a:r>
          </a:p>
          <a:p>
            <a:pPr marL="895350" lvl="1" indent="-368300" algn="just">
              <a:spcBef>
                <a:spcPts val="1200"/>
              </a:spcBef>
              <a:buAutoNum type="arabicPeriod"/>
            </a:pPr>
            <a:r>
              <a:rPr lang="cs-CZ" sz="2000" dirty="0">
                <a:latin typeface="Trebuchet MS" panose="020B0603020202020204" pitchFamily="34" charset="0"/>
              </a:rPr>
              <a:t>Pokud </a:t>
            </a:r>
            <a:r>
              <a:rPr lang="cs-CZ" sz="2000" i="1" dirty="0">
                <a:latin typeface="Trebuchet MS" panose="020B0603020202020204" pitchFamily="34" charset="0"/>
              </a:rPr>
              <a:t>uchazeč vyčerpal svůj nárok </a:t>
            </a:r>
            <a:r>
              <a:rPr lang="cs-CZ" sz="2000" dirty="0">
                <a:latin typeface="Trebuchet MS" panose="020B0603020202020204" pitchFamily="34" charset="0"/>
              </a:rPr>
              <a:t>na tuto podporu nebo žije-li v domácnosti s </a:t>
            </a:r>
            <a:r>
              <a:rPr lang="cs-CZ" sz="2000" b="1" i="1" dirty="0">
                <a:latin typeface="Trebuchet MS" panose="020B0603020202020204" pitchFamily="34" charset="0"/>
              </a:rPr>
              <a:t>nízkým příjmem</a:t>
            </a:r>
            <a:r>
              <a:rPr lang="cs-CZ" sz="2000" dirty="0">
                <a:latin typeface="Trebuchet MS" panose="020B0603020202020204" pitchFamily="34" charset="0"/>
              </a:rPr>
              <a:t>, má nárok na dávku státní soc. podpory (příspěvek na bydlení) a může čerpat dávky v hmotné nouzi (příspěvek na živobytí, doplatek na bydlení)</a:t>
            </a:r>
          </a:p>
          <a:p>
            <a:pPr marL="895350" lvl="1" indent="-368300" algn="just">
              <a:spcBef>
                <a:spcPts val="1200"/>
              </a:spcBef>
              <a:buAutoNum type="arabicPeriod"/>
            </a:pPr>
            <a:r>
              <a:rPr lang="cs-CZ" sz="2000" dirty="0">
                <a:latin typeface="Trebuchet MS" panose="020B0603020202020204" pitchFamily="34" charset="0"/>
              </a:rPr>
              <a:t>Bod B)1.+2. a navíc </a:t>
            </a:r>
            <a:r>
              <a:rPr lang="cs-CZ" sz="2000" b="1" i="1" dirty="0">
                <a:latin typeface="Trebuchet MS" panose="020B0603020202020204" pitchFamily="34" charset="0"/>
              </a:rPr>
              <a:t>nezaopatřené děti</a:t>
            </a:r>
            <a:r>
              <a:rPr lang="cs-CZ" sz="2000" dirty="0">
                <a:latin typeface="Trebuchet MS" panose="020B0603020202020204" pitchFamily="34" charset="0"/>
              </a:rPr>
              <a:t>,  má nárok na dávky jako B)2. a pak i na přídavek na dítě a sociální příplatek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205177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Řešení sociálních situací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indent="0" algn="just">
              <a:buNone/>
              <a:tabLst>
                <a:tab pos="447675" algn="l"/>
              </a:tabLst>
            </a:pPr>
            <a:r>
              <a:rPr lang="cs-CZ" sz="2000" b="1" dirty="0">
                <a:latin typeface="Trebuchet MS" panose="020B0603020202020204" pitchFamily="34" charset="0"/>
              </a:rPr>
              <a:t>C) </a:t>
            </a:r>
            <a:r>
              <a:rPr lang="cs-CZ" sz="2000" b="1" dirty="0" smtClean="0">
                <a:latin typeface="Trebuchet MS" panose="020B0603020202020204" pitchFamily="34" charset="0"/>
              </a:rPr>
              <a:t>	Přítomnost </a:t>
            </a:r>
            <a:r>
              <a:rPr lang="cs-CZ" sz="2000" b="1" dirty="0">
                <a:latin typeface="Trebuchet MS" panose="020B0603020202020204" pitchFamily="34" charset="0"/>
              </a:rPr>
              <a:t>nezaopatřeného dítěte v rodině/pěstounské péči:</a:t>
            </a:r>
          </a:p>
          <a:p>
            <a:pPr marL="895350" lvl="1" indent="-368300" algn="just">
              <a:spcBef>
                <a:spcPts val="1200"/>
              </a:spcBef>
              <a:buFont typeface="Arial" pitchFamily="34" charset="0"/>
              <a:buAutoNum type="arabicPeriod"/>
            </a:pPr>
            <a:r>
              <a:rPr lang="cs-CZ" sz="2000" b="1" i="1" dirty="0" smtClean="0">
                <a:latin typeface="Trebuchet MS" panose="020B0603020202020204" pitchFamily="34" charset="0"/>
              </a:rPr>
              <a:t>Přítomnost </a:t>
            </a:r>
            <a:r>
              <a:rPr lang="cs-CZ" sz="2000" b="1" i="1" dirty="0">
                <a:latin typeface="Trebuchet MS" panose="020B0603020202020204" pitchFamily="34" charset="0"/>
              </a:rPr>
              <a:t>nezaopatřeného dítěte</a:t>
            </a:r>
            <a:r>
              <a:rPr lang="cs-CZ" sz="2000" i="1" dirty="0">
                <a:latin typeface="Trebuchet MS" panose="020B0603020202020204" pitchFamily="34" charset="0"/>
              </a:rPr>
              <a:t> v rodině </a:t>
            </a:r>
            <a:endParaRPr lang="cs-CZ" sz="2000" i="1" dirty="0" smtClean="0">
              <a:latin typeface="Trebuchet MS" panose="020B0603020202020204" pitchFamily="34" charset="0"/>
            </a:endParaRPr>
          </a:p>
          <a:p>
            <a:pPr marL="895350" lvl="1" indent="0" algn="just">
              <a:spcBef>
                <a:spcPts val="0"/>
              </a:spcBef>
              <a:buNone/>
            </a:pPr>
            <a:r>
              <a:rPr lang="cs-CZ" sz="2000" i="1" dirty="0" smtClean="0">
                <a:latin typeface="Trebuchet MS" panose="020B0603020202020204" pitchFamily="34" charset="0"/>
              </a:rPr>
              <a:t>nárok </a:t>
            </a:r>
            <a:r>
              <a:rPr lang="cs-CZ" sz="2000" i="1" dirty="0">
                <a:latin typeface="Trebuchet MS" panose="020B0603020202020204" pitchFamily="34" charset="0"/>
              </a:rPr>
              <a:t>na dávky státní soc. podpory při narození a výchově dítěte (porodné a rodičovský příspěvek); pěstounská péče (příspěvek na převzetí dítěte, na úhradu potřeb dítěte a odměna pěstouna).</a:t>
            </a:r>
          </a:p>
          <a:p>
            <a:pPr marL="895350" lvl="1" indent="-368300" algn="just">
              <a:spcBef>
                <a:spcPts val="1200"/>
              </a:spcBef>
              <a:buFont typeface="+mj-lt"/>
              <a:buAutoNum type="arabicPeriod" startAt="2"/>
            </a:pPr>
            <a:r>
              <a:rPr lang="cs-CZ" sz="2000" i="1" dirty="0" smtClean="0">
                <a:latin typeface="Trebuchet MS" panose="020B0603020202020204" pitchFamily="34" charset="0"/>
              </a:rPr>
              <a:t>Rodiny </a:t>
            </a:r>
            <a:r>
              <a:rPr lang="cs-CZ" sz="2000" i="1" dirty="0">
                <a:latin typeface="Trebuchet MS" panose="020B0603020202020204" pitchFamily="34" charset="0"/>
              </a:rPr>
              <a:t>s </a:t>
            </a:r>
            <a:r>
              <a:rPr lang="cs-CZ" sz="2000" b="1" i="1" dirty="0">
                <a:latin typeface="Trebuchet MS" panose="020B0603020202020204" pitchFamily="34" charset="0"/>
              </a:rPr>
              <a:t>nízkými příjmy </a:t>
            </a:r>
            <a:endParaRPr lang="cs-CZ" sz="2000" b="1" i="1" dirty="0" smtClean="0">
              <a:latin typeface="Trebuchet MS" panose="020B0603020202020204" pitchFamily="34" charset="0"/>
            </a:endParaRPr>
          </a:p>
          <a:p>
            <a:pPr marL="895350" lvl="1" indent="0" algn="just">
              <a:spcBef>
                <a:spcPts val="0"/>
              </a:spcBef>
              <a:buNone/>
            </a:pPr>
            <a:r>
              <a:rPr lang="cs-CZ" sz="2000" i="1" dirty="0">
                <a:latin typeface="Trebuchet MS" panose="020B0603020202020204" pitchFamily="34" charset="0"/>
              </a:rPr>
              <a:t>nárok na přídavek na dítě, soc. příplatek a příspěvek na bydlení, případně dávky v hmotné nouzi (příspěvek na živobytí, doplatek na bydlení)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254591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Nezaměstnanost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</a:rPr>
              <a:t>Trh práce </a:t>
            </a:r>
            <a:r>
              <a:rPr lang="cs-CZ" sz="2000" dirty="0">
                <a:latin typeface="Trebuchet MS" panose="020B0603020202020204" pitchFamily="34" charset="0"/>
              </a:rPr>
              <a:t>=&gt; střet nabídky práce (práceschopní lidé, zaměstnanci) a poptávky po práci (zaměstnavatelé) =&gt; cena práce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Nezaměstnanost </a:t>
            </a:r>
            <a:r>
              <a:rPr lang="cs-CZ" sz="2000" dirty="0">
                <a:latin typeface="Trebuchet MS" panose="020B0603020202020204" pitchFamily="34" charset="0"/>
              </a:rPr>
              <a:t>= nerovnováha mezi nabídkou (S) a poptávkou (D) na trhu práce = (převis S)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Míra </a:t>
            </a:r>
            <a:r>
              <a:rPr lang="cs-CZ" sz="2000" b="1" dirty="0">
                <a:latin typeface="Trebuchet MS" panose="020B0603020202020204" pitchFamily="34" charset="0"/>
              </a:rPr>
              <a:t>nezaměstnanosti </a:t>
            </a:r>
            <a:r>
              <a:rPr lang="cs-CZ" sz="2000" dirty="0">
                <a:latin typeface="Trebuchet MS" panose="020B0603020202020204" pitchFamily="34" charset="0"/>
              </a:rPr>
              <a:t>= poměr </a:t>
            </a:r>
            <a:r>
              <a:rPr lang="cs-CZ" sz="2000" i="1" dirty="0">
                <a:latin typeface="Trebuchet MS" panose="020B0603020202020204" pitchFamily="34" charset="0"/>
              </a:rPr>
              <a:t>nezaměstnaných</a:t>
            </a:r>
            <a:r>
              <a:rPr lang="cs-CZ" sz="2000" dirty="0">
                <a:latin typeface="Trebuchet MS" panose="020B0603020202020204" pitchFamily="34" charset="0"/>
              </a:rPr>
              <a:t> k disponibilní pracovní síle (</a:t>
            </a:r>
            <a:r>
              <a:rPr lang="cs-CZ" sz="2000" i="1" dirty="0" err="1">
                <a:latin typeface="Trebuchet MS" panose="020B0603020202020204" pitchFamily="34" charset="0"/>
              </a:rPr>
              <a:t>zaměstnaní+nezaměstnaní</a:t>
            </a:r>
            <a:r>
              <a:rPr lang="cs-CZ" sz="2000" dirty="0">
                <a:latin typeface="Trebuchet MS" panose="020B0603020202020204" pitchFamily="34" charset="0"/>
              </a:rPr>
              <a:t>)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Nezaměstnaný</a:t>
            </a:r>
            <a:r>
              <a:rPr lang="cs-CZ" sz="2000" dirty="0" smtClean="0">
                <a:latin typeface="Trebuchet MS" panose="020B0603020202020204" pitchFamily="34" charset="0"/>
              </a:rPr>
              <a:t> </a:t>
            </a:r>
            <a:r>
              <a:rPr lang="cs-CZ" sz="2000" dirty="0">
                <a:latin typeface="Trebuchet MS" panose="020B0603020202020204" pitchFamily="34" charset="0"/>
              </a:rPr>
              <a:t>= osoba, která nemá zaměstnání a není „</a:t>
            </a:r>
            <a:r>
              <a:rPr lang="cs-CZ" sz="2000" dirty="0" err="1">
                <a:latin typeface="Trebuchet MS" panose="020B0603020202020204" pitchFamily="34" charset="0"/>
              </a:rPr>
              <a:t>sebezaměstnána</a:t>
            </a:r>
            <a:r>
              <a:rPr lang="cs-CZ" sz="2000" dirty="0">
                <a:latin typeface="Trebuchet MS" panose="020B0603020202020204" pitchFamily="34" charset="0"/>
              </a:rPr>
              <a:t>“, aktivně si hledá práci a je schopna do ní do určité doby nastoupit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110093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Nezaměstnanost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2000" b="1" u="sng" dirty="0">
                <a:latin typeface="Trebuchet MS" panose="020B0603020202020204" pitchFamily="34" charset="0"/>
              </a:rPr>
              <a:t>Podle příčin vzniku nezaměstnanosti</a:t>
            </a:r>
            <a:r>
              <a:rPr lang="cs-CZ" sz="2000" b="1" dirty="0">
                <a:latin typeface="Trebuchet MS" panose="020B0603020202020204" pitchFamily="34" charset="0"/>
              </a:rPr>
              <a:t>:</a:t>
            </a:r>
          </a:p>
          <a:p>
            <a:pPr marL="285750" lvl="1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</a:rPr>
              <a:t>Frikční</a:t>
            </a:r>
            <a:r>
              <a:rPr lang="cs-CZ" sz="2000" dirty="0">
                <a:latin typeface="Trebuchet MS" panose="020B0603020202020204" pitchFamily="34" charset="0"/>
              </a:rPr>
              <a:t> =  v důsledku fluktuace pracovníků mezi pracovními místy (určitou dobu trvá, než si lidé najde jinou práci s např. lepším platem, pracovním prostředím atd.- vzniká v důsledku nedokonalých informací,  kdy lidé potřebují získat </a:t>
            </a:r>
            <a:r>
              <a:rPr lang="cs-CZ" sz="2000" dirty="0" err="1">
                <a:latin typeface="Trebuchet MS" panose="020B0603020202020204" pitchFamily="34" charset="0"/>
              </a:rPr>
              <a:t>info</a:t>
            </a:r>
            <a:r>
              <a:rPr lang="cs-CZ" sz="2000" dirty="0">
                <a:latin typeface="Trebuchet MS" panose="020B0603020202020204" pitchFamily="34" charset="0"/>
              </a:rPr>
              <a:t> o volných </a:t>
            </a:r>
            <a:r>
              <a:rPr lang="cs-CZ" sz="2000" dirty="0" err="1">
                <a:latin typeface="Trebuchet MS" panose="020B0603020202020204" pitchFamily="34" charset="0"/>
              </a:rPr>
              <a:t>prac</a:t>
            </a:r>
            <a:r>
              <a:rPr lang="cs-CZ" sz="2000" dirty="0">
                <a:latin typeface="Trebuchet MS" panose="020B0603020202020204" pitchFamily="34" charset="0"/>
              </a:rPr>
              <a:t>. místech, porovnávají alternativy atd.)</a:t>
            </a:r>
          </a:p>
          <a:p>
            <a:pPr marL="285750" lvl="1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Strukturální</a:t>
            </a:r>
            <a:r>
              <a:rPr lang="cs-CZ" sz="2000" dirty="0" smtClean="0">
                <a:latin typeface="Trebuchet MS" panose="020B0603020202020204" pitchFamily="34" charset="0"/>
              </a:rPr>
              <a:t> </a:t>
            </a:r>
            <a:r>
              <a:rPr lang="cs-CZ" sz="2000" dirty="0">
                <a:latin typeface="Trebuchet MS" panose="020B0603020202020204" pitchFamily="34" charset="0"/>
              </a:rPr>
              <a:t>=  v důsledku nesouladu mezi nabídkou práce a poptávkou po práci na trhu </a:t>
            </a:r>
            <a:r>
              <a:rPr lang="cs-CZ" sz="2000" dirty="0" smtClean="0">
                <a:latin typeface="Trebuchet MS" panose="020B0603020202020204" pitchFamily="34" charset="0"/>
              </a:rPr>
              <a:t>práce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285750" lvl="1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</a:rPr>
              <a:t>Cyklická</a:t>
            </a:r>
            <a:r>
              <a:rPr lang="cs-CZ" sz="2000" dirty="0">
                <a:latin typeface="Trebuchet MS" panose="020B0603020202020204" pitchFamily="34" charset="0"/>
              </a:rPr>
              <a:t> = vzniká v důsledku cyklického vývoje ekonomiky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2000" b="1" u="sng" dirty="0">
                <a:latin typeface="Trebuchet MS" panose="020B0603020202020204" pitchFamily="34" charset="0"/>
              </a:rPr>
              <a:t>Podle délky trvání nezaměstnanosti:</a:t>
            </a:r>
          </a:p>
          <a:p>
            <a:pPr marL="285750"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</a:rPr>
              <a:t>Krátkodobá</a:t>
            </a:r>
            <a:r>
              <a:rPr lang="cs-CZ" sz="2000" dirty="0">
                <a:latin typeface="Trebuchet MS" panose="020B0603020202020204" pitchFamily="34" charset="0"/>
              </a:rPr>
              <a:t>  =&gt; týdny až měsíce</a:t>
            </a:r>
          </a:p>
          <a:p>
            <a:pPr marL="285750"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</a:rPr>
              <a:t>Dlouhodobá </a:t>
            </a:r>
            <a:r>
              <a:rPr lang="cs-CZ" sz="2000" dirty="0">
                <a:latin typeface="Trebuchet MS" panose="020B0603020202020204" pitchFamily="34" charset="0"/>
              </a:rPr>
              <a:t>=&gt; déle než 6 nebo 12 </a:t>
            </a:r>
            <a:r>
              <a:rPr lang="cs-CZ" sz="2000" dirty="0" smtClean="0">
                <a:latin typeface="Trebuchet MS" panose="020B0603020202020204" pitchFamily="34" charset="0"/>
              </a:rPr>
              <a:t>měsíců</a:t>
            </a: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319839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1188</Words>
  <Application>Microsoft Office PowerPoint</Application>
  <PresentationFormat>Předvádění na obrazovce (4:3)</PresentationFormat>
  <Paragraphs>116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Trebuchet MS</vt:lpstr>
      <vt:lpstr>Wingdings</vt:lpstr>
      <vt:lpstr>Motiv sady Office</vt:lpstr>
      <vt:lpstr>Finanční gramotnost</vt:lpstr>
      <vt:lpstr>Řešení životních situací</vt:lpstr>
      <vt:lpstr>Chudoba</vt:lpstr>
      <vt:lpstr>Chudoba</vt:lpstr>
      <vt:lpstr>Řešení sociálních situací</vt:lpstr>
      <vt:lpstr>Řešení sociálních situací</vt:lpstr>
      <vt:lpstr>Řešení sociálních situací</vt:lpstr>
      <vt:lpstr>Nezaměstnanost</vt:lpstr>
      <vt:lpstr>Nezaměstnanost</vt:lpstr>
      <vt:lpstr>Nezaměstnanost</vt:lpstr>
      <vt:lpstr>Zadlužování</vt:lpstr>
      <vt:lpstr>Zadlužování</vt:lpstr>
      <vt:lpstr>Zadlužování</vt:lpstr>
      <vt:lpstr>Lichva</vt:lpstr>
      <vt:lpstr>Neplatičství</vt:lpstr>
      <vt:lpstr>Shrnutí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UOPK_0009 Ekonomika a řízení průmyslových podniků 1</dc:title>
  <dc:creator>Marinič Peter</dc:creator>
  <cp:lastModifiedBy>Peter Marinič</cp:lastModifiedBy>
  <cp:revision>38</cp:revision>
  <dcterms:created xsi:type="dcterms:W3CDTF">2016-09-26T09:14:21Z</dcterms:created>
  <dcterms:modified xsi:type="dcterms:W3CDTF">2019-09-16T08:12:06Z</dcterms:modified>
</cp:coreProperties>
</file>