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293C-CA5A-45A9-97E1-F6E5B9A12AFF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3E601-FB75-445E-8DD8-125C18D0C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Úřad práce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Helena Zelníčková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/>
              <a:t>O Úřadu práce České republiky [Online]. (2019). O Úřadu práce České republiky [Online]. </a:t>
            </a:r>
            <a:r>
              <a:rPr lang="cs-CZ" b="1" dirty="0" err="1"/>
              <a:t>Retrieved</a:t>
            </a:r>
            <a:r>
              <a:rPr lang="cs-CZ" b="1" dirty="0"/>
              <a:t> </a:t>
            </a:r>
            <a:r>
              <a:rPr lang="cs-CZ" b="1" dirty="0" err="1"/>
              <a:t>November</a:t>
            </a:r>
            <a:r>
              <a:rPr lang="cs-CZ" b="1" dirty="0"/>
              <a:t> 08, 2019, </a:t>
            </a:r>
            <a:r>
              <a:rPr lang="cs-CZ" b="1" dirty="0" err="1"/>
              <a:t>from</a:t>
            </a:r>
            <a:r>
              <a:rPr lang="cs-CZ" b="1" dirty="0"/>
              <a:t> Úřad práce ČR </a:t>
            </a:r>
            <a:r>
              <a:rPr lang="cs-CZ" b="1" dirty="0" err="1"/>
              <a:t>website</a:t>
            </a:r>
            <a:r>
              <a:rPr lang="cs-CZ" b="1" dirty="0"/>
              <a:t>: https://www.uradprace.cz/web/cz/o-uradu-prace</a:t>
            </a:r>
          </a:p>
        </p:txBody>
      </p:sp>
    </p:spTree>
    <p:extLst>
      <p:ext uri="{BB962C8B-B14F-4D97-AF65-F5344CB8AC3E}">
        <p14:creationId xmlns:p14="http://schemas.microsoft.com/office/powerpoint/2010/main" val="77492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Úřad práce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Úřad práce </a:t>
            </a:r>
            <a:r>
              <a:rPr lang="cs-CZ" b="1" dirty="0" smtClean="0"/>
              <a:t>ČR je </a:t>
            </a:r>
            <a:r>
              <a:rPr lang="cs-CZ" b="1" dirty="0"/>
              <a:t>správním úřadem s celostátní působností a je organizační složkou státu. </a:t>
            </a:r>
            <a:endParaRPr lang="cs-CZ" b="1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Úřad </a:t>
            </a:r>
            <a:r>
              <a:rPr lang="cs-CZ" b="1" dirty="0"/>
              <a:t>práce ČR byl zřízen dnem 1. 4. 2011, zákonem č. 73/2011 Sb., o Úřadu práce České republiky a o změně souvisejících </a:t>
            </a:r>
            <a:r>
              <a:rPr lang="cs-CZ" b="1" dirty="0" smtClean="0"/>
              <a:t>zákonů.</a:t>
            </a:r>
          </a:p>
          <a:p>
            <a:pPr marL="109728" indent="0" algn="just">
              <a:buNone/>
            </a:pPr>
            <a:endParaRPr lang="cs-CZ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Řídí jej Ministerstvo </a:t>
            </a:r>
            <a:r>
              <a:rPr lang="cs-CZ" b="1" dirty="0"/>
              <a:t>práce a sociálních </a:t>
            </a:r>
            <a:r>
              <a:rPr lang="cs-CZ" b="1" dirty="0" smtClean="0"/>
              <a:t>věcí.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3371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Úřad práce ČR </a:t>
            </a:r>
            <a:r>
              <a:rPr lang="cs-CZ" dirty="0" smtClean="0"/>
              <a:t>– 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/>
              <a:t>Úřad práce ČR </a:t>
            </a:r>
            <a:r>
              <a:rPr lang="cs-CZ" b="1" dirty="0" smtClean="0"/>
              <a:t>tvoří: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 </a:t>
            </a:r>
            <a:r>
              <a:rPr lang="cs-CZ" b="1" dirty="0"/>
              <a:t>generální ředitelství, </a:t>
            </a:r>
            <a:endParaRPr lang="cs-CZ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krajské pobočky,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pobočka </a:t>
            </a:r>
            <a:r>
              <a:rPr lang="cs-CZ" b="1" dirty="0"/>
              <a:t>pro hlavní město </a:t>
            </a:r>
            <a:r>
              <a:rPr lang="cs-CZ" b="1" dirty="0" smtClean="0"/>
              <a:t>Prahu.</a:t>
            </a:r>
          </a:p>
          <a:p>
            <a:pPr marL="109728" indent="0" algn="just">
              <a:buNone/>
            </a:pPr>
            <a:endParaRPr lang="cs-CZ" b="1" dirty="0"/>
          </a:p>
          <a:p>
            <a:pPr marL="109728" indent="0" algn="just">
              <a:buNone/>
            </a:pPr>
            <a:endParaRPr lang="cs-CZ" b="1" dirty="0" smtClean="0"/>
          </a:p>
          <a:p>
            <a:pPr marL="109728" indent="0" algn="just">
              <a:buNone/>
            </a:pPr>
            <a:r>
              <a:rPr lang="cs-CZ" b="1" dirty="0" smtClean="0"/>
              <a:t>Součástí </a:t>
            </a:r>
            <a:r>
              <a:rPr lang="cs-CZ" b="1" dirty="0"/>
              <a:t>krajských poboček jsou kontaktní pracoviště.</a:t>
            </a:r>
          </a:p>
        </p:txBody>
      </p:sp>
    </p:spTree>
    <p:extLst>
      <p:ext uri="{BB962C8B-B14F-4D97-AF65-F5344CB8AC3E}">
        <p14:creationId xmlns:p14="http://schemas.microsoft.com/office/powerpoint/2010/main" val="403017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Úřad práce – 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b="1" i="1" dirty="0" smtClean="0"/>
              <a:t>Generální ředitelství: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b="1" dirty="0"/>
              <a:t>řídí a kontroluje činnost krajských poboček </a:t>
            </a:r>
            <a:r>
              <a:rPr lang="cs-CZ" b="1" dirty="0" smtClean="0"/>
              <a:t>ÚP ČR,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 metodické řízení a financování opatření a nástrojů aktivní politiky </a:t>
            </a:r>
            <a:r>
              <a:rPr lang="cs-CZ" b="1" dirty="0" smtClean="0"/>
              <a:t>zaměstnanosti,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 zajišťuje </a:t>
            </a:r>
            <a:r>
              <a:rPr lang="cs-CZ" b="1" dirty="0"/>
              <a:t>interní audit</a:t>
            </a:r>
            <a:r>
              <a:rPr lang="cs-CZ" b="1" dirty="0" smtClean="0"/>
              <a:t>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uděluje a odnímá povolení </a:t>
            </a:r>
            <a:r>
              <a:rPr lang="cs-CZ" b="1" dirty="0" smtClean="0"/>
              <a:t>PO </a:t>
            </a:r>
            <a:r>
              <a:rPr lang="cs-CZ" b="1" dirty="0"/>
              <a:t>nebo </a:t>
            </a:r>
            <a:r>
              <a:rPr lang="cs-CZ" b="1" dirty="0" smtClean="0"/>
              <a:t>FO </a:t>
            </a:r>
            <a:r>
              <a:rPr lang="cs-CZ" b="1" dirty="0"/>
              <a:t>ke zprostředkování zaměstnání, posuzuje jejich odbornou kvalifikaci, vede evidenci agentur práce a kontroluje jejich </a:t>
            </a:r>
            <a:r>
              <a:rPr lang="cs-CZ" b="1" dirty="0" smtClean="0"/>
              <a:t>činnost.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6082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Úřad práce –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b="1" i="1" dirty="0"/>
              <a:t>Krajské pobočky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b="1" dirty="0"/>
              <a:t>jsou organizačními útvary </a:t>
            </a:r>
            <a:r>
              <a:rPr lang="cs-CZ" b="1" dirty="0" smtClean="0"/>
              <a:t>ÚP,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vytvářejí ve spolupráci s kontaktními pracovišti podmínky pro provádění státní politiky </a:t>
            </a:r>
            <a:r>
              <a:rPr lang="cs-CZ" b="1" dirty="0" smtClean="0"/>
              <a:t>zaměstnanosti,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zajišťují </a:t>
            </a:r>
            <a:r>
              <a:rPr lang="cs-CZ" b="1" dirty="0"/>
              <a:t>výkon agendy podpory v nezaměstnanosti a při rekvalifikaci, </a:t>
            </a:r>
            <a:endParaRPr lang="cs-CZ" b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zajišťují </a:t>
            </a:r>
            <a:r>
              <a:rPr lang="cs-CZ" b="1" dirty="0"/>
              <a:t>agendu inspekce sociálních </a:t>
            </a:r>
            <a:r>
              <a:rPr lang="cs-CZ" b="1" dirty="0" smtClean="0"/>
              <a:t>služeb,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zajišťují </a:t>
            </a:r>
            <a:r>
              <a:rPr lang="cs-CZ" b="1" dirty="0"/>
              <a:t>agendu dávek pěstounské péče dle zákona o sociálně-právní ochraně dětí.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Úřad </a:t>
            </a:r>
            <a:r>
              <a:rPr lang="cs-CZ" dirty="0"/>
              <a:t>práce –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cs-CZ" b="1" i="1" dirty="0" smtClean="0"/>
              <a:t>Kontaktní pracoviště</a:t>
            </a:r>
          </a:p>
          <a:p>
            <a:pPr marL="109728" indent="0" algn="just">
              <a:buNone/>
            </a:pPr>
            <a:r>
              <a:rPr lang="cs-CZ" b="1" dirty="0" smtClean="0"/>
              <a:t>Plní úkoly v </a:t>
            </a:r>
            <a:r>
              <a:rPr lang="cs-CZ" b="1" dirty="0"/>
              <a:t>oblasti zprostředkování zaměstnání, evidence uchazečů a zájemců o </a:t>
            </a:r>
            <a:r>
              <a:rPr lang="cs-CZ" b="1" dirty="0" smtClean="0"/>
              <a:t>zaměstnání: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sleduje databázi a podává informace o volných pracovních místech a aktualizuje </a:t>
            </a:r>
            <a:r>
              <a:rPr lang="cs-CZ" b="1" dirty="0" smtClean="0"/>
              <a:t>je,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vede </a:t>
            </a:r>
            <a:r>
              <a:rPr lang="cs-CZ" b="1" dirty="0"/>
              <a:t>evidenci uchazečů o zaměstnání a zájemců o </a:t>
            </a:r>
            <a:r>
              <a:rPr lang="cs-CZ" b="1" dirty="0" smtClean="0"/>
              <a:t>zaměstnání,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rozhoduje </a:t>
            </a:r>
            <a:r>
              <a:rPr lang="cs-CZ" b="1" dirty="0"/>
              <a:t>o nezařazení do evidence uchazečů o zaměstnání a o vyřazení z této </a:t>
            </a:r>
            <a:r>
              <a:rPr lang="cs-CZ" b="1" dirty="0" smtClean="0"/>
              <a:t>evidence,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vydává </a:t>
            </a:r>
            <a:r>
              <a:rPr lang="cs-CZ" b="1" dirty="0"/>
              <a:t>a ověřuje správní rozhodnutí v oblasti zprostředkování </a:t>
            </a:r>
            <a:r>
              <a:rPr lang="cs-CZ" b="1" dirty="0" smtClean="0"/>
              <a:t>zaměstnání.</a:t>
            </a: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827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Úřad práce –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b="1" i="1" dirty="0" smtClean="0"/>
              <a:t>Kontaktní pracoviště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podílí </a:t>
            </a:r>
            <a:r>
              <a:rPr lang="cs-CZ" b="1" dirty="0"/>
              <a:t>se realizaci opatření a nástrojů aktivní politiky zaměstnanosti, provádí výběr uchazečů v rámci realizace jednotlivých nástrojů aktivní politiky zaměstnanosti,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ve spolupráci s krajskou pobočkou se podílí na sociálně právním a profesním poradenství v oblasti </a:t>
            </a:r>
            <a:r>
              <a:rPr lang="cs-CZ" b="1" dirty="0" smtClean="0"/>
              <a:t>zaměstnanosti.</a:t>
            </a:r>
            <a:endParaRPr lang="cs-CZ" b="1" dirty="0"/>
          </a:p>
          <a:p>
            <a:pPr marL="109728" indent="0" algn="just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47839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Úřad práce –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Rozhoduje </a:t>
            </a:r>
            <a:r>
              <a:rPr lang="cs-CZ" b="1" dirty="0"/>
              <a:t>ve správním řízení </a:t>
            </a:r>
            <a:r>
              <a:rPr lang="cs-CZ" b="1" dirty="0" smtClean="0"/>
              <a:t>o </a:t>
            </a:r>
            <a:r>
              <a:rPr lang="cs-CZ" b="1" dirty="0"/>
              <a:t>přiznání podpory v nezaměstnanosti, při rekvalifikaci, o její výši,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zpracovává </a:t>
            </a:r>
            <a:r>
              <a:rPr lang="cs-CZ" b="1" dirty="0"/>
              <a:t>řádné a mimořádné výplaty podpor v nezaměstnanosti a podpory při </a:t>
            </a:r>
            <a:r>
              <a:rPr lang="cs-CZ" b="1" dirty="0" smtClean="0"/>
              <a:t>rekvalifikaci.</a:t>
            </a:r>
            <a:endParaRPr lang="cs-CZ" b="1" dirty="0"/>
          </a:p>
          <a:p>
            <a:pPr marL="109728" indent="0">
              <a:buNone/>
            </a:pPr>
            <a:r>
              <a:rPr lang="cs-CZ" b="1" i="1" dirty="0"/>
              <a:t>Kontaktní pracoviště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68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Úřad práce –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b="1" i="1" dirty="0" smtClean="0"/>
              <a:t>Kontaktní pracoviště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i="1" dirty="0" smtClean="0"/>
              <a:t> je správním orgánem při výplatě dávek  dle zákona: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 státní sociální </a:t>
            </a:r>
            <a:r>
              <a:rPr lang="cs-CZ" b="1" dirty="0" smtClean="0"/>
              <a:t>podpoře,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pomoci v hmotné nouzi</a:t>
            </a:r>
            <a:r>
              <a:rPr lang="cs-CZ" b="1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 sociálních službách</a:t>
            </a:r>
            <a:r>
              <a:rPr lang="cs-CZ" b="1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 poskytování dávek osobám se zdravotním </a:t>
            </a:r>
            <a:r>
              <a:rPr lang="cs-CZ" b="1" dirty="0" smtClean="0"/>
              <a:t>postižením,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 sociálně-právní ochraně </a:t>
            </a:r>
            <a:r>
              <a:rPr lang="cs-CZ" b="1" dirty="0" smtClean="0"/>
              <a:t>dětí.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40072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341</TotalTime>
  <Words>338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Wingdings</vt:lpstr>
      <vt:lpstr>Wingdings 2</vt:lpstr>
      <vt:lpstr>Urbanistický</vt:lpstr>
      <vt:lpstr>Úřad práce ČR</vt:lpstr>
      <vt:lpstr>Úřad práce ČR </vt:lpstr>
      <vt:lpstr>Úřad práce ČR – organizační struktura</vt:lpstr>
      <vt:lpstr>Úřad práce – organizační struktura</vt:lpstr>
      <vt:lpstr>Úřad práce – organizační struktura</vt:lpstr>
      <vt:lpstr> Úřad práce – organizační struktura</vt:lpstr>
      <vt:lpstr>Úřad práce – organizační struktura</vt:lpstr>
      <vt:lpstr>Úřad práce – organizační struktura</vt:lpstr>
      <vt:lpstr>Úřad práce – organizační struktura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</dc:title>
  <dc:creator>Nikola</dc:creator>
  <cp:lastModifiedBy>Zelníčková Helena</cp:lastModifiedBy>
  <cp:revision>35</cp:revision>
  <dcterms:created xsi:type="dcterms:W3CDTF">2014-03-11T09:05:04Z</dcterms:created>
  <dcterms:modified xsi:type="dcterms:W3CDTF">2019-11-08T07:00:57Z</dcterms:modified>
</cp:coreProperties>
</file>