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91" d="100"/>
          <a:sy n="91" d="100"/>
        </p:scale>
        <p:origin x="57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propagační nástroje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Působí masově a neselektivně</a:t>
            </a:r>
          </a:p>
          <a:p>
            <a:r>
              <a:rPr lang="cs-CZ" dirty="0" smtClean="0"/>
              <a:t>Reklama</a:t>
            </a:r>
          </a:p>
          <a:p>
            <a:r>
              <a:rPr lang="cs-CZ" dirty="0" smtClean="0"/>
              <a:t>Umisťování produktů</a:t>
            </a:r>
          </a:p>
          <a:p>
            <a:r>
              <a:rPr lang="cs-CZ" dirty="0" smtClean="0"/>
              <a:t>PR (public relations)</a:t>
            </a:r>
          </a:p>
          <a:p>
            <a:r>
              <a:rPr lang="cs-CZ" dirty="0" smtClean="0"/>
              <a:t>Podpora prodeje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Reklama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97692"/>
            <a:ext cx="10753200" cy="4139998"/>
          </a:xfrm>
        </p:spPr>
        <p:txBody>
          <a:bodyPr/>
          <a:lstStyle/>
          <a:p>
            <a:r>
              <a:rPr lang="cs-CZ" dirty="0" smtClean="0"/>
              <a:t>Placená inzerce v různých médiích</a:t>
            </a:r>
          </a:p>
          <a:p>
            <a:pPr lvl="1"/>
            <a:r>
              <a:rPr lang="cs-CZ" dirty="0" smtClean="0"/>
              <a:t>Tištěná, na internetu, v TV, v rozhlase</a:t>
            </a:r>
          </a:p>
          <a:p>
            <a:r>
              <a:rPr lang="cs-CZ" dirty="0" smtClean="0"/>
              <a:t>Média jsou vybírány podle předpokládaného účinku na žádoucí segment trhu</a:t>
            </a:r>
          </a:p>
          <a:p>
            <a:r>
              <a:rPr lang="cs-CZ" dirty="0" smtClean="0"/>
              <a:t>Jednosměrná, bez zpětné vazby od cílového segmentu</a:t>
            </a:r>
          </a:p>
          <a:p>
            <a:r>
              <a:rPr lang="cs-CZ" dirty="0" smtClean="0"/>
              <a:t>Typy reklam:</a:t>
            </a:r>
          </a:p>
          <a:p>
            <a:pPr lvl="1"/>
            <a:r>
              <a:rPr lang="cs-CZ" dirty="0" smtClean="0"/>
              <a:t>Výrobková</a:t>
            </a:r>
          </a:p>
          <a:p>
            <a:pPr lvl="1"/>
            <a:r>
              <a:rPr lang="cs-CZ" dirty="0" smtClean="0"/>
              <a:t>Podniková(</a:t>
            </a:r>
            <a:r>
              <a:rPr lang="cs-CZ" dirty="0" err="1" smtClean="0"/>
              <a:t>imageová</a:t>
            </a:r>
            <a:r>
              <a:rPr lang="cs-CZ" dirty="0" smtClean="0"/>
              <a:t>) – zdůrazňování kladných stránek organizace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Umisťování produktu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Umisťování konkrétních výrobků, firem, míst do médií</a:t>
            </a:r>
          </a:p>
          <a:p>
            <a:r>
              <a:rPr lang="cs-CZ" dirty="0" smtClean="0"/>
              <a:t>Zejména do televize a rozhlasu, ale i v časopisech a na internetu</a:t>
            </a:r>
          </a:p>
          <a:p>
            <a:r>
              <a:rPr lang="cs-CZ" dirty="0" smtClean="0"/>
              <a:t>Výrobek je ukázán v „běžném životě“ včetně užitků a image</a:t>
            </a:r>
          </a:p>
          <a:p>
            <a:r>
              <a:rPr lang="cs-CZ" dirty="0" smtClean="0"/>
              <a:t>Příklady?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 – vztahy s veřejností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Budování a udržování dobrých vztahů s veřejností</a:t>
            </a:r>
          </a:p>
          <a:p>
            <a:r>
              <a:rPr lang="cs-CZ" dirty="0" smtClean="0"/>
              <a:t>Zabývá se jím zvláštní oddělení firmy nebo externí PR agentury</a:t>
            </a:r>
          </a:p>
          <a:p>
            <a:r>
              <a:rPr lang="cs-CZ" dirty="0" smtClean="0"/>
              <a:t>PR články v týdennících a magazínech</a:t>
            </a:r>
          </a:p>
          <a:p>
            <a:pPr lvl="1"/>
            <a:r>
              <a:rPr lang="cs-CZ" dirty="0" smtClean="0"/>
              <a:t>Na první pohled nejsou obchodně orientované</a:t>
            </a:r>
          </a:p>
          <a:p>
            <a:pPr lvl="1"/>
            <a:r>
              <a:rPr lang="cs-CZ" dirty="0" smtClean="0"/>
              <a:t>Veřejností přijímány s větší důvěrou	</a:t>
            </a:r>
          </a:p>
          <a:p>
            <a:r>
              <a:rPr lang="cs-CZ" dirty="0" smtClean="0"/>
              <a:t>Projevy na různých událostech, charitativní dary, výroční zprávy, semináře, 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prodeje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Techniky a akce motivující zákazníky k rychlé koupi</a:t>
            </a:r>
          </a:p>
          <a:p>
            <a:pPr lvl="1"/>
            <a:r>
              <a:rPr lang="cs-CZ" dirty="0" smtClean="0"/>
              <a:t>Slevy, prémie, soutěže, výhry, dárkové předměty,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minute</a:t>
            </a:r>
            <a:r>
              <a:rPr lang="cs-CZ" dirty="0" smtClean="0"/>
              <a:t>, last </a:t>
            </a:r>
            <a:r>
              <a:rPr lang="cs-CZ" dirty="0" err="1" smtClean="0"/>
              <a:t>minute</a:t>
            </a:r>
            <a:r>
              <a:rPr lang="cs-CZ" dirty="0" smtClean="0"/>
              <a:t>, dítě zdarma</a:t>
            </a:r>
          </a:p>
          <a:p>
            <a:r>
              <a:rPr lang="cs-CZ" dirty="0" smtClean="0"/>
              <a:t>Nadužívání vede ke snížení marží</a:t>
            </a:r>
          </a:p>
          <a:p>
            <a:pPr lvl="1"/>
            <a:r>
              <a:rPr lang="cs-CZ" dirty="0" smtClean="0"/>
              <a:t>Zákazníci si počkají na vhodný termín nákupu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Komunikační/propagační mix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Konkrétní výběr komunikační/propagačních nástrojů u konkrétní firmy</a:t>
            </a:r>
          </a:p>
          <a:p>
            <a:pPr>
              <a:buNone/>
            </a:pPr>
            <a:r>
              <a:rPr lang="cs-CZ" dirty="0" smtClean="0"/>
              <a:t>X mediální mix = konkrétní výběr médií, které firma zvolila pro svou kampaň (TV, rozhlas, internet, …)</a:t>
            </a:r>
          </a:p>
          <a:p>
            <a:r>
              <a:rPr lang="cs-CZ" dirty="0" smtClean="0"/>
              <a:t>Cílem je co nejlépe představit svůj výrobek definovanému </a:t>
            </a:r>
            <a:r>
              <a:rPr lang="cs-CZ" smtClean="0"/>
              <a:t>cílovému segmentu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 – marketingová komunikace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firmy se současnými i potenciálními zákazníky</a:t>
            </a:r>
          </a:p>
          <a:p>
            <a:r>
              <a:rPr lang="cs-CZ" dirty="0" smtClean="0"/>
              <a:t>Nejvíce viditelná část marketingového mixu</a:t>
            </a:r>
          </a:p>
          <a:p>
            <a:r>
              <a:rPr lang="cs-CZ" dirty="0" smtClean="0"/>
              <a:t>Využívá celou řadu nástrojů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7" name="Zástupný symbol pro obsah 6" descr="IMG_4188 (1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grayscl/>
            <a:lum bright="10000" contrast="40000"/>
          </a:blip>
          <a:stretch>
            <a:fillRect/>
          </a:stretch>
        </p:blipFill>
        <p:spPr>
          <a:xfrm>
            <a:off x="2064120" y="383540"/>
            <a:ext cx="7834260" cy="587569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Stádia odpovědi spotřebitele na marketingovou komunikaci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Model AIDA</a:t>
            </a:r>
          </a:p>
          <a:p>
            <a:pPr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Awareness</a:t>
            </a:r>
            <a:r>
              <a:rPr lang="cs-CZ" dirty="0" smtClean="0"/>
              <a:t> – upoutání pozornosti</a:t>
            </a:r>
          </a:p>
          <a:p>
            <a:pPr>
              <a:buNone/>
            </a:pPr>
            <a:r>
              <a:rPr lang="cs-CZ" dirty="0" smtClean="0"/>
              <a:t>I – </a:t>
            </a:r>
            <a:r>
              <a:rPr lang="cs-CZ" dirty="0" err="1" smtClean="0"/>
              <a:t>Interest</a:t>
            </a:r>
            <a:r>
              <a:rPr lang="cs-CZ" dirty="0" smtClean="0"/>
              <a:t> – seznámení s výrobkem a vzbuzení zájmu</a:t>
            </a:r>
          </a:p>
          <a:p>
            <a:pPr>
              <a:buNone/>
            </a:pPr>
            <a:r>
              <a:rPr lang="cs-CZ" dirty="0" smtClean="0"/>
              <a:t>D – </a:t>
            </a:r>
            <a:r>
              <a:rPr lang="cs-CZ" dirty="0" err="1" smtClean="0"/>
              <a:t>Desire</a:t>
            </a:r>
            <a:r>
              <a:rPr lang="cs-CZ" dirty="0" smtClean="0"/>
              <a:t> – vyvolání přání zákazníka ke koupi</a:t>
            </a:r>
          </a:p>
          <a:p>
            <a:pPr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Action</a:t>
            </a:r>
            <a:r>
              <a:rPr lang="cs-CZ" dirty="0" smtClean="0"/>
              <a:t> – přesvědčení o koupi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propagační nástroje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prodej (ústní konverzace)</a:t>
            </a:r>
          </a:p>
          <a:p>
            <a:r>
              <a:rPr lang="cs-CZ" dirty="0" smtClean="0"/>
              <a:t>Přímý marketing (databázový marketing)</a:t>
            </a:r>
          </a:p>
          <a:p>
            <a:r>
              <a:rPr lang="cs-CZ" dirty="0" smtClean="0"/>
              <a:t>Telemarketing, teleshopping</a:t>
            </a:r>
          </a:p>
          <a:p>
            <a:r>
              <a:rPr lang="cs-CZ" dirty="0" err="1" smtClean="0"/>
              <a:t>Virální</a:t>
            </a:r>
            <a:r>
              <a:rPr lang="cs-CZ" dirty="0" smtClean="0"/>
              <a:t> marketing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prodej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Telefonická nebo přímý osobní kontakt (rozhovor)</a:t>
            </a:r>
          </a:p>
          <a:p>
            <a:r>
              <a:rPr lang="cs-CZ" dirty="0" smtClean="0"/>
              <a:t>Vysoké náklady na prodejce (většinou placený z provize)</a:t>
            </a:r>
          </a:p>
          <a:p>
            <a:r>
              <a:rPr lang="cs-CZ" dirty="0" smtClean="0"/>
              <a:t>V ČR špatné zkušenosti</a:t>
            </a:r>
          </a:p>
          <a:p>
            <a:pPr lvl="1"/>
            <a:r>
              <a:rPr lang="cs-CZ" dirty="0" smtClean="0"/>
              <a:t>Podvodní prodejci, agresivní techniky, tlak na podpis smlouvy ihned</a:t>
            </a:r>
          </a:p>
          <a:p>
            <a:r>
              <a:rPr lang="cs-CZ" dirty="0" smtClean="0"/>
              <a:t>Řadíme sem i oslovování zákazníků na veletrzích, výstavách,…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Přímý marketing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Adresné oslovení potenciálního zákazníka</a:t>
            </a:r>
          </a:p>
          <a:p>
            <a:r>
              <a:rPr lang="cs-CZ" dirty="0" smtClean="0"/>
              <a:t>Poštou nebo e-mailem</a:t>
            </a:r>
          </a:p>
          <a:p>
            <a:r>
              <a:rPr lang="cs-CZ" dirty="0" smtClean="0"/>
              <a:t>Slevy za opakované využití služeb, prospekty, katalogy, zákaznické časopisy, dopisy, …</a:t>
            </a:r>
          </a:p>
          <a:p>
            <a:r>
              <a:rPr lang="cs-CZ" dirty="0" smtClean="0"/>
              <a:t>Personalizace nabídky, oslovení jménem</a:t>
            </a:r>
          </a:p>
          <a:p>
            <a:r>
              <a:rPr lang="cs-CZ" dirty="0" smtClean="0"/>
              <a:t>Vysoké náklady v případě pošty</a:t>
            </a:r>
          </a:p>
          <a:p>
            <a:r>
              <a:rPr lang="cs-CZ" dirty="0" smtClean="0"/>
              <a:t>SPAM v případě mailu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Telemarketing, teleshopping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reklamních přestávkách televizního vysíláních</a:t>
            </a:r>
          </a:p>
          <a:p>
            <a:pPr lvl="1"/>
            <a:r>
              <a:rPr lang="cs-CZ" dirty="0" smtClean="0"/>
              <a:t>Eva a Vašek, sady nožů, mopy, 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Virální</a:t>
            </a:r>
            <a:r>
              <a:rPr lang="cs-CZ" dirty="0" smtClean="0"/>
              <a:t> marketing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využívající sociální </a:t>
            </a:r>
            <a:r>
              <a:rPr lang="cs-CZ" dirty="0" err="1" smtClean="0"/>
              <a:t>síťě</a:t>
            </a:r>
            <a:endParaRPr lang="cs-CZ" dirty="0" smtClean="0"/>
          </a:p>
          <a:p>
            <a:r>
              <a:rPr lang="cs-CZ" dirty="0" smtClean="0"/>
              <a:t>Umisťování reklamního sdělení konkrétnímu segmentu zákazníků</a:t>
            </a:r>
          </a:p>
          <a:p>
            <a:pPr lvl="1"/>
            <a:r>
              <a:rPr lang="cs-CZ" dirty="0" smtClean="0"/>
              <a:t>Díky detailním osobním údajům poskytnutým sociálním sítím</a:t>
            </a:r>
          </a:p>
          <a:p>
            <a:r>
              <a:rPr lang="cs-CZ" dirty="0" smtClean="0"/>
              <a:t>Rychlé šíření reklamního sdělení mezi přátele přátel…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124</TotalTime>
  <Words>558</Words>
  <Application>Microsoft Office PowerPoint</Application>
  <PresentationFormat>Širokoúhlá obrazovka</PresentationFormat>
  <Paragraphs>106</Paragraphs>
  <Slides>15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prezentace-edu-cz</vt:lpstr>
      <vt:lpstr>Propagace</vt:lpstr>
      <vt:lpstr>Propagace – marketingová komunikace</vt:lpstr>
      <vt:lpstr>Prezentace aplikace PowerPoint</vt:lpstr>
      <vt:lpstr>Stádia odpovědi spotřebitele na marketingovou komunikaci</vt:lpstr>
      <vt:lpstr>Přímé propagační nástroje</vt:lpstr>
      <vt:lpstr>Osobní prodej</vt:lpstr>
      <vt:lpstr>Přímý marketing</vt:lpstr>
      <vt:lpstr>Telemarketing, teleshopping </vt:lpstr>
      <vt:lpstr>Virální marketing </vt:lpstr>
      <vt:lpstr>Nepřímé propagační nástroje</vt:lpstr>
      <vt:lpstr>Reklama</vt:lpstr>
      <vt:lpstr>Umisťování produktu</vt:lpstr>
      <vt:lpstr>PR – vztahy s veřejností</vt:lpstr>
      <vt:lpstr>Podpora prodeje</vt:lpstr>
      <vt:lpstr>Komunikační/propagační mix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18</cp:revision>
  <cp:lastPrinted>1601-01-01T00:00:00Z</cp:lastPrinted>
  <dcterms:created xsi:type="dcterms:W3CDTF">2019-06-11T20:19:30Z</dcterms:created>
  <dcterms:modified xsi:type="dcterms:W3CDTF">2019-09-16T08:53:33Z</dcterms:modified>
</cp:coreProperties>
</file>