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3" r:id="rId15"/>
    <p:sldId id="269" r:id="rId16"/>
    <p:sldId id="271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A1371-CD3B-49BC-B629-4CB92934AD1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EB127-6619-4DCC-B15D-16FF25EEC2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57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 rizika ,</a:t>
            </a:r>
            <a:r>
              <a:rPr lang="cs-CZ" baseline="0" dirty="0" smtClean="0"/>
              <a:t> jejich klasifikace, neúplná znalost a dynamika změn podmínek – změny plánů, dobré plánování je cestou ke snižování rizika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B127-6619-4DCC-B15D-16FF25EEC2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16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1A3F-0427-4278-BD6A-C831B8A8C89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PLÁNOVÁNÍ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Stanovení </a:t>
            </a:r>
            <a:r>
              <a:rPr lang="cs-CZ" b="1" dirty="0" smtClean="0"/>
              <a:t>poslání </a:t>
            </a:r>
            <a:r>
              <a:rPr lang="cs-CZ" dirty="0" smtClean="0"/>
              <a:t>– mise firmy</a:t>
            </a:r>
          </a:p>
          <a:p>
            <a:r>
              <a:rPr lang="cs-CZ" dirty="0" smtClean="0"/>
              <a:t>B. </a:t>
            </a:r>
            <a:r>
              <a:rPr lang="cs-CZ" b="1" dirty="0" smtClean="0"/>
              <a:t>Rozbor výchozího </a:t>
            </a:r>
            <a:r>
              <a:rPr lang="cs-CZ" dirty="0" smtClean="0"/>
              <a:t>stavu – silných a slabých stránek firmy</a:t>
            </a:r>
          </a:p>
          <a:p>
            <a:r>
              <a:rPr lang="cs-CZ" dirty="0" smtClean="0"/>
              <a:t>C. </a:t>
            </a:r>
            <a:r>
              <a:rPr lang="cs-CZ" b="1" dirty="0" smtClean="0"/>
              <a:t>Rozbor zdrojů </a:t>
            </a:r>
            <a:r>
              <a:rPr lang="cs-CZ" dirty="0" smtClean="0"/>
              <a:t>a vytvoření specifických podnikatelských předností firmy</a:t>
            </a:r>
          </a:p>
          <a:p>
            <a:r>
              <a:rPr lang="cs-CZ" dirty="0" smtClean="0"/>
              <a:t>D. Stanovení </a:t>
            </a:r>
            <a:r>
              <a:rPr lang="cs-CZ" b="1" dirty="0" smtClean="0"/>
              <a:t>soustavy cílů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E. </a:t>
            </a:r>
            <a:r>
              <a:rPr lang="cs-CZ" b="1" dirty="0" smtClean="0"/>
              <a:t>Formulace scénářů </a:t>
            </a:r>
            <a:r>
              <a:rPr lang="cs-CZ" dirty="0" smtClean="0"/>
              <a:t>a </a:t>
            </a:r>
            <a:r>
              <a:rPr lang="cs-CZ" b="1" dirty="0" smtClean="0"/>
              <a:t>výběr</a:t>
            </a:r>
            <a:r>
              <a:rPr lang="cs-CZ" dirty="0" smtClean="0"/>
              <a:t> vhodné podnikatelské strategie</a:t>
            </a:r>
          </a:p>
          <a:p>
            <a:r>
              <a:rPr lang="cs-CZ" dirty="0" smtClean="0"/>
              <a:t>F. </a:t>
            </a:r>
            <a:r>
              <a:rPr lang="cs-CZ" b="1" dirty="0" smtClean="0"/>
              <a:t>Prověření</a:t>
            </a:r>
            <a:r>
              <a:rPr lang="cs-CZ" dirty="0" smtClean="0"/>
              <a:t> vhodnosti zvolené strategie</a:t>
            </a:r>
          </a:p>
          <a:p>
            <a:r>
              <a:rPr lang="cs-CZ" dirty="0" smtClean="0"/>
              <a:t>G. </a:t>
            </a:r>
            <a:r>
              <a:rPr lang="cs-CZ" b="1" dirty="0" smtClean="0"/>
              <a:t>Realizace</a:t>
            </a:r>
            <a:r>
              <a:rPr lang="cs-CZ" dirty="0" smtClean="0"/>
              <a:t> strategie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rozhodující „</a:t>
            </a:r>
            <a:r>
              <a:rPr lang="cs-CZ" b="1" dirty="0" smtClean="0"/>
              <a:t>pružinou</a:t>
            </a:r>
            <a:r>
              <a:rPr lang="cs-CZ" dirty="0" smtClean="0"/>
              <a:t>“ podnikatelské aktivity</a:t>
            </a:r>
          </a:p>
          <a:p>
            <a:r>
              <a:rPr lang="cs-CZ" dirty="0" smtClean="0"/>
              <a:t>Je podstatným zdrojem podnikatelského </a:t>
            </a:r>
            <a:r>
              <a:rPr lang="cs-CZ" b="1" dirty="0" smtClean="0"/>
              <a:t>rizika</a:t>
            </a:r>
          </a:p>
          <a:p>
            <a:r>
              <a:rPr lang="cs-CZ" dirty="0" smtClean="0"/>
              <a:t>Je třeba mít o ní co nejvíce </a:t>
            </a:r>
            <a:r>
              <a:rPr lang="cs-CZ" b="1" dirty="0" smtClean="0"/>
              <a:t>informací </a:t>
            </a:r>
            <a:r>
              <a:rPr lang="cs-CZ" dirty="0" smtClean="0"/>
              <a:t>pro </a:t>
            </a:r>
            <a:r>
              <a:rPr lang="cs-CZ" b="1" dirty="0" smtClean="0"/>
              <a:t>strategické </a:t>
            </a:r>
            <a:r>
              <a:rPr lang="cs-CZ" dirty="0" smtClean="0"/>
              <a:t>i</a:t>
            </a:r>
            <a:r>
              <a:rPr lang="cs-CZ" b="1" dirty="0" smtClean="0"/>
              <a:t> taktické </a:t>
            </a:r>
            <a:r>
              <a:rPr lang="cs-CZ" dirty="0" smtClean="0"/>
              <a:t>rozhodování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Řízení podle cílů - MBO</a:t>
            </a:r>
            <a:br>
              <a:rPr lang="cs-CZ" b="1" dirty="0" smtClean="0"/>
            </a:br>
            <a:r>
              <a:rPr lang="cs-CZ" b="1" dirty="0" smtClean="0"/>
              <a:t>„Management by </a:t>
            </a:r>
            <a:r>
              <a:rPr lang="cs-CZ" b="1" dirty="0" err="1" smtClean="0"/>
              <a:t>objectives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Procesu </a:t>
            </a:r>
            <a:r>
              <a:rPr lang="cs-CZ" b="1" dirty="0" smtClean="0"/>
              <a:t>formulování cílů </a:t>
            </a:r>
            <a:r>
              <a:rPr lang="cs-CZ" dirty="0" smtClean="0"/>
              <a:t>na jednotlivých hierarchických úrovních se vždy účastní </a:t>
            </a:r>
            <a:r>
              <a:rPr lang="cs-CZ" b="1" dirty="0" smtClean="0"/>
              <a:t>vedoucí</a:t>
            </a:r>
            <a:r>
              <a:rPr lang="cs-CZ" dirty="0" smtClean="0"/>
              <a:t> pracovníci </a:t>
            </a:r>
            <a:r>
              <a:rPr lang="cs-CZ" b="1" dirty="0" smtClean="0"/>
              <a:t>nižší úrovně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Jsou stanovena pravidla pro zajištění </a:t>
            </a:r>
            <a:r>
              <a:rPr lang="cs-CZ" b="1" dirty="0" smtClean="0"/>
              <a:t>zpětné vazby</a:t>
            </a:r>
            <a:r>
              <a:rPr lang="cs-CZ" dirty="0" smtClean="0"/>
              <a:t> a </a:t>
            </a:r>
            <a:r>
              <a:rPr lang="cs-CZ" b="1" dirty="0" smtClean="0"/>
              <a:t>kontrolu plnění </a:t>
            </a:r>
            <a:r>
              <a:rPr lang="cs-CZ" dirty="0" smtClean="0"/>
              <a:t>cílů jednotlivých úrovní</a:t>
            </a:r>
          </a:p>
          <a:p>
            <a:r>
              <a:rPr lang="cs-CZ" dirty="0" smtClean="0"/>
              <a:t>Z úrovně </a:t>
            </a:r>
            <a:r>
              <a:rPr lang="cs-CZ" b="1" dirty="0" smtClean="0"/>
              <a:t>plnění cílů </a:t>
            </a:r>
            <a:r>
              <a:rPr lang="cs-CZ" dirty="0" smtClean="0"/>
              <a:t>se ve vertikální dimenzi řízení vyvozují příslušné </a:t>
            </a:r>
            <a:r>
              <a:rPr lang="cs-CZ" b="1" dirty="0" smtClean="0"/>
              <a:t>závěry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Integrace v plánování                        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Informační a hmotně-energetické propojení dílčích částí celku (jednotek, procesů)</a:t>
            </a:r>
          </a:p>
          <a:p>
            <a:r>
              <a:rPr lang="cs-CZ" dirty="0" smtClean="0"/>
              <a:t>Vzájemně koordinovaná spolupráce</a:t>
            </a:r>
          </a:p>
          <a:p>
            <a:r>
              <a:rPr lang="cs-CZ" dirty="0" smtClean="0"/>
              <a:t>Větší efekt výsledné činnosti celku, než by odpovídalo možnostem „součtu“ dílčích procesů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Ekonomické vyhodnocení integrace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Ekonomický efekt integrace procesů plánování a následné realizace cílů</a:t>
            </a:r>
          </a:p>
          <a:p>
            <a:r>
              <a:rPr lang="cs-CZ" dirty="0" smtClean="0"/>
              <a:t>Ekonomický efekt v souběžném vzájemném sladění procesů probíhajících ve všech třech dimenzích (vertikální, horizontální, časové)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inovací v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Inovace</a:t>
            </a:r>
          </a:p>
          <a:p>
            <a:r>
              <a:rPr lang="cs-CZ" dirty="0" smtClean="0"/>
              <a:t>podmínka prosperity</a:t>
            </a:r>
          </a:p>
          <a:p>
            <a:r>
              <a:rPr lang="cs-CZ" dirty="0" smtClean="0"/>
              <a:t>zdrojem je vnitřní podnikavost (podnikatelská činnost) firmy</a:t>
            </a:r>
          </a:p>
          <a:p>
            <a:r>
              <a:rPr lang="cs-CZ" dirty="0" smtClean="0"/>
              <a:t>účinná v integrovaném plánování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Inovace dělíme podle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Typů: výrobkové, procesní, manažerské, sociální…</a:t>
            </a:r>
          </a:p>
          <a:p>
            <a:r>
              <a:rPr lang="cs-CZ" dirty="0" smtClean="0"/>
              <a:t>Fází procesů: předvýrobní, výrobní,…</a:t>
            </a:r>
          </a:p>
          <a:p>
            <a:r>
              <a:rPr lang="cs-CZ" dirty="0" smtClean="0"/>
              <a:t>Intenzity inovační změny: od dílčích kvantitativních až po koncepční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Společně musí tvořit sladěný inovační proces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Inovační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Držet krok s rozvojem vědy a techniky</a:t>
            </a:r>
          </a:p>
          <a:p>
            <a:r>
              <a:rPr lang="cs-CZ" dirty="0" smtClean="0"/>
              <a:t>Sledovat růst a změnu potřeb zákazníka</a:t>
            </a:r>
          </a:p>
          <a:p>
            <a:r>
              <a:rPr lang="cs-CZ" dirty="0" smtClean="0"/>
              <a:t>S předstihem vynakládat zdroje</a:t>
            </a:r>
          </a:p>
          <a:p>
            <a:r>
              <a:rPr lang="cs-CZ" dirty="0" smtClean="0"/>
              <a:t>Součástí jsou rizika i nezbytné ztráty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resp. </a:t>
            </a:r>
            <a:r>
              <a:rPr lang="cs-CZ" b="1" dirty="0" smtClean="0"/>
              <a:t>postupná realizace </a:t>
            </a:r>
            <a:r>
              <a:rPr lang="cs-CZ" dirty="0" smtClean="0"/>
              <a:t>v 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Následnost:</a:t>
            </a:r>
          </a:p>
          <a:p>
            <a:pPr>
              <a:buNone/>
            </a:pPr>
            <a:r>
              <a:rPr lang="cs-CZ" dirty="0" smtClean="0"/>
              <a:t>	Příležitost či potřeba stanovení cílů – zvážení předpokladů – vypracování scénářů možných plánů – výběr scénáře – dořešení návazností – plnění a jeho průběžné hodnocení – změny plánu – výsledné hodnocení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základní(</a:t>
            </a:r>
            <a:r>
              <a:rPr lang="cs-CZ" b="1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Jednoznačně</a:t>
            </a:r>
            <a:r>
              <a:rPr lang="cs-CZ" dirty="0" smtClean="0"/>
              <a:t> formulovány</a:t>
            </a:r>
          </a:p>
          <a:p>
            <a:r>
              <a:rPr lang="cs-CZ" dirty="0" smtClean="0"/>
              <a:t>Stanoven </a:t>
            </a:r>
            <a:r>
              <a:rPr lang="cs-CZ" b="1" dirty="0" smtClean="0"/>
              <a:t>způsob</a:t>
            </a:r>
            <a:r>
              <a:rPr lang="cs-CZ" dirty="0" smtClean="0"/>
              <a:t> jejich dosažení – měření</a:t>
            </a:r>
          </a:p>
          <a:p>
            <a:r>
              <a:rPr lang="cs-CZ" b="1" dirty="0" smtClean="0"/>
              <a:t>Časový</a:t>
            </a:r>
            <a:r>
              <a:rPr lang="cs-CZ" dirty="0" smtClean="0"/>
              <a:t> horizont realizace</a:t>
            </a:r>
          </a:p>
          <a:p>
            <a:r>
              <a:rPr lang="cs-CZ" b="1" dirty="0" smtClean="0"/>
              <a:t>Vazby</a:t>
            </a:r>
            <a:r>
              <a:rPr lang="cs-CZ" dirty="0" smtClean="0"/>
              <a:t> na </a:t>
            </a:r>
            <a:r>
              <a:rPr lang="cs-CZ" b="1" dirty="0" smtClean="0"/>
              <a:t>návazné</a:t>
            </a:r>
            <a:r>
              <a:rPr lang="cs-CZ" dirty="0" smtClean="0"/>
              <a:t> – podmiňující cíle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Podnikatelská strategie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Otevřený systém sladěných záměrů a předpokladů pro </a:t>
            </a:r>
            <a:r>
              <a:rPr lang="cs-CZ" b="1" dirty="0" smtClean="0"/>
              <a:t>rychlé</a:t>
            </a:r>
            <a:r>
              <a:rPr lang="cs-CZ" dirty="0" smtClean="0"/>
              <a:t> a </a:t>
            </a:r>
            <a:r>
              <a:rPr lang="cs-CZ" b="1" dirty="0" smtClean="0"/>
              <a:t>efektivní</a:t>
            </a:r>
            <a:r>
              <a:rPr lang="cs-CZ" dirty="0" smtClean="0"/>
              <a:t> reakce na </a:t>
            </a:r>
            <a:r>
              <a:rPr lang="cs-CZ" b="1" dirty="0" smtClean="0"/>
              <a:t>měnící se možnosti </a:t>
            </a:r>
            <a:r>
              <a:rPr lang="cs-CZ" dirty="0" smtClean="0"/>
              <a:t>podnikatelského uplatnění</a:t>
            </a:r>
          </a:p>
          <a:p>
            <a:r>
              <a:rPr lang="cs-CZ" dirty="0" smtClean="0"/>
              <a:t>Proces tvorby a realizace podnikatelské strategie – vzájemně se podmiňující proces dílčích etap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754</Words>
  <Application>Microsoft Office PowerPoint</Application>
  <PresentationFormat>Předvádění na obrazovce (4:3)</PresentationFormat>
  <Paragraphs>172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MANAGEMENT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Tvorba a realizace plánu</vt:lpstr>
      <vt:lpstr>Cíle základní(goal)</vt:lpstr>
      <vt:lpstr>Podnikatelská strategie </vt:lpstr>
      <vt:lpstr>Dílčí etapy</vt:lpstr>
      <vt:lpstr>Dílčí etapy</vt:lpstr>
      <vt:lpstr>SWOT</vt:lpstr>
      <vt:lpstr>Varianty soustavy cílů</vt:lpstr>
      <vt:lpstr>Příklady zájmů interních a externích skupin</vt:lpstr>
      <vt:lpstr>Konkurence</vt:lpstr>
      <vt:lpstr>Soustava návazných plánů</vt:lpstr>
      <vt:lpstr>Řízení podle cílů - MBO „Management by objectives“</vt:lpstr>
      <vt:lpstr>Integrace v plánování                           </vt:lpstr>
      <vt:lpstr>Ekonomické vyhodnocení integrace</vt:lpstr>
      <vt:lpstr>Realizace inovací v plánování</vt:lpstr>
      <vt:lpstr>Inovace dělíme podle</vt:lpstr>
      <vt:lpstr>Inovační politika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</dc:title>
  <dc:creator>Javorova Barbora</dc:creator>
  <cp:lastModifiedBy>bjavorova</cp:lastModifiedBy>
  <cp:revision>48</cp:revision>
  <dcterms:created xsi:type="dcterms:W3CDTF">2011-09-26T09:17:51Z</dcterms:created>
  <dcterms:modified xsi:type="dcterms:W3CDTF">2018-09-27T14:38:08Z</dcterms:modified>
</cp:coreProperties>
</file>