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83" r:id="rId11"/>
    <p:sldId id="271" r:id="rId12"/>
    <p:sldId id="270" r:id="rId13"/>
    <p:sldId id="273" r:id="rId14"/>
    <p:sldId id="274" r:id="rId15"/>
    <p:sldId id="284" r:id="rId16"/>
    <p:sldId id="272" r:id="rId17"/>
    <p:sldId id="267" r:id="rId18"/>
    <p:sldId id="268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516B9-A4DF-43FE-983A-9F717D13B1EE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516B9-A4DF-43FE-983A-9F717D13B1EE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30A64-548F-4532-8184-52DC232076B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MARKETING 1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 Koncepce marketingového řízení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Výrobní</a:t>
            </a:r>
          </a:p>
          <a:p>
            <a:r>
              <a:rPr lang="cs-CZ" b="1" dirty="0" smtClean="0"/>
              <a:t>Výrobková</a:t>
            </a:r>
          </a:p>
          <a:p>
            <a:r>
              <a:rPr lang="cs-CZ" b="1" dirty="0" smtClean="0"/>
              <a:t>Prodejní</a:t>
            </a:r>
          </a:p>
          <a:p>
            <a:r>
              <a:rPr lang="cs-CZ" b="1" dirty="0" smtClean="0"/>
              <a:t>Marketingová</a:t>
            </a:r>
            <a:endParaRPr lang="cs-CZ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Výrobní koncepce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Vychází z hlavního a jednoduchého předpokladu,že zákazníci upřednostňují levné a dobře dostupné produkty</a:t>
            </a:r>
          </a:p>
          <a:p>
            <a:r>
              <a:rPr lang="cs-CZ" dirty="0" smtClean="0"/>
              <a:t>Důraz na efektivní výrobu a distribuci</a:t>
            </a:r>
          </a:p>
          <a:p>
            <a:r>
              <a:rPr lang="cs-CZ" dirty="0" smtClean="0"/>
              <a:t>Základním předpokladem pro fungování – </a:t>
            </a:r>
            <a:r>
              <a:rPr lang="cs-CZ" b="1" dirty="0" smtClean="0"/>
              <a:t>poptávka převyšuje nabídku</a:t>
            </a:r>
            <a:endParaRPr lang="cs-CZ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Výrobková koncepce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Vychází z předpokladu, že zákazníci budou kupovat produkty, které jsou kvalitní a velice spolehlivé</a:t>
            </a:r>
          </a:p>
          <a:p>
            <a:r>
              <a:rPr lang="cs-CZ" dirty="0" smtClean="0"/>
              <a:t>Věnuje se maximálně </a:t>
            </a:r>
            <a:r>
              <a:rPr lang="cs-CZ" b="1" dirty="0" smtClean="0"/>
              <a:t>zdokonalování výrobku</a:t>
            </a:r>
            <a:endParaRPr lang="cs-CZ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Prodejní koncepce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Založena na co největším </a:t>
            </a:r>
            <a:r>
              <a:rPr lang="cs-CZ" b="1" dirty="0" smtClean="0"/>
              <a:t>rozšíření výrobku</a:t>
            </a:r>
          </a:p>
          <a:p>
            <a:r>
              <a:rPr lang="cs-CZ" dirty="0" smtClean="0"/>
              <a:t>Předpokládá, že zákazník si koupí zboží, kterého je všude dost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Marketingová koncepce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Společnost analyzuje  a </a:t>
            </a:r>
            <a:r>
              <a:rPr lang="cs-CZ" b="1" dirty="0" smtClean="0"/>
              <a:t>hledá potřeby </a:t>
            </a:r>
            <a:r>
              <a:rPr lang="cs-CZ" dirty="0" smtClean="0"/>
              <a:t>a požadavky potencionálního </a:t>
            </a:r>
            <a:r>
              <a:rPr lang="cs-CZ" b="1" dirty="0" smtClean="0"/>
              <a:t>zákazníka</a:t>
            </a:r>
          </a:p>
          <a:p>
            <a:r>
              <a:rPr lang="cs-CZ" dirty="0" smtClean="0"/>
              <a:t>Dokáže uspokojit požadavky rychleji a lépe než konkurence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Prodejní a marketingová koncepce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Prodejní koncepce</a:t>
            </a:r>
            <a:r>
              <a:rPr lang="cs-CZ" dirty="0" smtClean="0"/>
              <a:t>: firma vytvoří produkt a pak různými metodami přesvědčuje zákazníka, aby si jej koupil. Snaží se přizpůsobit požadavky spotřebitele své nabídce.</a:t>
            </a:r>
          </a:p>
          <a:p>
            <a:r>
              <a:rPr lang="cs-CZ" b="1" dirty="0" smtClean="0"/>
              <a:t>Marketingová koncepce</a:t>
            </a:r>
            <a:r>
              <a:rPr lang="cs-CZ" dirty="0" smtClean="0"/>
              <a:t>: firma zjišťuje, jaké má zákazník potřeby a zaměřuje se na vývoj produktu, který těmto potřebám vyhovuje.</a:t>
            </a:r>
          </a:p>
          <a:p>
            <a:r>
              <a:rPr lang="cs-CZ" dirty="0" smtClean="0"/>
              <a:t>Podmínkou obou koncepcí je </a:t>
            </a:r>
            <a:r>
              <a:rPr lang="cs-CZ" b="1" dirty="0" smtClean="0"/>
              <a:t>přiměřený zisk</a:t>
            </a:r>
            <a:endParaRPr lang="cs-CZ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Úloha marketingu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Uspokojení potřeby zákazníka</a:t>
            </a:r>
          </a:p>
          <a:p>
            <a:r>
              <a:rPr lang="cs-CZ" b="1" dirty="0" smtClean="0"/>
              <a:t>Dosažení výhody nad ostatním i účastníky ekonomické soutěže</a:t>
            </a:r>
          </a:p>
          <a:p>
            <a:r>
              <a:rPr lang="cs-CZ" dirty="0" smtClean="0"/>
              <a:t>Nutnou podmínkou je důkladná </a:t>
            </a:r>
            <a:r>
              <a:rPr lang="cs-CZ" b="1" dirty="0" smtClean="0"/>
              <a:t>analýza zákazníka  a analýza konkurence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Analýza zákazníka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899592" y="1844824"/>
            <a:ext cx="3744416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psychologické jevy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899592" y="2276872"/>
            <a:ext cx="374441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</a:t>
            </a:r>
            <a:r>
              <a:rPr lang="cs-CZ" dirty="0" smtClean="0"/>
              <a:t>pracování informací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899592" y="2564904"/>
            <a:ext cx="374441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vnímání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899592" y="2924944"/>
            <a:ext cx="374441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</a:t>
            </a:r>
            <a:r>
              <a:rPr lang="cs-CZ" dirty="0" smtClean="0"/>
              <a:t>aměť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899592" y="3212976"/>
            <a:ext cx="374441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hodnocení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899592" y="3501008"/>
            <a:ext cx="374441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</a:t>
            </a:r>
            <a:r>
              <a:rPr lang="cs-CZ" dirty="0" smtClean="0"/>
              <a:t>působ rozhodování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899592" y="3789040"/>
            <a:ext cx="374441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e</a:t>
            </a:r>
            <a:r>
              <a:rPr lang="cs-CZ" dirty="0" smtClean="0"/>
              <a:t>mocionální reakce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899592" y="4077072"/>
            <a:ext cx="374441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motivy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899592" y="4437112"/>
            <a:ext cx="374441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učení</a:t>
            </a:r>
            <a:endParaRPr lang="cs-CZ" dirty="0"/>
          </a:p>
        </p:txBody>
      </p:sp>
      <p:sp>
        <p:nvSpPr>
          <p:cNvPr id="14" name="Obdélník 13"/>
          <p:cNvSpPr/>
          <p:nvPr/>
        </p:nvSpPr>
        <p:spPr>
          <a:xfrm>
            <a:off x="899592" y="4725144"/>
            <a:ext cx="374441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Společenské aspekty spotřeby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899592" y="5085184"/>
            <a:ext cx="374441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Vliv mezilidských vztahů, rodiny</a:t>
            </a:r>
            <a:endParaRPr lang="cs-CZ" dirty="0"/>
          </a:p>
        </p:txBody>
      </p:sp>
      <p:sp>
        <p:nvSpPr>
          <p:cNvPr id="16" name="Obdélník 15"/>
          <p:cNvSpPr/>
          <p:nvPr/>
        </p:nvSpPr>
        <p:spPr>
          <a:xfrm>
            <a:off x="899592" y="5445224"/>
            <a:ext cx="3744416" cy="288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Hromadné sdělovací prostředky</a:t>
            </a:r>
            <a:endParaRPr lang="cs-CZ" dirty="0"/>
          </a:p>
        </p:txBody>
      </p:sp>
      <p:sp>
        <p:nvSpPr>
          <p:cNvPr id="17" name="Obdélník 16"/>
          <p:cNvSpPr/>
          <p:nvPr/>
        </p:nvSpPr>
        <p:spPr>
          <a:xfrm>
            <a:off x="971600" y="5733256"/>
            <a:ext cx="45719" cy="720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899592" y="5733256"/>
            <a:ext cx="374441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Kulturně společenské a politické vlivy</a:t>
            </a:r>
            <a:endParaRPr lang="cs-CZ" dirty="0"/>
          </a:p>
        </p:txBody>
      </p:sp>
      <p:sp>
        <p:nvSpPr>
          <p:cNvPr id="19" name="Obdélník 18"/>
          <p:cNvSpPr/>
          <p:nvPr/>
        </p:nvSpPr>
        <p:spPr>
          <a:xfrm>
            <a:off x="5148064" y="1844824"/>
            <a:ext cx="3384376" cy="7200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rgbClr val="FF0000"/>
                </a:solidFill>
              </a:rPr>
              <a:t>Uskutečňování marketingu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5148064" y="2564904"/>
            <a:ext cx="3384376" cy="35283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Návrh a vývoj nových výrobků a služeb</a:t>
            </a:r>
          </a:p>
          <a:p>
            <a:pPr algn="ctr"/>
            <a:r>
              <a:rPr lang="cs-CZ" dirty="0" smtClean="0"/>
              <a:t>Odhad velikosti poptávky</a:t>
            </a:r>
          </a:p>
          <a:p>
            <a:pPr algn="ctr"/>
            <a:r>
              <a:rPr lang="cs-CZ" dirty="0" smtClean="0"/>
              <a:t>Komunikace se spotřebiteli</a:t>
            </a:r>
          </a:p>
          <a:p>
            <a:pPr algn="ctr"/>
            <a:r>
              <a:rPr lang="cs-CZ" dirty="0" smtClean="0"/>
              <a:t>Cenová politika</a:t>
            </a:r>
          </a:p>
          <a:p>
            <a:pPr algn="ctr"/>
            <a:r>
              <a:rPr lang="cs-CZ" dirty="0" smtClean="0"/>
              <a:t>distribuce</a:t>
            </a:r>
            <a:endParaRPr lang="cs-CZ" dirty="0"/>
          </a:p>
        </p:txBody>
      </p:sp>
      <p:sp>
        <p:nvSpPr>
          <p:cNvPr id="23" name="Šipka doprava 22"/>
          <p:cNvSpPr/>
          <p:nvPr/>
        </p:nvSpPr>
        <p:spPr>
          <a:xfrm>
            <a:off x="4644008" y="3933056"/>
            <a:ext cx="50405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Analýza konkurenceschopnosti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Schopnost obstát v ekonomické soutěži ovlivňuje:</a:t>
            </a:r>
          </a:p>
          <a:p>
            <a:r>
              <a:rPr lang="cs-CZ" dirty="0" smtClean="0"/>
              <a:t>Síla dodavatele</a:t>
            </a:r>
          </a:p>
          <a:p>
            <a:r>
              <a:rPr lang="cs-CZ" dirty="0" smtClean="0"/>
              <a:t>Síla zákazníka</a:t>
            </a:r>
          </a:p>
          <a:p>
            <a:r>
              <a:rPr lang="cs-CZ" dirty="0" smtClean="0"/>
              <a:t>Nahraditelnost produktu</a:t>
            </a:r>
          </a:p>
          <a:p>
            <a:r>
              <a:rPr lang="cs-CZ" dirty="0" smtClean="0"/>
              <a:t>Snadnost vstupu nových firem do odvětví</a:t>
            </a:r>
          </a:p>
          <a:p>
            <a:r>
              <a:rPr lang="cs-CZ" dirty="0" smtClean="0"/>
              <a:t>Míra rivality mezi existujícími konkurenty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Marketingová strategie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Dlouhodobá koncepce činnosti organizace v oblasti marketingu</a:t>
            </a:r>
          </a:p>
          <a:p>
            <a:r>
              <a:rPr lang="cs-CZ" dirty="0" smtClean="0"/>
              <a:t>Smyslem je promyšleně a účelně rozvrhnout zdroje, aby byly co nejlépe splněny úlohy marketingu</a:t>
            </a:r>
          </a:p>
          <a:p>
            <a:r>
              <a:rPr lang="cs-CZ" dirty="0" smtClean="0"/>
              <a:t>Neustálý proces hledání, pokusů i omylů a učení se z chyb konkurence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Význam marketingu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Podílí se na vývoji a zdokonalování výrobků a služeb</a:t>
            </a:r>
          </a:p>
          <a:p>
            <a:r>
              <a:rPr lang="cs-CZ" dirty="0" smtClean="0"/>
              <a:t>Ovlivňuje distribuční a cenovou politiku</a:t>
            </a:r>
          </a:p>
          <a:p>
            <a:r>
              <a:rPr lang="cs-CZ" dirty="0" smtClean="0"/>
              <a:t>Je těsně spjat s propagací</a:t>
            </a:r>
          </a:p>
          <a:p>
            <a:r>
              <a:rPr lang="cs-CZ" b="1" dirty="0" smtClean="0"/>
              <a:t>Moderně pojatý marketing je důležitým prvkem řízení podniku s orientací na trh</a:t>
            </a:r>
            <a:endParaRPr lang="cs-CZ" b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Nejrozšířenější strategie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Strategie diferenciace produktu</a:t>
            </a:r>
          </a:p>
          <a:p>
            <a:r>
              <a:rPr lang="cs-CZ" dirty="0" smtClean="0"/>
              <a:t>Strategie minimálních nákladů</a:t>
            </a:r>
          </a:p>
          <a:p>
            <a:r>
              <a:rPr lang="cs-CZ" dirty="0" smtClean="0"/>
              <a:t>Strategie tržní orientace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Marketingový mix – 4P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nástroje marketingu:</a:t>
            </a:r>
          </a:p>
          <a:p>
            <a:pPr>
              <a:buFontTx/>
              <a:buChar char="-"/>
            </a:pPr>
            <a:r>
              <a:rPr lang="cs-CZ" b="1" dirty="0" err="1" smtClean="0"/>
              <a:t>Product</a:t>
            </a:r>
            <a:r>
              <a:rPr lang="cs-CZ" b="1" dirty="0" smtClean="0"/>
              <a:t> </a:t>
            </a:r>
            <a:r>
              <a:rPr lang="cs-CZ" dirty="0" smtClean="0"/>
              <a:t>-</a:t>
            </a:r>
            <a:r>
              <a:rPr lang="cs-CZ" b="1" dirty="0" smtClean="0"/>
              <a:t> </a:t>
            </a:r>
            <a:r>
              <a:rPr lang="cs-CZ" dirty="0" smtClean="0"/>
              <a:t>produkt</a:t>
            </a:r>
          </a:p>
          <a:p>
            <a:pPr>
              <a:buFontTx/>
              <a:buChar char="-"/>
            </a:pPr>
            <a:r>
              <a:rPr lang="cs-CZ" b="1" dirty="0" err="1" smtClean="0"/>
              <a:t>Place</a:t>
            </a:r>
            <a:r>
              <a:rPr lang="cs-CZ" b="1" dirty="0" smtClean="0"/>
              <a:t> </a:t>
            </a:r>
            <a:r>
              <a:rPr lang="cs-CZ" dirty="0" smtClean="0"/>
              <a:t>- distribuce, místo prodeje</a:t>
            </a:r>
          </a:p>
          <a:p>
            <a:pPr>
              <a:buFontTx/>
              <a:buChar char="-"/>
            </a:pPr>
            <a:r>
              <a:rPr lang="cs-CZ" b="1" dirty="0" err="1" smtClean="0"/>
              <a:t>Price</a:t>
            </a:r>
            <a:r>
              <a:rPr lang="cs-CZ" b="1" dirty="0" smtClean="0"/>
              <a:t> </a:t>
            </a:r>
            <a:r>
              <a:rPr lang="cs-CZ" dirty="0" smtClean="0"/>
              <a:t>- cena</a:t>
            </a:r>
          </a:p>
          <a:p>
            <a:pPr>
              <a:buFontTx/>
              <a:buChar char="-"/>
            </a:pPr>
            <a:r>
              <a:rPr lang="cs-CZ" b="1" dirty="0" err="1" smtClean="0"/>
              <a:t>Promotion</a:t>
            </a:r>
            <a:r>
              <a:rPr lang="cs-CZ" b="1" dirty="0" smtClean="0"/>
              <a:t> </a:t>
            </a:r>
            <a:r>
              <a:rPr lang="cs-CZ" dirty="0" smtClean="0"/>
              <a:t>- propagace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Produkt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Hmotný i nehmotný statek, který je předmětem zájmu určité skupiny osob či organizace</a:t>
            </a:r>
          </a:p>
          <a:p>
            <a:r>
              <a:rPr lang="cs-CZ" dirty="0" smtClean="0"/>
              <a:t>Výrobek, služba, myšlenka…</a:t>
            </a:r>
          </a:p>
          <a:p>
            <a:r>
              <a:rPr lang="cs-CZ" dirty="0" smtClean="0"/>
              <a:t>Širší pojem – </a:t>
            </a:r>
            <a:r>
              <a:rPr lang="cs-CZ" b="1" dirty="0" smtClean="0"/>
              <a:t>celková nabídka zákazníkovi</a:t>
            </a:r>
            <a:r>
              <a:rPr lang="cs-CZ" dirty="0" smtClean="0"/>
              <a:t>: včetně prestiže výrobce, obchodní značky, kultury prodeje…</a:t>
            </a: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Distribuce, místo prodeje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Cesta produktu od výrobce ke spotřebiteli</a:t>
            </a:r>
          </a:p>
          <a:p>
            <a:r>
              <a:rPr lang="cs-CZ" dirty="0" smtClean="0"/>
              <a:t>Základní institucí je </a:t>
            </a:r>
            <a:r>
              <a:rPr lang="cs-CZ" dirty="0" err="1" smtClean="0"/>
              <a:t>velko</a:t>
            </a:r>
            <a:r>
              <a:rPr lang="cs-CZ" dirty="0" smtClean="0"/>
              <a:t> a </a:t>
            </a:r>
            <a:r>
              <a:rPr lang="cs-CZ" dirty="0" err="1" smtClean="0"/>
              <a:t>malo</a:t>
            </a:r>
            <a:r>
              <a:rPr lang="cs-CZ" dirty="0" smtClean="0"/>
              <a:t> obchod</a:t>
            </a:r>
          </a:p>
          <a:p>
            <a:r>
              <a:rPr lang="cs-CZ" dirty="0" smtClean="0"/>
              <a:t>Běžné funkce – přeprava, skladování, prodej, kompletace zboží, úvěr, servis…</a:t>
            </a:r>
          </a:p>
          <a:p>
            <a:r>
              <a:rPr lang="cs-CZ" dirty="0" smtClean="0"/>
              <a:t>Možnost zakoupit žádaný produkt v místech a v době pro zákazníka vhodných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Cena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Míra hodnoty produktu</a:t>
            </a:r>
          </a:p>
          <a:p>
            <a:r>
              <a:rPr lang="cs-CZ" dirty="0" smtClean="0"/>
              <a:t>Výše ceny souvisí se stimulací odbytu: nízké ceny pro ekonomicky uvažující spotřebitele, vysoké ceny jako symbol výjimečnosti…</a:t>
            </a:r>
          </a:p>
          <a:p>
            <a:r>
              <a:rPr lang="cs-CZ" dirty="0" smtClean="0"/>
              <a:t>Je omezena náklady na jedné straně a poptávkou na straně druhé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Propagace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Informovat o výrobku a přesvědčit zákazníky o výhodnosti koupě produktu</a:t>
            </a:r>
          </a:p>
          <a:p>
            <a:r>
              <a:rPr lang="cs-CZ" dirty="0" smtClean="0"/>
              <a:t>Reklama</a:t>
            </a:r>
          </a:p>
          <a:p>
            <a:r>
              <a:rPr lang="cs-CZ" dirty="0" smtClean="0"/>
              <a:t>Podpora prodeje – kupony, soutěže, </a:t>
            </a:r>
          </a:p>
          <a:p>
            <a:r>
              <a:rPr lang="cs-CZ" dirty="0" smtClean="0"/>
              <a:t>Publicita -  nezávislé hodnocení firmy</a:t>
            </a:r>
          </a:p>
          <a:p>
            <a:r>
              <a:rPr lang="cs-CZ" dirty="0" smtClean="0"/>
              <a:t>Osobní prodej – prodavač chválí produkt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Vývoj obchodu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První etapa – rodová společnost, </a:t>
            </a:r>
            <a:r>
              <a:rPr lang="cs-CZ" b="1" dirty="0" smtClean="0"/>
              <a:t>soběstačnost</a:t>
            </a:r>
            <a:r>
              <a:rPr lang="cs-CZ" dirty="0" smtClean="0"/>
              <a:t> na úrovni </a:t>
            </a:r>
            <a:r>
              <a:rPr lang="cs-CZ" b="1" dirty="0" smtClean="0"/>
              <a:t>životního minima</a:t>
            </a:r>
          </a:p>
          <a:p>
            <a:r>
              <a:rPr lang="cs-CZ" dirty="0" smtClean="0"/>
              <a:t>Vliv geografických podmínek a dělby práce - vznik </a:t>
            </a:r>
            <a:r>
              <a:rPr lang="cs-CZ" b="1" dirty="0" smtClean="0"/>
              <a:t>obchodu</a:t>
            </a:r>
            <a:r>
              <a:rPr lang="cs-CZ" dirty="0" smtClean="0"/>
              <a:t> jako </a:t>
            </a:r>
            <a:r>
              <a:rPr lang="cs-CZ" b="1" dirty="0" smtClean="0"/>
              <a:t>přímé směny </a:t>
            </a:r>
            <a:r>
              <a:rPr lang="cs-CZ" dirty="0" smtClean="0"/>
              <a:t>jednoho produktu za druhý</a:t>
            </a:r>
          </a:p>
          <a:p>
            <a:r>
              <a:rPr lang="cs-CZ" dirty="0" smtClean="0"/>
              <a:t>Potřeba zprostředkovat výměnu mezi více partnery – </a:t>
            </a:r>
            <a:r>
              <a:rPr lang="cs-CZ" b="1" dirty="0" smtClean="0"/>
              <a:t>obchodník</a:t>
            </a:r>
          </a:p>
          <a:p>
            <a:r>
              <a:rPr lang="cs-CZ" b="1" dirty="0" smtClean="0"/>
              <a:t>Kupec </a:t>
            </a:r>
            <a:r>
              <a:rPr lang="cs-CZ" dirty="0" smtClean="0"/>
              <a:t>– výhodnějším se stává, když se zboží kumuluje na jednom místě a kupující chodí za ním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Nástup marketingu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 podnikání – výroba a distribuce zboží předem určeného k prodeji</a:t>
            </a:r>
          </a:p>
          <a:p>
            <a:r>
              <a:rPr lang="cs-CZ" dirty="0" smtClean="0"/>
              <a:t>Nástup marketingu v 19. stol., rozvoj ve 20. stol., Spojené státy</a:t>
            </a:r>
          </a:p>
          <a:p>
            <a:r>
              <a:rPr lang="cs-CZ" dirty="0" smtClean="0"/>
              <a:t>3 vývojové fáze marketingu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1. fáze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Převaha poptávky nad nabídkou</a:t>
            </a:r>
          </a:p>
          <a:p>
            <a:r>
              <a:rPr lang="cs-CZ" dirty="0" smtClean="0"/>
              <a:t>Omezená konkurence</a:t>
            </a:r>
          </a:p>
          <a:p>
            <a:r>
              <a:rPr lang="cs-CZ" dirty="0" smtClean="0"/>
              <a:t>Malé rozdíly mezi nabízeným zbožím</a:t>
            </a:r>
          </a:p>
          <a:p>
            <a:r>
              <a:rPr lang="cs-CZ" dirty="0" smtClean="0"/>
              <a:t>Řešení vnitřních problémů firmy – výrobní, distribuční, finanční, problémy s pracovní silou</a:t>
            </a:r>
          </a:p>
          <a:p>
            <a:r>
              <a:rPr lang="cs-CZ" dirty="0" smtClean="0"/>
              <a:t>Marketing redukován na otázku ocenění, distribuce a jednoduché propagace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2. fáze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Zákazník je vzdělanější, roste kupní síla</a:t>
            </a:r>
          </a:p>
          <a:p>
            <a:r>
              <a:rPr lang="cs-CZ" dirty="0" smtClean="0"/>
              <a:t>Začíná politika otevírání se zákazníkovi</a:t>
            </a:r>
          </a:p>
          <a:p>
            <a:r>
              <a:rPr lang="cs-CZ" dirty="0" smtClean="0"/>
              <a:t>Analýza požadavků zákazníka</a:t>
            </a:r>
          </a:p>
          <a:p>
            <a:r>
              <a:rPr lang="cs-CZ" dirty="0" smtClean="0"/>
              <a:t>Důraz na odbornou přípravu zaměstnanců</a:t>
            </a:r>
          </a:p>
          <a:p>
            <a:r>
              <a:rPr lang="cs-CZ" dirty="0" smtClean="0"/>
              <a:t>Sílí reklamní a propagační činnost</a:t>
            </a:r>
          </a:p>
          <a:p>
            <a:r>
              <a:rPr lang="cs-CZ" dirty="0" smtClean="0"/>
              <a:t>Zdokonaluje se systém distribuce a prodeje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3. fáze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Komplexní marketing</a:t>
            </a:r>
          </a:p>
          <a:p>
            <a:r>
              <a:rPr lang="cs-CZ" dirty="0" smtClean="0"/>
              <a:t>Ve firmě rovnováha mezi vnitřními potřebami firmy a vnější realitou</a:t>
            </a:r>
          </a:p>
          <a:p>
            <a:r>
              <a:rPr lang="cs-CZ" dirty="0" smtClean="0"/>
              <a:t>Potřeby zákazníků jsou uspokojovány</a:t>
            </a:r>
          </a:p>
          <a:p>
            <a:r>
              <a:rPr lang="cs-CZ" dirty="0" smtClean="0"/>
              <a:t>Firma plní závazky vůči státu a společnosti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Marketing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Definice AMA (Americká marketingová společnost) 1985:</a:t>
            </a:r>
          </a:p>
          <a:p>
            <a:pPr>
              <a:buNone/>
            </a:pPr>
            <a:r>
              <a:rPr lang="cs-CZ" b="1" dirty="0" smtClean="0"/>
              <a:t>Marketing je procesem plánování a naplňování koncepce, oceňování, propagace a distribuce myšlenek, výrobků a služeb, který směřuje k uskutečnění vzájemné výměny uspokojující potřeby jedinců a organizací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Marketing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má pomoci tomu, aby </a:t>
            </a:r>
            <a:r>
              <a:rPr lang="cs-CZ" b="1" dirty="0" smtClean="0"/>
              <a:t>požadované zboží </a:t>
            </a:r>
            <a:r>
              <a:rPr lang="cs-CZ" dirty="0" smtClean="0"/>
              <a:t>bylo nabídnuto </a:t>
            </a:r>
            <a:r>
              <a:rPr lang="cs-CZ" b="1" dirty="0" smtClean="0"/>
              <a:t>správným</a:t>
            </a:r>
            <a:r>
              <a:rPr lang="cs-CZ" dirty="0" smtClean="0"/>
              <a:t> </a:t>
            </a:r>
            <a:r>
              <a:rPr lang="cs-CZ" b="1" dirty="0" smtClean="0"/>
              <a:t>skupinám zákazníků</a:t>
            </a:r>
            <a:r>
              <a:rPr lang="cs-CZ" dirty="0" smtClean="0"/>
              <a:t>, a to v </a:t>
            </a:r>
            <a:r>
              <a:rPr lang="cs-CZ" b="1" dirty="0" smtClean="0"/>
              <a:t>pravý ča</a:t>
            </a:r>
            <a:r>
              <a:rPr lang="cs-CZ" dirty="0" smtClean="0"/>
              <a:t>s a na</a:t>
            </a:r>
            <a:r>
              <a:rPr lang="cs-CZ" b="1" dirty="0" smtClean="0"/>
              <a:t> správném místě</a:t>
            </a:r>
            <a:r>
              <a:rPr lang="cs-CZ" dirty="0" smtClean="0"/>
              <a:t>, za </a:t>
            </a:r>
            <a:r>
              <a:rPr lang="cs-CZ" b="1" dirty="0" smtClean="0"/>
              <a:t>správné ceny </a:t>
            </a:r>
            <a:r>
              <a:rPr lang="cs-CZ" dirty="0" smtClean="0"/>
              <a:t>a s přispěním </a:t>
            </a:r>
            <a:r>
              <a:rPr lang="cs-CZ" b="1" dirty="0" smtClean="0"/>
              <a:t>přiměřené propagace</a:t>
            </a:r>
            <a:endParaRPr lang="cs-CZ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766</Words>
  <Application>Microsoft Office PowerPoint</Application>
  <PresentationFormat>Předvádění na obrazovce (4:3)</PresentationFormat>
  <Paragraphs>124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8" baseType="lpstr">
      <vt:lpstr>Arial</vt:lpstr>
      <vt:lpstr>Calibri</vt:lpstr>
      <vt:lpstr>Motiv sady Office</vt:lpstr>
      <vt:lpstr>MARKETING 1</vt:lpstr>
      <vt:lpstr>Význam marketingu</vt:lpstr>
      <vt:lpstr>Vývoj obchodu</vt:lpstr>
      <vt:lpstr>Nástup marketingu</vt:lpstr>
      <vt:lpstr>1. fáze</vt:lpstr>
      <vt:lpstr>2. fáze</vt:lpstr>
      <vt:lpstr>3. fáze</vt:lpstr>
      <vt:lpstr>Marketing </vt:lpstr>
      <vt:lpstr>Marketing</vt:lpstr>
      <vt:lpstr> Koncepce marketingového řízení</vt:lpstr>
      <vt:lpstr>Výrobní koncepce</vt:lpstr>
      <vt:lpstr>Výrobková koncepce </vt:lpstr>
      <vt:lpstr>Prodejní koncepce</vt:lpstr>
      <vt:lpstr>Marketingová koncepce</vt:lpstr>
      <vt:lpstr>Prodejní a marketingová koncepce</vt:lpstr>
      <vt:lpstr>Úloha marketingu</vt:lpstr>
      <vt:lpstr>Analýza zákazníka</vt:lpstr>
      <vt:lpstr>Analýza konkurenceschopnosti</vt:lpstr>
      <vt:lpstr>Marketingová strategie</vt:lpstr>
      <vt:lpstr>Nejrozšířenější strategie</vt:lpstr>
      <vt:lpstr>Marketingový mix – 4P</vt:lpstr>
      <vt:lpstr>Produkt</vt:lpstr>
      <vt:lpstr>Distribuce, místo prodeje</vt:lpstr>
      <vt:lpstr>Cena</vt:lpstr>
      <vt:lpstr>Propagace</vt:lpstr>
    </vt:vector>
  </TitlesOfParts>
  <Company>Pedagogická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1</dc:title>
  <dc:creator>Javorova Barbora</dc:creator>
  <cp:lastModifiedBy>bjavorova</cp:lastModifiedBy>
  <cp:revision>19</cp:revision>
  <dcterms:created xsi:type="dcterms:W3CDTF">2011-11-08T08:19:59Z</dcterms:created>
  <dcterms:modified xsi:type="dcterms:W3CDTF">2018-09-27T14:17:49Z</dcterms:modified>
</cp:coreProperties>
</file>