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73218" autoAdjust="0"/>
  </p:normalViewPr>
  <p:slideViewPr>
    <p:cSldViewPr snapToGrid="0">
      <p:cViewPr varScale="1">
        <p:scale>
          <a:sx n="88" d="100"/>
          <a:sy n="88" d="100"/>
        </p:scale>
        <p:origin x="-1536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poměr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pracovního poměru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za trvání pracovního poměru dojde ke změně některého jeho prvku</a:t>
            </a:r>
          </a:p>
          <a:p>
            <a:pPr>
              <a:buNone/>
            </a:pPr>
            <a:endParaRPr lang="cs-CZ" dirty="0" smtClean="0"/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Změna subjektu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Změna obsahu pracovního poměru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07969" y="166548"/>
            <a:ext cx="10753200" cy="451576"/>
          </a:xfrm>
        </p:spPr>
        <p:txBody>
          <a:bodyPr/>
          <a:lstStyle/>
          <a:p>
            <a:r>
              <a:rPr lang="cs-CZ" dirty="0" smtClean="0"/>
              <a:t>a) Změna subjektu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63590" y="657285"/>
            <a:ext cx="10753200" cy="4139998"/>
          </a:xfrm>
        </p:spPr>
        <p:txBody>
          <a:bodyPr/>
          <a:lstStyle/>
          <a:p>
            <a:r>
              <a:rPr lang="cs-CZ" dirty="0" smtClean="0"/>
              <a:t>Změna zaměstnavatele</a:t>
            </a:r>
          </a:p>
          <a:p>
            <a:pPr lvl="1"/>
            <a:r>
              <a:rPr lang="cs-CZ" dirty="0" smtClean="0"/>
              <a:t>Převod </a:t>
            </a:r>
            <a:r>
              <a:rPr lang="cs-CZ" dirty="0" err="1" smtClean="0"/>
              <a:t>zam</a:t>
            </a:r>
            <a:r>
              <a:rPr lang="cs-CZ" dirty="0" smtClean="0"/>
              <a:t>-tele nebo jeho části, tj. </a:t>
            </a:r>
            <a:r>
              <a:rPr lang="cs-CZ" dirty="0" err="1" smtClean="0"/>
              <a:t>org</a:t>
            </a:r>
            <a:r>
              <a:rPr lang="cs-CZ" dirty="0" smtClean="0"/>
              <a:t>. jednotky (fúze)</a:t>
            </a:r>
          </a:p>
          <a:p>
            <a:pPr lvl="1"/>
            <a:r>
              <a:rPr lang="cs-CZ" dirty="0" smtClean="0"/>
              <a:t>Převod činnosti </a:t>
            </a:r>
            <a:r>
              <a:rPr lang="cs-CZ" dirty="0" err="1" smtClean="0"/>
              <a:t>zam</a:t>
            </a:r>
            <a:r>
              <a:rPr lang="cs-CZ" dirty="0" smtClean="0"/>
              <a:t>-tele nebo části jeho činnosti k jinému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teli</a:t>
            </a:r>
            <a:r>
              <a:rPr lang="cs-CZ" dirty="0" smtClean="0"/>
              <a:t> (prodej podniku)</a:t>
            </a:r>
          </a:p>
          <a:p>
            <a:r>
              <a:rPr lang="cs-CZ" dirty="0" smtClean="0"/>
              <a:t>Do všech práv a povinností vstupuje vedle původního </a:t>
            </a:r>
            <a:r>
              <a:rPr lang="cs-CZ" dirty="0" err="1" smtClean="0"/>
              <a:t>zam</a:t>
            </a:r>
            <a:r>
              <a:rPr lang="cs-CZ" dirty="0" smtClean="0"/>
              <a:t>-tele i </a:t>
            </a:r>
            <a:r>
              <a:rPr lang="cs-CZ" dirty="0" err="1" smtClean="0"/>
              <a:t>zam</a:t>
            </a:r>
            <a:r>
              <a:rPr lang="cs-CZ" dirty="0" smtClean="0"/>
              <a:t>-tel nový (přejímající)</a:t>
            </a:r>
          </a:p>
          <a:p>
            <a:r>
              <a:rPr lang="cs-CZ" dirty="0" smtClean="0"/>
              <a:t>Práva a povinnosti z pracovněprávního vztahu přecházejí v plném rozsahu na přejímajícího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r>
              <a:rPr lang="cs-CZ" dirty="0" smtClean="0"/>
              <a:t>Povinnost obou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Informovat odborový orgán (radu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) nebo přímo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a projednat to s nimi</a:t>
            </a:r>
          </a:p>
          <a:p>
            <a:r>
              <a:rPr lang="cs-CZ" dirty="0" smtClean="0"/>
              <a:t>Smrtí FO </a:t>
            </a:r>
            <a:r>
              <a:rPr lang="cs-CZ" dirty="0" err="1" smtClean="0"/>
              <a:t>zam</a:t>
            </a:r>
            <a:r>
              <a:rPr lang="cs-CZ" dirty="0" smtClean="0"/>
              <a:t>-tele přecházejí práva a povinnosti z pracovněprávních vztahů na dědice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Změna obsahu pracovní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základě:</a:t>
            </a:r>
          </a:p>
          <a:p>
            <a:pPr lvl="1"/>
            <a:r>
              <a:rPr lang="cs-CZ" dirty="0" smtClean="0"/>
              <a:t>Jednostranného</a:t>
            </a:r>
          </a:p>
          <a:p>
            <a:pPr lvl="1"/>
            <a:r>
              <a:rPr lang="cs-CZ" dirty="0" smtClean="0"/>
              <a:t>Dvoustranného právního aktu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Změna jakéhokoli ustanovení pracovní smlouvy</a:t>
            </a:r>
          </a:p>
          <a:p>
            <a:r>
              <a:rPr lang="cs-CZ" dirty="0" smtClean="0"/>
              <a:t>Zákoník práce upravuje specifika u změny</a:t>
            </a:r>
          </a:p>
          <a:p>
            <a:pPr lvl="1"/>
            <a:r>
              <a:rPr lang="cs-CZ" dirty="0" smtClean="0"/>
              <a:t>Druhu práce</a:t>
            </a:r>
          </a:p>
          <a:p>
            <a:pPr lvl="1"/>
            <a:r>
              <a:rPr lang="cs-CZ" dirty="0" smtClean="0"/>
              <a:t>Místa výkonu práce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Dvoustranný právní úkon/dohoda o změně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být písemná</a:t>
            </a:r>
          </a:p>
          <a:p>
            <a:r>
              <a:rPr lang="cs-CZ" dirty="0" smtClean="0"/>
              <a:t>Nesmí být v rozporu s kogentní právní úpravou</a:t>
            </a:r>
          </a:p>
          <a:p>
            <a:r>
              <a:rPr lang="cs-CZ" dirty="0" smtClean="0"/>
              <a:t>Např.:</a:t>
            </a:r>
          </a:p>
          <a:p>
            <a:pPr lvl="1"/>
            <a:r>
              <a:rPr lang="cs-CZ" dirty="0" smtClean="0"/>
              <a:t>Přeložení do jiného místa</a:t>
            </a:r>
          </a:p>
          <a:p>
            <a:pPr lvl="1"/>
            <a:r>
              <a:rPr lang="cs-CZ" dirty="0" smtClean="0"/>
              <a:t>Převedení a přeložení na žádost zaměstnance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Přeložení do jiného místa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Pouze se souhlasem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v rámci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r>
              <a:rPr lang="cs-CZ" dirty="0" smtClean="0"/>
              <a:t>Po dobu nezbytnou provozní potřeby </a:t>
            </a:r>
            <a:r>
              <a:rPr lang="cs-CZ" dirty="0" err="1" smtClean="0"/>
              <a:t>zam</a:t>
            </a:r>
            <a:r>
              <a:rPr lang="cs-CZ" dirty="0" smtClean="0"/>
              <a:t>-tele (v ZP zvláštní podmínky pro těhotné ženy a matky)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náleží stejné náhrady jako při pracovní cestě (viz zákon o cestovních náhradách)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Převedení a přeložení na žádost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Konání dosavadní práce nebo práce na dosavadním pracovišti není vhodná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Podle lékařského posudku</a:t>
            </a:r>
          </a:p>
          <a:p>
            <a:pPr lvl="1"/>
            <a:r>
              <a:rPr lang="cs-CZ" dirty="0" smtClean="0"/>
              <a:t>Z jiných vážných důvodů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Zam</a:t>
            </a:r>
            <a:r>
              <a:rPr lang="cs-CZ" dirty="0" smtClean="0"/>
              <a:t>-tel má povinnost dohodu uzavřít, jakmile to dovolí jeho provozní možnosti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Jednostranný právní úkon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ZP</a:t>
            </a:r>
          </a:p>
          <a:p>
            <a:r>
              <a:rPr lang="cs-CZ" dirty="0" err="1" smtClean="0"/>
              <a:t>Převední</a:t>
            </a:r>
            <a:r>
              <a:rPr lang="cs-CZ" dirty="0" smtClean="0"/>
              <a:t> na jinou práci (jiný druh práce)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musí obeznámit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s důvody, dobou </a:t>
            </a:r>
            <a:r>
              <a:rPr lang="cs-CZ" dirty="0" err="1" smtClean="0"/>
              <a:t>převední</a:t>
            </a:r>
            <a:r>
              <a:rPr lang="cs-CZ" dirty="0" smtClean="0"/>
              <a:t> a vydat mu o tom písemné potvrzení</a:t>
            </a:r>
          </a:p>
          <a:p>
            <a:pPr lvl="1"/>
            <a:r>
              <a:rPr lang="cs-CZ" dirty="0" smtClean="0"/>
              <a:t>Až skutečnosti pominou, </a:t>
            </a:r>
            <a:r>
              <a:rPr lang="cs-CZ" dirty="0" err="1" smtClean="0"/>
              <a:t>zam</a:t>
            </a:r>
            <a:r>
              <a:rPr lang="cs-CZ" dirty="0" smtClean="0"/>
              <a:t>-tel je povinen zařadit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na původní práci a pracoviště</a:t>
            </a:r>
          </a:p>
          <a:p>
            <a:r>
              <a:rPr lang="cs-CZ" dirty="0" smtClean="0"/>
              <a:t>Důvody pro převedení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bez jeho souhlasu:</a:t>
            </a:r>
          </a:p>
          <a:p>
            <a:pPr lvl="1"/>
            <a:r>
              <a:rPr lang="cs-CZ" dirty="0" smtClean="0"/>
              <a:t>Obligatorní: např. pro dlouhodobou nezpůsobilost konat dosavadní práci, z důvodu pravomocného rozhodnutí soudu, nemožnost konat práci podle lékařského posudku</a:t>
            </a:r>
          </a:p>
          <a:p>
            <a:pPr lvl="1"/>
            <a:r>
              <a:rPr lang="cs-CZ" dirty="0" smtClean="0"/>
              <a:t>Fakultativní: např. po dobu výpovědní doby pro porušení pracovní kázně, pozbyl-li dočasně předpoklady pro výkon sjednané práce, na dobu nezbytné potřeby při prostoji </a:t>
            </a:r>
            <a:r>
              <a:rPr lang="cs-CZ" dirty="0" err="1" smtClean="0"/>
              <a:t>zam</a:t>
            </a:r>
            <a:r>
              <a:rPr lang="cs-CZ" dirty="0" smtClean="0"/>
              <a:t>-tele nebo k odvrácení živelní události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cesta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časově omezené vyslání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 k výkonu práce mimo sjednané místo výkonu práce</a:t>
            </a:r>
          </a:p>
          <a:p>
            <a:r>
              <a:rPr lang="cs-CZ" dirty="0" smtClean="0"/>
              <a:t>na dobu nezbytné potřeby</a:t>
            </a:r>
          </a:p>
          <a:p>
            <a:r>
              <a:rPr lang="cs-CZ" dirty="0" smtClean="0"/>
              <a:t>jen na základě dohody  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na pracovní cestě koná práci podle </a:t>
            </a:r>
          </a:p>
          <a:p>
            <a:pPr lvl="1"/>
            <a:r>
              <a:rPr lang="cs-CZ" dirty="0" smtClean="0"/>
              <a:t>pokynů vedoucího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který ho na pracovní cestu vyslal</a:t>
            </a:r>
          </a:p>
          <a:p>
            <a:pPr lvl="1"/>
            <a:r>
              <a:rPr lang="cs-CZ" dirty="0" smtClean="0"/>
              <a:t>V případě vyslání do jiné organizační složky (k jinému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teli</a:t>
            </a:r>
            <a:r>
              <a:rPr lang="cs-CZ" dirty="0" smtClean="0"/>
              <a:t>), může </a:t>
            </a:r>
            <a:r>
              <a:rPr lang="cs-CZ" dirty="0" err="1" smtClean="0"/>
              <a:t>zam</a:t>
            </a:r>
            <a:r>
              <a:rPr lang="cs-CZ" dirty="0" smtClean="0"/>
              <a:t>-tel  pověřit jiného vedoucího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(jiného </a:t>
            </a:r>
            <a:r>
              <a:rPr lang="cs-CZ" dirty="0" err="1" smtClean="0"/>
              <a:t>zam</a:t>
            </a:r>
            <a:r>
              <a:rPr lang="cs-CZ" dirty="0" smtClean="0"/>
              <a:t>-tele), aby dával pokyny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Zaměstnankyně pečující o dítě ve věku 3 roky se vrátila s rodičovské dovolené. V pracovní smlouvě uzavřené před 5 roky sjednala se zaměstnavatelem souhlas s vysíláním na pracovní cesty.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Potřebuje zaměstnavatel její souhlas před každým vysláním na pracovní cestu?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a obsah pracovního poměru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pracovněprávní vztah</a:t>
            </a:r>
          </a:p>
          <a:p>
            <a:r>
              <a:rPr lang="cs-CZ" dirty="0" smtClean="0"/>
              <a:t>Předmětem je určitá pracovní činnost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se zavazuje ji osobně vykonávat pro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/>
            <a:r>
              <a:rPr lang="cs-CZ" dirty="0" smtClean="0"/>
              <a:t>Úplatně, tj. za mzdu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Obsah</a:t>
            </a:r>
          </a:p>
          <a:p>
            <a:pPr lvl="1"/>
            <a:r>
              <a:rPr lang="cs-CZ" dirty="0" smtClean="0"/>
              <a:t>Práva a povinnosti </a:t>
            </a:r>
            <a:r>
              <a:rPr lang="cs-CZ" dirty="0" err="1" smtClean="0"/>
              <a:t>zam</a:t>
            </a:r>
            <a:r>
              <a:rPr lang="cs-CZ" dirty="0" smtClean="0"/>
              <a:t>-tele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		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6069"/>
                <a:gridCol w="537606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Zaměstnavatel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Právo a povinnost pracovat podle pracovní smlouvy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Právo požadovat výkon práce sjednané v pracovní smlouvě a povinnost poskytovat sjednanou práci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Právo dostávat za sjednanou práci mzdu nebo plat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Povinnost vyplácet za práci mzdu nebo plat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Právo na zajištění bezpečných pracovních podmínek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Povinnost zajistit bezpečné pracovní podmínky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Povinnost</a:t>
                      </a:r>
                      <a:r>
                        <a:rPr lang="cs-CZ" baseline="0" dirty="0" smtClean="0"/>
                        <a:t> řídit se při práci pokyny zaměstnavatele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Práva dávat zaměstnanci pokyny k výkonu práce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Právo účastnit se prostřednictvím</a:t>
                      </a:r>
                      <a:r>
                        <a:rPr lang="cs-CZ" baseline="0" dirty="0" smtClean="0"/>
                        <a:t> odborů na rozhodování zaměstnavatele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Povinnost spolupracovat ve stanovených případech s odbory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pracovního poměru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94494" y="1351344"/>
            <a:ext cx="10753200" cy="41399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/>
              <a:t>Pracovní poměr může vzniknout pouze se souhlasem zaměstnavatele a zaměstnance</a:t>
            </a:r>
          </a:p>
          <a:p>
            <a:pPr marL="342900" indent="-342900">
              <a:buNone/>
            </a:pPr>
            <a:r>
              <a:rPr lang="cs-CZ" sz="2400" b="1" dirty="0" smtClean="0"/>
              <a:t>Pracovní poměr se zakládá </a:t>
            </a:r>
            <a:endParaRPr lang="cs-CZ" sz="24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400" u="sng" dirty="0" smtClean="0"/>
              <a:t>Pracovní smlouvou 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400" u="sng" dirty="0" smtClean="0"/>
              <a:t>Jmenováním</a:t>
            </a:r>
            <a:r>
              <a:rPr lang="cs-CZ" sz="2400" dirty="0" smtClean="0"/>
              <a:t> – pouze v případech stanovených zákonem a to pouze u vedoucího </a:t>
            </a:r>
          </a:p>
          <a:p>
            <a:pPr marL="594900" lvl="1" indent="-342900"/>
            <a:r>
              <a:rPr lang="cs-CZ" sz="1800" dirty="0" smtClean="0"/>
              <a:t>organizační složky státu</a:t>
            </a:r>
          </a:p>
          <a:p>
            <a:pPr marL="594900" lvl="1" indent="-342900"/>
            <a:r>
              <a:rPr lang="cs-CZ" sz="1800" dirty="0" smtClean="0"/>
              <a:t>organizačního útvaru státního podniku, státního fondu</a:t>
            </a:r>
          </a:p>
          <a:p>
            <a:pPr marL="594900" lvl="1" indent="-342900"/>
            <a:r>
              <a:rPr lang="cs-CZ" sz="1800" dirty="0" smtClean="0"/>
              <a:t>příspěvkové organizace </a:t>
            </a:r>
          </a:p>
          <a:p>
            <a:pPr marL="594900" lvl="1" indent="-342900"/>
            <a:r>
              <a:rPr lang="cs-CZ" sz="1800" dirty="0" smtClean="0"/>
              <a:t>organizačního útvaru v Policii ČR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smlouva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6292"/>
            <a:ext cx="10753200" cy="450570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 dvoustranný právní úkon spočívající v souhlasném projevu občana a zaměstnavatele uzavřít pracovní poměr</a:t>
            </a:r>
          </a:p>
          <a:p>
            <a:r>
              <a:rPr lang="cs-CZ" dirty="0" smtClean="0"/>
              <a:t>Pracovní poměr se zakládá pracovní smlouvou mezi zaměstnavatelem a zaměstnancem, není-li v zákoně dále stanoveno jinak.</a:t>
            </a:r>
          </a:p>
          <a:p>
            <a:r>
              <a:rPr lang="cs-CZ" sz="2000" dirty="0" smtClean="0"/>
              <a:t>Jestliže zvláštní právní předpis nebo stanovy spolku, odborové organizace nebo organizace zaměstnavatelů podle zvláštního právního předpisu vyžadují, aby se obsazení pracovního místa uskutečnilo na základě volby příslušným orgánem, </a:t>
            </a:r>
            <a:r>
              <a:rPr lang="cs-CZ" sz="2000" b="1" dirty="0" smtClean="0"/>
              <a:t>považuje se zvolení za předpoklad, který předchází sjednání pracovní smlouvy.</a:t>
            </a:r>
          </a:p>
          <a:p>
            <a:pPr>
              <a:buNone/>
            </a:pPr>
            <a:endParaRPr lang="cs-CZ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před vznikem pracovního poměru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8054"/>
            <a:ext cx="10753200" cy="4513946"/>
          </a:xfrm>
        </p:spPr>
        <p:txBody>
          <a:bodyPr/>
          <a:lstStyle/>
          <a:p>
            <a:r>
              <a:rPr lang="cs-CZ" dirty="0" smtClean="0"/>
              <a:t>Pracovní smlouva musí být uzavřena písemně 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smí vyžadovat od FO, která se u něj uchází o práci, nebo od jiných osob jen údaje, které bezprostředně souvisejí s uzavřením pracovní smlouvy.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je povinen seznámit FO </a:t>
            </a:r>
          </a:p>
          <a:p>
            <a:pPr lvl="1"/>
            <a:r>
              <a:rPr lang="cs-CZ" dirty="0" smtClean="0"/>
              <a:t>s právy a povinnostmi</a:t>
            </a:r>
          </a:p>
          <a:p>
            <a:pPr lvl="1"/>
            <a:r>
              <a:rPr lang="pl-PL" dirty="0" smtClean="0"/>
              <a:t>s pracovními podmínkami</a:t>
            </a:r>
          </a:p>
          <a:p>
            <a:pPr lvl="1"/>
            <a:r>
              <a:rPr lang="pl-PL" dirty="0" smtClean="0"/>
              <a:t>s podmínkami odměňování</a:t>
            </a:r>
          </a:p>
          <a:p>
            <a:r>
              <a:rPr lang="cs-CZ" sz="1800" dirty="0" smtClean="0"/>
              <a:t>V případech stanovených zvláštním právním předpisem je zaměstnavatel povinen zajistit, aby se fyzická osoba před vznikem pracovního poměru </a:t>
            </a:r>
            <a:r>
              <a:rPr lang="cs-CZ" sz="1800" b="1" dirty="0" smtClean="0"/>
              <a:t>podrobila vstupní lékařské prohlídce</a:t>
            </a:r>
            <a:r>
              <a:rPr lang="cs-CZ" sz="1800" dirty="0" smtClean="0"/>
              <a:t>.</a:t>
            </a:r>
            <a:endParaRPr lang="cs-CZ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Podstatné náležitosti pracovní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 smtClean="0"/>
              <a:t>Druh práce </a:t>
            </a:r>
          </a:p>
          <a:p>
            <a:pPr marL="594900" lvl="1" indent="-342900"/>
            <a:r>
              <a:rPr lang="cs-CZ" dirty="0" smtClean="0"/>
              <a:t>Musí být určité (např.: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ve škole = topič-údržbář)</a:t>
            </a:r>
          </a:p>
          <a:p>
            <a:pPr marL="594900" lvl="1" indent="-342900"/>
            <a:r>
              <a:rPr lang="cs-CZ" dirty="0" smtClean="0"/>
              <a:t>Může obsahovat i několik prací</a:t>
            </a:r>
          </a:p>
          <a:p>
            <a:pPr marL="342900" indent="-342900">
              <a:buAutoNum type="alphaLcParenR"/>
            </a:pPr>
            <a:r>
              <a:rPr lang="cs-CZ" dirty="0" smtClean="0"/>
              <a:t>Místo nebo místa výkonu práce </a:t>
            </a:r>
          </a:p>
          <a:p>
            <a:pPr marL="594900" lvl="1" indent="-342900"/>
            <a:r>
              <a:rPr lang="cs-CZ" dirty="0" smtClean="0"/>
              <a:t>Konkrétní provozovna, název obce, i několik míst</a:t>
            </a:r>
          </a:p>
          <a:p>
            <a:pPr marL="594900" lvl="1" indent="-342900"/>
            <a:r>
              <a:rPr lang="cs-CZ" dirty="0" smtClean="0"/>
              <a:t>Jiná místa jen se souhlasem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Den nástupu do práce (den vzniku pracovního poměru) </a:t>
            </a:r>
          </a:p>
          <a:p>
            <a:pPr marL="594900" lvl="1" indent="-342900"/>
            <a:r>
              <a:rPr lang="cs-CZ" dirty="0" smtClean="0"/>
              <a:t>Pracovní poměr vzniká dnem sjednaným v pracovní smlouvě jako den nástupu do práce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296562"/>
            <a:ext cx="10753200" cy="553543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Př.1: „Zaměstnanec bude vykonávat i další práce podle potřeb majitele společnosti.“ </a:t>
            </a:r>
          </a:p>
          <a:p>
            <a:pPr>
              <a:buNone/>
            </a:pPr>
            <a:r>
              <a:rPr lang="cs-CZ" dirty="0" smtClean="0"/>
              <a:t>Je toto ujednání v pracovní smlouvě platné?</a:t>
            </a:r>
          </a:p>
          <a:p>
            <a:pPr>
              <a:buNone/>
            </a:pPr>
            <a:r>
              <a:rPr lang="cs-CZ" dirty="0" smtClean="0"/>
              <a:t>Př.2: V pracovní smlouvě je jako místo výkonu práce uveden pouze název společnosti.</a:t>
            </a:r>
          </a:p>
          <a:p>
            <a:pPr>
              <a:buNone/>
            </a:pPr>
            <a:r>
              <a:rPr lang="cs-CZ" dirty="0" smtClean="0"/>
              <a:t>Je toto ujednání platné?</a:t>
            </a:r>
          </a:p>
          <a:p>
            <a:pPr>
              <a:buNone/>
            </a:pPr>
            <a:r>
              <a:rPr lang="cs-CZ" dirty="0" smtClean="0"/>
              <a:t>Př.3:Pracovní smlouva byla podepsána 2. ledna a den nástupu do práce byl sjednán na 15. ledna.</a:t>
            </a:r>
          </a:p>
          <a:p>
            <a:pPr>
              <a:buNone/>
            </a:pPr>
            <a:r>
              <a:rPr lang="cs-CZ" dirty="0" smtClean="0"/>
              <a:t>Kdy vznikl pracovní poměr?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náležitosti pracovní smlouvy	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Nesmějí být v rozporu s ustanoveními zákoníku práce	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Konkurenční doložka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Doba trvání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Zkušební doba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Ujednání o mzdě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Ujednání o pracovní době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Možnost vysílání na pracovní cesty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769</TotalTime>
  <Words>1032</Words>
  <Application>Microsoft Office PowerPoint</Application>
  <PresentationFormat>Vlastní</PresentationFormat>
  <Paragraphs>164</Paragraphs>
  <Slides>18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prezentace-edu-cz</vt:lpstr>
      <vt:lpstr>Pracovní poměr</vt:lpstr>
      <vt:lpstr>Pojem a obsah pracovního poměru </vt:lpstr>
      <vt:lpstr>Práva a povinnosti  </vt:lpstr>
      <vt:lpstr>Vznik pracovního poměru </vt:lpstr>
      <vt:lpstr>Pracovní smlouva </vt:lpstr>
      <vt:lpstr>Postup před vznikem pracovního poměru</vt:lpstr>
      <vt:lpstr>Podstatné náležitosti pracovní smlouvy</vt:lpstr>
      <vt:lpstr>Snímek 8</vt:lpstr>
      <vt:lpstr>Další náležitosti pracovní smlouvy </vt:lpstr>
      <vt:lpstr>Změny pracovního poměru</vt:lpstr>
      <vt:lpstr>a) Změna subjektu</vt:lpstr>
      <vt:lpstr>b) Změna obsahu pracovní smlouvy</vt:lpstr>
      <vt:lpstr>Dvoustranný právní úkon/dohoda o změně</vt:lpstr>
      <vt:lpstr>Přeložení do jiného místa</vt:lpstr>
      <vt:lpstr>Převedení a přeložení na žádost zam-ce</vt:lpstr>
      <vt:lpstr>Jednostranný právní úkon</vt:lpstr>
      <vt:lpstr>Pracovní cesta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25</cp:revision>
  <cp:lastPrinted>1601-01-01T00:00:00Z</cp:lastPrinted>
  <dcterms:created xsi:type="dcterms:W3CDTF">2019-06-11T20:19:30Z</dcterms:created>
  <dcterms:modified xsi:type="dcterms:W3CDTF">2019-09-06T09:48:20Z</dcterms:modified>
</cp:coreProperties>
</file>