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od 1.5. u zaměstnavatele na základě dohody o provedení práce v rozsahu 100 hodin v kalendářním roce. V jakém rozsahu může zaměstnavatel uzavřít s tímto dalším zaměstnancem dohodu o provedení práce, v níž je vykonávána jiná práce? Měla by na rozsah práce vliv skutečnost, že část zaměstnavatele, v níž zaměstnanec pracoval, by přešla k jinému zaměstnavateli?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Dohody jejichž uzavřením nevzniká pracovní poměr</a:t>
            </a:r>
          </a:p>
          <a:p>
            <a:r>
              <a:rPr lang="cs-CZ" dirty="0" smtClean="0"/>
              <a:t>Uzavírají se tam, kde není účelné nebo hospodárné sjednat pracovní poměr</a:t>
            </a:r>
          </a:p>
          <a:p>
            <a:r>
              <a:rPr lang="cs-CZ" dirty="0" smtClean="0"/>
              <a:t>Od pracovního poměru se liší podmínkami výkonu práce</a:t>
            </a:r>
          </a:p>
          <a:p>
            <a:pPr lvl="1"/>
            <a:r>
              <a:rPr lang="cs-CZ" dirty="0" smtClean="0"/>
              <a:t>Nevzniká z nich nárok na dovolenou, na náhradu mzdy při překážkách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na náhradu cestovních výdajů aj.</a:t>
            </a:r>
          </a:p>
          <a:p>
            <a:r>
              <a:rPr lang="cs-CZ" dirty="0" smtClean="0"/>
              <a:t>Výše odměny není limitována, účastníci si odměnu sjednávají dohodou</a:t>
            </a:r>
          </a:p>
          <a:p>
            <a:pPr lvl="1"/>
            <a:r>
              <a:rPr lang="cs-CZ" dirty="0" smtClean="0"/>
              <a:t>vázanost pouze hodinovou minimální mzdou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smtClean="0"/>
              <a:t>Rozsah práce nesmí být větší než </a:t>
            </a:r>
            <a:r>
              <a:rPr lang="cs-CZ" b="1" dirty="0" smtClean="0"/>
              <a:t>300 </a:t>
            </a:r>
            <a:r>
              <a:rPr lang="cs-CZ" dirty="0" smtClean="0"/>
              <a:t>hodin v kalendářním roce. </a:t>
            </a:r>
          </a:p>
          <a:p>
            <a:r>
              <a:rPr lang="cs-CZ" dirty="0" smtClean="0"/>
              <a:t>Do rozsahu práce se započítává také doba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 v témže kalendářním roce na základě jiné dohody o provedení práce.</a:t>
            </a:r>
          </a:p>
          <a:p>
            <a:r>
              <a:rPr lang="cs-CZ" b="1" dirty="0" smtClean="0"/>
              <a:t>Dohoda o provedení práce má obsahovat </a:t>
            </a:r>
          </a:p>
          <a:p>
            <a:pPr lvl="1">
              <a:buFontTx/>
              <a:buChar char="-"/>
            </a:pPr>
            <a:r>
              <a:rPr lang="cs-CZ" dirty="0" smtClean="0"/>
              <a:t>vymezení práce</a:t>
            </a:r>
          </a:p>
          <a:p>
            <a:pPr lvl="1">
              <a:buFontTx/>
              <a:buChar char="-"/>
            </a:pPr>
            <a:r>
              <a:rPr lang="cs-CZ" dirty="0" smtClean="0"/>
              <a:t>místo výkonu práce</a:t>
            </a:r>
          </a:p>
          <a:p>
            <a:pPr lvl="1">
              <a:buFontTx/>
              <a:buChar char="-"/>
            </a:pPr>
            <a:r>
              <a:rPr lang="cs-CZ" dirty="0" smtClean="0"/>
              <a:t>doba  na kterou se tato dohoda uzavírá.</a:t>
            </a:r>
          </a:p>
          <a:p>
            <a:pPr lvl="1">
              <a:buFontTx/>
              <a:buChar char="-"/>
            </a:pPr>
            <a:r>
              <a:rPr lang="cs-CZ" dirty="0" smtClean="0"/>
              <a:t>rozsah pracovních hodin </a:t>
            </a:r>
          </a:p>
          <a:p>
            <a:pPr lvl="1">
              <a:buFontTx/>
              <a:buChar char="-"/>
            </a:pPr>
            <a:r>
              <a:rPr lang="cs-CZ" dirty="0" smtClean="0"/>
              <a:t>odměna (nesmí být nižší než minimální mzda)</a:t>
            </a:r>
          </a:p>
          <a:p>
            <a:pPr lvl="1">
              <a:buFontTx/>
              <a:buChar char="-"/>
            </a:pPr>
            <a:r>
              <a:rPr lang="cs-CZ" dirty="0" smtClean="0"/>
              <a:t>lze sjednat i způsob jednostranného ukončení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buFontTx/>
              <a:buChar char="-"/>
            </a:pPr>
            <a:r>
              <a:rPr lang="cs-CZ" dirty="0" smtClean="0"/>
              <a:t>Na základě dohody o pracovní činnosti není možné vykonávat práci v rozsahu překračujícím v průměru </a:t>
            </a:r>
            <a:r>
              <a:rPr lang="cs-CZ" b="1" dirty="0" smtClean="0"/>
              <a:t>polovinu stanovené týdenní pracovní doby </a:t>
            </a:r>
            <a:r>
              <a:rPr lang="cs-CZ" dirty="0" smtClean="0"/>
              <a:t>za dobu jejího trvání nejdéle však za období 52 týdnů</a:t>
            </a:r>
          </a:p>
          <a:p>
            <a:pPr marL="179388" indent="-179388">
              <a:buFontTx/>
              <a:buChar char="-"/>
            </a:pPr>
            <a:r>
              <a:rPr lang="cs-CZ" dirty="0" smtClean="0"/>
              <a:t>V dohodě o pracovní činnosti musí být uvedeny: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 druh sjednané práce, 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sjednaný rozsah pracovní doby,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doba, na kterou se dohoda uzavírá.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Není-li sjednán </a:t>
            </a:r>
            <a:r>
              <a:rPr lang="cs-CZ" b="1" dirty="0" smtClean="0"/>
              <a:t>způsob zrušení dohody </a:t>
            </a:r>
            <a:r>
              <a:rPr lang="cs-CZ" dirty="0" smtClean="0"/>
              <a:t>o pracovní činnosti, je možné ji zrušit dohodou smluvních stran účastníků ke sjednanému dni</a:t>
            </a:r>
          </a:p>
          <a:p>
            <a:pPr lvl="1"/>
            <a:r>
              <a:rPr lang="cs-CZ" dirty="0" smtClean="0"/>
              <a:t>Jednostranně může být zrušena z jakéhokoliv důvodu nebo bez uvedení důvodu </a:t>
            </a:r>
          </a:p>
          <a:p>
            <a:pPr lvl="1"/>
            <a:r>
              <a:rPr lang="cs-CZ" dirty="0" smtClean="0"/>
              <a:t>S15denní výpovědní dobou, která začíná dnem, v němž byla výpověď doručena druhé smluvní straně druhému účastníku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Okamžité zrušení dohody o pracovní činnosti může být však sjednáno jen pro případy, kdy je možné okamžitě zrušit pracovní poměr.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u zaměstnavatele na základě dohody o pracovní činnosti. Vzniká mu v tomto právním vztahu právo na příplatek za práci v noci, dovolenou, pracovní volno při ošetření u lékaře?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zaměstnává 10 zaměstnanců v pracovním poměru jako zedníky. Jeden z nich je po dobu tří týdnů v pracovní neschopnosti. Může zaměstnavatel na tutéž práci zaměstnat po dobu pracovní neschopnosti dva zaměstnance na základě dohody o pracovní činnosti? Je možné takto nadále zaměstnávat na stejnou práci vedle sebe zaměstnance na základě dohod a </a:t>
            </a:r>
            <a:r>
              <a:rPr lang="cs-CZ" dirty="0" err="1" smtClean="0"/>
              <a:t>zaměsntance</a:t>
            </a:r>
            <a:r>
              <a:rPr lang="cs-CZ" dirty="0" smtClean="0"/>
              <a:t> v pracovním poměru?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Je-li uzavřena dohoda o pracovní činnosti od 1.1.2014 na dobu neurčitou. Kdy skončí pracovní vztah?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má se zaměstnancem sjednanou dohodu o pracovní činnosti na dobu neurčitou se sjednaným okamžitým zrušením z důvodu, pro které lze okamžitě zrušit pracovní poměr. Zaměstnanec porušil své pracovní povinnosti zvlášť hrubým způsobem a zaměstnavatel by s ním chtěl co nejrychleji rozvázat pracovní vztah založený dohodou o pracovní činnosti.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86</TotalTime>
  <Words>609</Words>
  <Application>Microsoft Office PowerPoint</Application>
  <PresentationFormat>Vlastní</PresentationFormat>
  <Paragraphs>61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prezentace-edu-cz</vt:lpstr>
      <vt:lpstr>Dohody o pracích konaných mimo pracovní poměr</vt:lpstr>
      <vt:lpstr>Snímek 2</vt:lpstr>
      <vt:lpstr>Dohoda o provedení práce</vt:lpstr>
      <vt:lpstr>Dohoda o pracovní činnosti  </vt:lpstr>
      <vt:lpstr>Dohoda o pracovní činnosti  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14</cp:revision>
  <cp:lastPrinted>1601-01-01T00:00:00Z</cp:lastPrinted>
  <dcterms:created xsi:type="dcterms:W3CDTF">2019-06-11T20:19:30Z</dcterms:created>
  <dcterms:modified xsi:type="dcterms:W3CDTF">2019-09-06T09:50:47Z</dcterms:modified>
</cp:coreProperties>
</file>