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7300"/>
    <a:srgbClr val="D77300"/>
    <a:srgbClr val="B9006E"/>
    <a:srgbClr val="4BC8FF"/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16" autoAdjust="0"/>
    <p:restoredTop sz="69310" autoAdjust="0"/>
  </p:normalViewPr>
  <p:slideViewPr>
    <p:cSldViewPr snapToGrid="0">
      <p:cViewPr varScale="1">
        <p:scale>
          <a:sx n="83" d="100"/>
          <a:sy n="83" d="100"/>
        </p:scale>
        <p:origin x="-1386" y="-90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25" d="100"/>
          <a:sy n="125" d="100"/>
        </p:scale>
        <p:origin x="4002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=""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=""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1A6D36-8CFB-40FE-8D60-D2050488125D}" type="slidenum">
              <a:rPr lang="cs-CZ" altLang="cs-CZ" smtClean="0"/>
              <a:pPr/>
              <a:t>3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=""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B86CC774-E8F2-443B-8104-C23B78C588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31624" cy="105682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5384140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=""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997" y="718712"/>
            <a:ext cx="5220001" cy="320400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=""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=""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=""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=""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>
              <a:lnSpc>
                <a:spcPts val="1100"/>
              </a:lnSpc>
              <a:defRPr sz="900" b="1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=""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6251278" y="718712"/>
            <a:ext cx="5220001" cy="320400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4" name="Obrázek 13">
            <a:extLst>
              <a:ext uri="{FF2B5EF4-FFF2-40B4-BE49-F238E27FC236}">
                <a16:creationId xmlns="" xmlns:a16="http://schemas.microsoft.com/office/drawing/2014/main" id="{9A9B9871-9EBA-4393-84B7-3D9DDE1A65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2986648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="" xmlns:a16="http://schemas.microsoft.com/office/drawing/2014/main" id="{AD3B27E1-04C4-44E6-8DD2-879D33954A3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2389077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nímek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rázek 7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na ikonu přidáte obrázek.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4B067BC3-E77A-4F93-8E39-6559029C6D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9872" y="6053204"/>
            <a:ext cx="855744" cy="5904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3854523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 PED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="" xmlns:a16="http://schemas.microsoft.com/office/drawing/2014/main" id="{1A0BEB84-E013-4810-A1F4-DBB607A8B7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712" y="2019299"/>
            <a:ext cx="4114367" cy="2838914"/>
          </a:xfrm>
          <a:prstGeom prst="rect">
            <a:avLst/>
          </a:prstGeom>
        </p:spPr>
      </p:pic>
      <p:sp>
        <p:nvSpPr>
          <p:cNvPr id="3" name="Zástupný symbol pro zápatí 1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FF7300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2"/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FF7300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="" xmlns:p14="http://schemas.microsoft.com/office/powerpoint/2010/main" val="30097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nímek MU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208" y="2434288"/>
            <a:ext cx="7673489" cy="1989423"/>
          </a:xfrm>
          <a:prstGeom prst="rect">
            <a:avLst/>
          </a:prstGeom>
        </p:spPr>
      </p:pic>
      <p:sp>
        <p:nvSpPr>
          <p:cNvPr id="3" name="Zástupný symbol pro zápatí 1">
            <a:extLst>
              <a:ext uri="{FF2B5EF4-FFF2-40B4-BE49-F238E27FC236}">
                <a16:creationId xmlns="" xmlns:a16="http://schemas.microsoft.com/office/drawing/2014/main" id="{325E9DFA-90AD-4BAC-8ACE-80E1EDF9A6C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="" xmlns:a16="http://schemas.microsoft.com/office/drawing/2014/main" id="{938657D1-8B54-4E06-BB80-F452B998A0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/>
          <a:lstStyle>
            <a:lvl1pPr>
              <a:defRPr>
                <a:solidFill>
                  <a:srgbClr val="0000DC"/>
                </a:solidFill>
              </a:defRPr>
            </a:lvl1pPr>
          </a:lstStyle>
          <a:p>
            <a:fld id="{D6D6C118-631F-4A80-9886-907009361577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=""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391DB9A3-3792-41D4-AB78-F1910E62BE5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1229579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=""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=""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=""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Klepnutím lze upravit styl předlohy podnadpisů.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A3E27AE8-8344-46DF-95A1-57C7ED3DEA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00" y="414000"/>
            <a:ext cx="1520782" cy="10493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481167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Definujte zápatí - název prezentace / pracoviště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pic>
        <p:nvPicPr>
          <p:cNvPr id="9" name="Obrázek 8">
            <a:extLst>
              <a:ext uri="{FF2B5EF4-FFF2-40B4-BE49-F238E27FC236}">
                <a16:creationId xmlns="" xmlns:a16="http://schemas.microsoft.com/office/drawing/2014/main" id="{21103F4D-0D61-472A-BAFF-19EFE6D636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3442829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21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2" name="Zástupný symbol pro obsah 2"/>
          <p:cNvSpPr>
            <a:spLocks noGrp="1"/>
          </p:cNvSpPr>
          <p:nvPr>
            <p:ph idx="1"/>
          </p:nvPr>
        </p:nvSpPr>
        <p:spPr>
          <a:xfrm>
            <a:off x="720000" y="169200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23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90271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="" xmlns:a16="http://schemas.microsoft.com/office/drawing/2014/main" id="{3AB41CB1-F6A4-458D-85DF-FC3E822971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17168426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obsah 12">
            <a:extLst>
              <a:ext uri="{FF2B5EF4-FFF2-40B4-BE49-F238E27FC236}">
                <a16:creationId xmlns=""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1695074"/>
            <a:ext cx="5218413" cy="3896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=""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 dirty="0"/>
          </a:p>
        </p:txBody>
      </p:sp>
      <p:sp>
        <p:nvSpPr>
          <p:cNvPr id="9" name="Zástupný symbol pro text 13">
            <a:extLst>
              <a:ext uri="{FF2B5EF4-FFF2-40B4-BE49-F238E27FC236}">
                <a16:creationId xmlns=""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idx="28"/>
          </p:nvPr>
        </p:nvSpPr>
        <p:spPr>
          <a:xfrm>
            <a:off x="6251280" y="1667024"/>
            <a:ext cx="5219998" cy="414000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="" xmlns:a16="http://schemas.microsoft.com/office/drawing/2014/main" id="{53D9C202-1E0C-49A0-BD44-0FABFFADA1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66739591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=""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440000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=""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=""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=""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=""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=""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=""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=""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19999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=""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60001" y="1692002"/>
            <a:ext cx="3311525" cy="2230711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=""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=""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pic>
        <p:nvPicPr>
          <p:cNvPr id="17" name="Obrázek 16">
            <a:extLst>
              <a:ext uri="{FF2B5EF4-FFF2-40B4-BE49-F238E27FC236}">
                <a16:creationId xmlns="" xmlns:a16="http://schemas.microsoft.com/office/drawing/2014/main" id="{C8521D5E-C1D4-49AD-9477-8C693D75907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13741071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a tex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4" name="Zástupný symbol pro obsah 2"/>
          <p:cNvSpPr>
            <a:spLocks noGrp="1"/>
          </p:cNvSpPr>
          <p:nvPr>
            <p:ph idx="1"/>
          </p:nvPr>
        </p:nvSpPr>
        <p:spPr>
          <a:xfrm>
            <a:off x="6272212" y="692150"/>
            <a:ext cx="5200987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16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obsah 12">
            <a:extLst>
              <a:ext uri="{FF2B5EF4-FFF2-40B4-BE49-F238E27FC236}">
                <a16:creationId xmlns="" xmlns:a16="http://schemas.microsoft.com/office/drawing/2014/main" id="{83517C49-9C06-4658-8660-E0D21D83CE29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19137" y="692150"/>
            <a:ext cx="5218413" cy="4899635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10" name="Zástupný symbol pro text 13">
            <a:extLst>
              <a:ext uri="{FF2B5EF4-FFF2-40B4-BE49-F238E27FC236}">
                <a16:creationId xmlns="" xmlns:a16="http://schemas.microsoft.com/office/drawing/2014/main" id="{F7FD9E97-5F69-494E-8672-5957527833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5599670"/>
            <a:ext cx="5218412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 i="0"/>
            </a:lvl1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pic>
        <p:nvPicPr>
          <p:cNvPr id="11" name="Obrázek 10">
            <a:extLst>
              <a:ext uri="{FF2B5EF4-FFF2-40B4-BE49-F238E27FC236}">
                <a16:creationId xmlns="" xmlns:a16="http://schemas.microsoft.com/office/drawing/2014/main" id="{5C946900-B034-4346-94F7-4849AECA0E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7383761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3158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 dirty="0"/>
              <a:t>Definujte zápatí - název prezentace / pracoviště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ct val="1500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buNone/>
              <a:defRPr/>
            </a:lvl3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="" xmlns:a16="http://schemas.microsoft.com/office/drawing/2014/main" id="{01ECF861-1DA0-4682-8B9C-824D212364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797" y="6060455"/>
            <a:ext cx="840542" cy="57997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4975528"/>
      </p:ext>
    </p:extLst>
  </p:cSld>
  <p:clrMapOvr>
    <a:masterClrMapping/>
  </p:clrMapOvr>
  <p:hf hdr="0" dt="0"/>
  <p:extLst mod="1">
    <p:ext uri="{DCECCB84-F9BA-43D5-87BE-67443E8EF086}">
      <p15:sldGuideLst xmlns=""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 dirty="0"/>
              <a:t>Definujte zápatí - název prezentace / pracoviště</a:t>
            </a:r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=""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=""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Upravte styly předlohy textu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90" r:id="rId3"/>
    <p:sldLayoutId id="2147483685" r:id="rId4"/>
    <p:sldLayoutId id="2147483688" r:id="rId5"/>
    <p:sldLayoutId id="2147483674" r:id="rId6"/>
    <p:sldLayoutId id="2147483673" r:id="rId7"/>
    <p:sldLayoutId id="2147483676" r:id="rId8"/>
    <p:sldLayoutId id="2147483675" r:id="rId9"/>
    <p:sldLayoutId id="2147483677" r:id="rId10"/>
    <p:sldLayoutId id="2147483686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00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6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049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1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BOZP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Ing. Nikola Straková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BOZP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84141" y="1261696"/>
            <a:ext cx="10753200" cy="4139998"/>
          </a:xfrm>
        </p:spPr>
        <p:txBody>
          <a:bodyPr/>
          <a:lstStyle/>
          <a:p>
            <a:r>
              <a:rPr lang="cs-CZ" dirty="0" smtClean="0"/>
              <a:t>Hlavní cíl = předcházet a omezovat rizika ohrožující či poškozující život a zdraví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ců</a:t>
            </a:r>
            <a:r>
              <a:rPr lang="cs-CZ" dirty="0" smtClean="0"/>
              <a:t> při práci</a:t>
            </a:r>
          </a:p>
          <a:p>
            <a:r>
              <a:rPr lang="cs-CZ" dirty="0" smtClean="0"/>
              <a:t>Odpovědni jsou vedoucí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ci</a:t>
            </a:r>
            <a:endParaRPr lang="cs-CZ" dirty="0" smtClean="0"/>
          </a:p>
          <a:p>
            <a:pPr lvl="1"/>
            <a:r>
              <a:rPr lang="cs-CZ" dirty="0" smtClean="0"/>
              <a:t>Na všech stupních řízení v rozsahu svých funkcí</a:t>
            </a:r>
          </a:p>
          <a:p>
            <a:r>
              <a:rPr lang="cs-CZ" dirty="0" err="1" smtClean="0"/>
              <a:t>Zam</a:t>
            </a:r>
            <a:r>
              <a:rPr lang="cs-CZ" dirty="0" smtClean="0"/>
              <a:t>-tel je povinen provádět pravidelnou kontrolu úrovně této bezpečnosti</a:t>
            </a:r>
          </a:p>
          <a:p>
            <a:r>
              <a:rPr lang="cs-CZ" dirty="0" smtClean="0"/>
              <a:t>Náklady spojené se zajišťováním bezpečnosti a ochrany zdraví při práci je povinen hradit </a:t>
            </a:r>
            <a:r>
              <a:rPr lang="cs-CZ" dirty="0" err="1" smtClean="0"/>
              <a:t>zam</a:t>
            </a:r>
            <a:r>
              <a:rPr lang="cs-CZ" dirty="0" smtClean="0"/>
              <a:t>-tel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07968" y="250768"/>
            <a:ext cx="10753200" cy="451576"/>
          </a:xfrm>
        </p:spPr>
        <p:txBody>
          <a:bodyPr/>
          <a:lstStyle/>
          <a:p>
            <a:r>
              <a:rPr lang="cs-CZ" dirty="0" smtClean="0"/>
              <a:t>Povinnosti </a:t>
            </a:r>
            <a:r>
              <a:rPr lang="cs-CZ" dirty="0" err="1" smtClean="0"/>
              <a:t>zam</a:t>
            </a:r>
            <a:r>
              <a:rPr lang="cs-CZ" dirty="0" smtClean="0"/>
              <a:t>-tele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20000" y="741507"/>
            <a:ext cx="10753200" cy="4139998"/>
          </a:xfrm>
        </p:spPr>
        <p:txBody>
          <a:bodyPr/>
          <a:lstStyle/>
          <a:p>
            <a:r>
              <a:rPr lang="cs-CZ" dirty="0" smtClean="0"/>
              <a:t>Stanoveny v ZP</a:t>
            </a:r>
          </a:p>
          <a:p>
            <a:r>
              <a:rPr lang="cs-CZ" dirty="0" smtClean="0"/>
              <a:t>Patří k nim zejména:</a:t>
            </a:r>
          </a:p>
          <a:p>
            <a:pPr lvl="1"/>
            <a:r>
              <a:rPr lang="cs-CZ" dirty="0" smtClean="0"/>
              <a:t>nepřipustit, aby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nec</a:t>
            </a:r>
            <a:r>
              <a:rPr lang="cs-CZ" dirty="0" smtClean="0"/>
              <a:t> vykonával zakázané práce a práce, jejichž náročnost by neodpovídala jeho schopnostem a zdravotní způsobilosti</a:t>
            </a:r>
          </a:p>
          <a:p>
            <a:pPr lvl="1"/>
            <a:r>
              <a:rPr lang="cs-CZ" dirty="0" smtClean="0"/>
              <a:t>Zajistit školení o předpisech BOZP, ověřovat jejich znalosti, soustavně kontrolovat jejich dodržování</a:t>
            </a:r>
          </a:p>
          <a:p>
            <a:pPr lvl="1"/>
            <a:r>
              <a:rPr lang="cs-CZ" dirty="0" smtClean="0"/>
              <a:t>Zajistit poskytnutí první pomoci</a:t>
            </a:r>
          </a:p>
          <a:p>
            <a:pPr lvl="1"/>
            <a:r>
              <a:rPr lang="cs-CZ" dirty="0" smtClean="0"/>
              <a:t>Zajistit dodržování zákazu kouření na pracovišti</a:t>
            </a:r>
          </a:p>
          <a:p>
            <a:pPr lvl="1"/>
            <a:r>
              <a:rPr lang="cs-CZ" dirty="0" smtClean="0"/>
              <a:t>Poskytovat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cům</a:t>
            </a:r>
            <a:r>
              <a:rPr lang="cs-CZ" dirty="0" smtClean="0"/>
              <a:t> osobní ochranné pracovní prostředky (oděv, obuv, čistící prostředky)</a:t>
            </a:r>
          </a:p>
          <a:p>
            <a:pPr lvl="1"/>
            <a:r>
              <a:rPr lang="cs-CZ" dirty="0" smtClean="0"/>
              <a:t>Umístit na pracovištích bezpečnostní značky a signály</a:t>
            </a:r>
          </a:p>
          <a:p>
            <a:pPr lvl="1"/>
            <a:r>
              <a:rPr lang="cs-CZ" dirty="0" smtClean="0"/>
              <a:t>Dodržovat bezpečnostní a hygienické limity pracovního prostředí (rozměry, povrch, osvětlení, úklid aj.) a sledovat pravidelným měřením hodnoty rizikových faktorů (hluk, </a:t>
            </a:r>
            <a:r>
              <a:rPr lang="cs-CZ" dirty="0" err="1" smtClean="0"/>
              <a:t>zážení</a:t>
            </a:r>
            <a:r>
              <a:rPr lang="cs-CZ" dirty="0" smtClean="0"/>
              <a:t>, teplo, vlhkost)</a:t>
            </a:r>
          </a:p>
          <a:p>
            <a:pPr lvl="1"/>
            <a:r>
              <a:rPr lang="cs-CZ" dirty="0" smtClean="0"/>
              <a:t>Kontrolovat technický stav zařízení a odstraňovat zjištěné závady</a:t>
            </a:r>
          </a:p>
          <a:p>
            <a:pPr lvl="1"/>
            <a:r>
              <a:rPr lang="cs-CZ" dirty="0" smtClean="0"/>
              <a:t>Vyšetřit příčiny a okolnosti vzniku pracovního úrazu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Práva a povinnosti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Zejména</a:t>
            </a:r>
          </a:p>
          <a:p>
            <a:pPr lvl="1"/>
            <a:r>
              <a:rPr lang="cs-CZ" dirty="0" smtClean="0"/>
              <a:t>Účastnit se školení BOZP</a:t>
            </a:r>
          </a:p>
          <a:p>
            <a:pPr lvl="1"/>
            <a:r>
              <a:rPr lang="cs-CZ" dirty="0" smtClean="0"/>
              <a:t>Dodržovat předpisy a pokyny k zajištění BOZP</a:t>
            </a:r>
          </a:p>
          <a:p>
            <a:pPr lvl="1"/>
            <a:r>
              <a:rPr lang="cs-CZ" dirty="0" smtClean="0"/>
              <a:t>Dodržovat při práci stanovené pracovní postupy</a:t>
            </a:r>
          </a:p>
          <a:p>
            <a:pPr lvl="1"/>
            <a:r>
              <a:rPr lang="cs-CZ" dirty="0" smtClean="0"/>
              <a:t>Používat osobní ochranné pracovní pomůcky</a:t>
            </a:r>
          </a:p>
          <a:p>
            <a:pPr lvl="1"/>
            <a:r>
              <a:rPr lang="cs-CZ" dirty="0" smtClean="0"/>
              <a:t>Oznamovat nadřízenému nedostatky a závady na pracovištích</a:t>
            </a:r>
          </a:p>
          <a:p>
            <a:pPr lvl="1"/>
            <a:r>
              <a:rPr lang="cs-CZ" dirty="0" smtClean="0"/>
              <a:t>Nepožívat alkoholické nápoje a návykové látky na pracovišti a v pracovní době ani mimo pracoviště, nevstupovat pod jejich vlivem na pracoviště</a:t>
            </a:r>
          </a:p>
          <a:p>
            <a:pPr lvl="1"/>
            <a:r>
              <a:rPr lang="cs-CZ" dirty="0" smtClean="0"/>
              <a:t>Nekouřit na pracovištích</a:t>
            </a:r>
          </a:p>
          <a:p>
            <a:pPr lvl="1"/>
            <a:r>
              <a:rPr lang="cs-CZ" dirty="0" smtClean="0"/>
              <a:t>Podrobit se na pokyn stanoveného vedoucího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ce</a:t>
            </a:r>
            <a:r>
              <a:rPr lang="cs-CZ" dirty="0" smtClean="0"/>
              <a:t> zjištění, zda není pod vlivem alkoholu nebo jiných návykových látek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smtClean="0"/>
              <a:t>Definujte zápatí - název prezentace / pracoviště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stavu a dodržování BOZP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Provádějí:</a:t>
            </a:r>
          </a:p>
          <a:p>
            <a:pPr lvl="1"/>
            <a:r>
              <a:rPr lang="cs-CZ" dirty="0" smtClean="0"/>
              <a:t>Odborové orgány</a:t>
            </a:r>
          </a:p>
          <a:p>
            <a:pPr lvl="1"/>
            <a:r>
              <a:rPr lang="cs-CZ" dirty="0" smtClean="0"/>
              <a:t>Zástupci pro oblast BOZP</a:t>
            </a:r>
          </a:p>
          <a:p>
            <a:pPr lvl="1"/>
            <a:r>
              <a:rPr lang="cs-CZ" dirty="0" smtClean="0"/>
              <a:t>Státní úřad inspekce práce</a:t>
            </a:r>
          </a:p>
          <a:p>
            <a:pPr lvl="1"/>
            <a:r>
              <a:rPr lang="cs-CZ" dirty="0" smtClean="0"/>
              <a:t>Oblastní inspektoráty práce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Státní úřady mají právo:</a:t>
            </a:r>
          </a:p>
          <a:p>
            <a:pPr lvl="1"/>
            <a:r>
              <a:rPr lang="cs-CZ" dirty="0" smtClean="0"/>
              <a:t>Vstupovat do všech prostorů </a:t>
            </a:r>
            <a:r>
              <a:rPr lang="cs-CZ" dirty="0" err="1" smtClean="0"/>
              <a:t>zam</a:t>
            </a:r>
            <a:r>
              <a:rPr lang="cs-CZ" dirty="0" smtClean="0"/>
              <a:t>-tele</a:t>
            </a:r>
          </a:p>
          <a:p>
            <a:pPr lvl="1"/>
            <a:r>
              <a:rPr lang="cs-CZ" dirty="0" smtClean="0"/>
              <a:t>Vyžadovat potřebné podklady</a:t>
            </a:r>
          </a:p>
          <a:p>
            <a:pPr lvl="1"/>
            <a:r>
              <a:rPr lang="cs-CZ" dirty="0" smtClean="0"/>
              <a:t>Nařizovat odstranění zjištěných závad</a:t>
            </a:r>
          </a:p>
          <a:p>
            <a:pPr lvl="1"/>
            <a:r>
              <a:rPr lang="cs-CZ" dirty="0" smtClean="0"/>
              <a:t>Udělit </a:t>
            </a:r>
            <a:r>
              <a:rPr lang="cs-CZ" dirty="0" err="1" smtClean="0"/>
              <a:t>zam</a:t>
            </a:r>
            <a:r>
              <a:rPr lang="cs-CZ" dirty="0" smtClean="0"/>
              <a:t>-</a:t>
            </a:r>
            <a:r>
              <a:rPr lang="cs-CZ" dirty="0" err="1" smtClean="0"/>
              <a:t>teli</a:t>
            </a:r>
            <a:r>
              <a:rPr lang="cs-CZ" dirty="0" smtClean="0"/>
              <a:t> příslušnou pokuty za porušení předpisů v BOZP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zentace-edu-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Prezentace-EDU-CZ.potx" id="{8FD1629D-3839-4F88-8028-8A89168F1D21}" vid="{6F6C369B-0563-478E-9F77-48BCECFDEE8C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prezentace-edu-cz</Template>
  <TotalTime>235</TotalTime>
  <Words>345</Words>
  <Application>Microsoft Office PowerPoint</Application>
  <PresentationFormat>Vlastní</PresentationFormat>
  <Paragraphs>55</Paragraphs>
  <Slides>5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prezentace-edu-cz</vt:lpstr>
      <vt:lpstr>BOZP</vt:lpstr>
      <vt:lpstr>BOZP</vt:lpstr>
      <vt:lpstr>Povinnosti zam-tele</vt:lpstr>
      <vt:lpstr>Práva a povinnosti zam-ce</vt:lpstr>
      <vt:lpstr>Kontrola stavu a dodržování BOZP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Lenovo</dc:creator>
  <cp:lastModifiedBy>Lenovo</cp:lastModifiedBy>
  <cp:revision>29</cp:revision>
  <cp:lastPrinted>1601-01-01T00:00:00Z</cp:lastPrinted>
  <dcterms:created xsi:type="dcterms:W3CDTF">2019-06-11T20:19:30Z</dcterms:created>
  <dcterms:modified xsi:type="dcterms:W3CDTF">2019-09-06T09:54:03Z</dcterms:modified>
</cp:coreProperties>
</file>