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323" r:id="rId2"/>
    <p:sldId id="336" r:id="rId3"/>
    <p:sldId id="330" r:id="rId4"/>
    <p:sldId id="331" r:id="rId5"/>
    <p:sldId id="334" r:id="rId6"/>
    <p:sldId id="335" r:id="rId7"/>
    <p:sldId id="332" r:id="rId8"/>
    <p:sldId id="333" r:id="rId9"/>
    <p:sldId id="325" r:id="rId1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27. 11. 2017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171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27. 11. 2017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55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27. 11. 2017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2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27. 11. 2017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57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27. 11. 2017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96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27. 11. 2017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99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27. 11. 2017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23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27. 11. 2017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50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27. 11. 2017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7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27. 11. 2017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18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27. 11. 2017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2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27. 11. 2017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63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Styl reklamní komunikace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funkce?</a:t>
            </a:r>
            <a:endParaRPr lang="cs-CZ" b="1" dirty="0" smtClean="0"/>
          </a:p>
          <a:p>
            <a:r>
              <a:rPr lang="cs-CZ" dirty="0" smtClean="0"/>
              <a:t>- </a:t>
            </a:r>
            <a:r>
              <a:rPr lang="cs-CZ" dirty="0"/>
              <a:t>t</a:t>
            </a:r>
            <a:r>
              <a:rPr lang="cs-CZ" dirty="0" smtClean="0"/>
              <a:t>ypologie reklamy</a:t>
            </a:r>
          </a:p>
          <a:p>
            <a:r>
              <a:rPr lang="cs-CZ" dirty="0" smtClean="0"/>
              <a:t>- </a:t>
            </a:r>
            <a:r>
              <a:rPr lang="cs-CZ" dirty="0"/>
              <a:t>r</a:t>
            </a:r>
            <a:r>
              <a:rPr lang="cs-CZ" dirty="0" smtClean="0"/>
              <a:t>ozhodující stylotvorný faktor</a:t>
            </a:r>
            <a:endParaRPr lang="cs-CZ" dirty="0"/>
          </a:p>
          <a:p>
            <a:pPr marL="457200" indent="-457200">
              <a:buFontTx/>
              <a:buChar char="-"/>
            </a:pPr>
            <a:r>
              <a:rPr lang="cs-CZ" dirty="0" smtClean="0"/>
              <a:t>→ adresát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autorství reklamy?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stylová vrstva → tendence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normy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57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Styl reklamní komunikace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i="1" dirty="0" smtClean="0"/>
              <a:t>perfektní, exkluzívní, luxusní, skvělé, dokonalé, kvalitní, precizní, super, mimořádné, právě pro vás, speciální, senzační, neskutečné, neuvěřitelné, bezkonkurenční, špičkové, zázračné, revoluční, neodolatelné, pravé, poctivé</a:t>
            </a:r>
            <a:r>
              <a:rPr lang="cs-CZ" i="1" smtClean="0"/>
              <a:t>, jedinečné… </a:t>
            </a:r>
            <a:endParaRPr lang="cs-CZ" b="1" i="1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46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Styl církevní komunikace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funkce?</a:t>
            </a:r>
            <a:endParaRPr lang="cs-CZ" b="1" dirty="0" smtClean="0"/>
          </a:p>
          <a:p>
            <a:r>
              <a:rPr lang="cs-CZ" dirty="0" smtClean="0"/>
              <a:t>- </a:t>
            </a:r>
            <a:r>
              <a:rPr lang="cs-CZ" dirty="0"/>
              <a:t>r</a:t>
            </a:r>
            <a:r>
              <a:rPr lang="cs-CZ" dirty="0" smtClean="0"/>
              <a:t>ozhodující stylotvorný faktor</a:t>
            </a:r>
            <a:endParaRPr lang="cs-CZ" dirty="0"/>
          </a:p>
          <a:p>
            <a:pPr marL="457200" indent="-457200">
              <a:buFontTx/>
              <a:buChar char="-"/>
            </a:pPr>
            <a:r>
              <a:rPr lang="cs-CZ" dirty="0" smtClean="0"/>
              <a:t>→ téma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stylová vrstva → intertextualita; inklinace ke spisovnosti, biblické reálie, biblismy, terminologie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žánrová pestrost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92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Jazykové prostředky církevní komunikace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/>
              <a:t>Česká republika chtíc nechtíc vstoupila do EU.</a:t>
            </a:r>
            <a:endParaRPr lang="cs-CZ" dirty="0"/>
          </a:p>
          <a:p>
            <a:r>
              <a:rPr lang="cs-CZ" i="1" dirty="0"/>
              <a:t>Bůh povolal ku pomoci blanické rytíře.</a:t>
            </a:r>
            <a:endParaRPr lang="cs-CZ" dirty="0"/>
          </a:p>
          <a:p>
            <a:r>
              <a:rPr lang="cs-CZ" i="1" dirty="0"/>
              <a:t>Je to připomínka z dob, kdy varhan a zvonů nebylo.</a:t>
            </a:r>
            <a:endParaRPr lang="cs-CZ" dirty="0"/>
          </a:p>
          <a:p>
            <a:r>
              <a:rPr lang="cs-CZ" dirty="0"/>
              <a:t/>
            </a:r>
            <a:br>
              <a:rPr lang="cs-CZ" dirty="0"/>
            </a:br>
            <a:r>
              <a:rPr lang="cs-CZ" i="1" dirty="0"/>
              <a:t>Nedej potřebnému rybu, ale nauč ho ryby lovit.</a:t>
            </a:r>
            <a:endParaRPr lang="cs-CZ" dirty="0"/>
          </a:p>
          <a:p>
            <a:r>
              <a:rPr lang="cs-CZ" i="1" dirty="0"/>
              <a:t>Bylo by nevhodné kvůli jednomu skandálu házet všechny kněze do jednoho pytle.</a:t>
            </a:r>
            <a:endParaRPr lang="cs-CZ" dirty="0"/>
          </a:p>
          <a:p>
            <a:r>
              <a:rPr lang="cs-CZ" i="1" dirty="0"/>
              <a:t>Prostě doba není tak špatná, že by museli vyjet blaničtí rytíři.</a:t>
            </a:r>
            <a:endParaRPr lang="cs-CZ" dirty="0"/>
          </a:p>
          <a:p>
            <a:r>
              <a:rPr lang="cs-CZ" i="1" dirty="0"/>
              <a:t>Chtějí vybudovat ze sjednocené Evropy Babylonskou věž</a:t>
            </a:r>
            <a:r>
              <a:rPr lang="cs-CZ" i="1" dirty="0" smtClean="0"/>
              <a:t>.</a:t>
            </a:r>
            <a:endParaRPr lang="cs-CZ" dirty="0"/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73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err="1" smtClean="0"/>
              <a:t>Parémie</a:t>
            </a:r>
            <a:r>
              <a:rPr lang="cs-CZ" sz="4000" b="1" smtClean="0"/>
              <a:t>, </a:t>
            </a:r>
            <a:r>
              <a:rPr lang="cs-CZ" sz="4000" b="1" smtClean="0"/>
              <a:t>frazémy </a:t>
            </a:r>
            <a:r>
              <a:rPr lang="cs-CZ" sz="4000" b="1" dirty="0" smtClean="0"/>
              <a:t>a jejich modifikace; intertextovost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endParaRPr lang="cs-CZ" i="1" dirty="0"/>
          </a:p>
          <a:p>
            <a:r>
              <a:rPr lang="cs-CZ" i="1" dirty="0" smtClean="0"/>
              <a:t>Své osudy mají nejen knihy, jak praví latinské přísloví, ale i instituce, tedy i naše charita.</a:t>
            </a:r>
            <a:endParaRPr lang="cs-CZ" dirty="0"/>
          </a:p>
          <a:p>
            <a:r>
              <a:rPr lang="cs-CZ" i="1" dirty="0" smtClean="0"/>
              <a:t>Jak se lidově říká, odříkaného chleba největší krajíc…</a:t>
            </a:r>
          </a:p>
          <a:p>
            <a:r>
              <a:rPr lang="cs-CZ" i="1" dirty="0" smtClean="0"/>
              <a:t>Nalít čistého vína! Otázka je, zda teď, nebo později, zda plnou číši, nebo po kapkách. </a:t>
            </a:r>
            <a:endParaRPr lang="cs-CZ" i="1" dirty="0"/>
          </a:p>
          <a:p>
            <a:r>
              <a:rPr lang="cs-CZ" i="1" dirty="0" smtClean="0"/>
              <a:t>Je neznaboh jako poleno.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1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Žánrové druhy církevní komunikace (Minářová, 2009)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kázání, homilie, duchovní promluvy</a:t>
            </a:r>
            <a:endParaRPr lang="cs-CZ" b="1" dirty="0" smtClean="0"/>
          </a:p>
          <a:p>
            <a:r>
              <a:rPr lang="cs-CZ" dirty="0" smtClean="0"/>
              <a:t>- duchovní, náboženské písně</a:t>
            </a:r>
          </a:p>
          <a:p>
            <a:r>
              <a:rPr lang="cs-CZ" dirty="0" smtClean="0"/>
              <a:t>- modlitby společné i duchovní</a:t>
            </a:r>
          </a:p>
          <a:p>
            <a:pPr marL="457200" indent="-457200"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exty biblické</a:t>
            </a:r>
          </a:p>
          <a:p>
            <a:pPr marL="457200" indent="-457200"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exty diskuzní a polemické</a:t>
            </a:r>
          </a:p>
          <a:p>
            <a:pPr marL="457200" indent="-457200"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exty obřadní, bohoslužební, liturgické</a:t>
            </a:r>
          </a:p>
          <a:p>
            <a:pPr marL="457200" indent="-457200"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exty teologických rozprav, církevní žurnalistiky/publicistiky, texty příležitostné aj.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54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Styl esejistický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 smtClean="0"/>
              <a:t>- mezi </a:t>
            </a:r>
            <a:r>
              <a:rPr lang="cs-CZ" dirty="0"/>
              <a:t>stylem odborným a uměleckým</a:t>
            </a:r>
          </a:p>
          <a:p>
            <a:r>
              <a:rPr lang="cs-CZ" dirty="0" smtClean="0"/>
              <a:t>- subjektivita</a:t>
            </a:r>
            <a:r>
              <a:rPr lang="cs-CZ" dirty="0"/>
              <a:t>, beletrizace</a:t>
            </a:r>
          </a:p>
          <a:p>
            <a:r>
              <a:rPr lang="cs-CZ" dirty="0" smtClean="0"/>
              <a:t>- odborné </a:t>
            </a:r>
            <a:r>
              <a:rPr lang="cs-CZ" dirty="0"/>
              <a:t>téma, umělecké ztvárnění (forma)</a:t>
            </a:r>
          </a:p>
          <a:p>
            <a:r>
              <a:rPr lang="cs-CZ" dirty="0" smtClean="0"/>
              <a:t>- proces </a:t>
            </a:r>
            <a:r>
              <a:rPr lang="cs-CZ" dirty="0"/>
              <a:t>poetizace sdělení</a:t>
            </a:r>
          </a:p>
          <a:p>
            <a:r>
              <a:rPr lang="cs-CZ" dirty="0" smtClean="0"/>
              <a:t>- poutavost</a:t>
            </a:r>
            <a:r>
              <a:rPr lang="cs-CZ" dirty="0"/>
              <a:t>, aktualizace</a:t>
            </a:r>
          </a:p>
          <a:p>
            <a:r>
              <a:rPr lang="cs-CZ" dirty="0" smtClean="0"/>
              <a:t>- stylová </a:t>
            </a:r>
            <a:r>
              <a:rPr lang="cs-CZ" dirty="0"/>
              <a:t>vrstva: synonyma, kontrast, opozice</a:t>
            </a:r>
            <a:r>
              <a:rPr lang="cs-CZ" smtClean="0"/>
              <a:t>, paradoxy, </a:t>
            </a:r>
            <a:r>
              <a:rPr lang="cs-CZ" dirty="0"/>
              <a:t>opakování, neologismy, </a:t>
            </a:r>
            <a:r>
              <a:rPr lang="cs-CZ" dirty="0" err="1"/>
              <a:t>okazionalismy</a:t>
            </a:r>
            <a:r>
              <a:rPr lang="cs-CZ" dirty="0"/>
              <a:t>, figury a tropy</a:t>
            </a:r>
          </a:p>
          <a:p>
            <a:r>
              <a:rPr lang="cs-CZ" dirty="0" smtClean="0"/>
              <a:t>- specifika </a:t>
            </a:r>
            <a:r>
              <a:rPr lang="cs-CZ" dirty="0"/>
              <a:t>kompozice (převaha postupu výkladového a úvahového)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52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Styl literatury faktu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specifická funkce (estetická funkce modifikovaná odborně vzdělávací, edukační)</a:t>
            </a:r>
          </a:p>
          <a:p>
            <a:r>
              <a:rPr lang="cs-CZ" dirty="0"/>
              <a:t>pomezí stylu uměleckého a odborného</a:t>
            </a:r>
          </a:p>
          <a:p>
            <a:r>
              <a:rPr lang="cs-CZ" dirty="0"/>
              <a:t>pomezí stylu esteticky sdělných a věcných</a:t>
            </a:r>
          </a:p>
          <a:p>
            <a:r>
              <a:rPr lang="cs-CZ" dirty="0"/>
              <a:t>non-fiction</a:t>
            </a:r>
          </a:p>
          <a:p>
            <a:r>
              <a:rPr lang="cs-CZ" dirty="0"/>
              <a:t>stylová vrstva: prostředky umělecké a odborné, </a:t>
            </a:r>
            <a:r>
              <a:rPr lang="cs-CZ" dirty="0" err="1"/>
              <a:t>faktografičnost</a:t>
            </a:r>
            <a:r>
              <a:rPr lang="cs-CZ" dirty="0"/>
              <a:t>, dokumentárnost, věcnost + prostředky estetizující</a:t>
            </a:r>
          </a:p>
          <a:p>
            <a:r>
              <a:rPr lang="cs-CZ" dirty="0"/>
              <a:t>kompozice: využití všech čtyř základních slohových postupů</a:t>
            </a:r>
          </a:p>
          <a:p>
            <a:r>
              <a:rPr lang="cs-CZ" dirty="0"/>
              <a:t>např. texty vzpomínkové, reportážní, autobiografické, historické, cestopisné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48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Komunikační situace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NĚKDO NĚKOMU NĚKDE O NĚČEM S JISTÝM ZÁMĚREM POMOCÍ VÝRAZOVÝCH PROSTŘEDKŮ NĚCO SDĚLUJE.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47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tropolitní">
  <a:themeElements>
    <a:clrScheme name="Metropolitní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ní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ní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TM03457491[[fn=Metropolitní]]</Template>
  <TotalTime>3200</TotalTime>
  <Words>385</Words>
  <Application>Microsoft Office PowerPoint</Application>
  <PresentationFormat>Širokoúhlá obrazovka</PresentationFormat>
  <Paragraphs>59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 Light</vt:lpstr>
      <vt:lpstr>Metropolitní</vt:lpstr>
      <vt:lpstr>Styl reklamní komunikace</vt:lpstr>
      <vt:lpstr>Styl reklamní komunikace</vt:lpstr>
      <vt:lpstr>Styl církevní komunikace</vt:lpstr>
      <vt:lpstr>Jazykové prostředky církevní komunikace</vt:lpstr>
      <vt:lpstr>Parémie, frazémy a jejich modifikace; intertextovost</vt:lpstr>
      <vt:lpstr>Žánrové druhy církevní komunikace (Minářová, 2009)</vt:lpstr>
      <vt:lpstr>Styl esejistický</vt:lpstr>
      <vt:lpstr>Styl literatury faktu</vt:lpstr>
      <vt:lpstr>Komunikační situace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Hledání hodnot a měřítek: chaos či soulad v české polistopadové literární kritice?  K diskuzím o reflexi české literatury  na počátku 90. let 20. století</dc:title>
  <dc:creator>Pavlína Sedláčková</dc:creator>
  <cp:lastModifiedBy>Lollok</cp:lastModifiedBy>
  <cp:revision>347</cp:revision>
  <cp:lastPrinted>2017-09-15T08:34:28Z</cp:lastPrinted>
  <dcterms:created xsi:type="dcterms:W3CDTF">2015-09-01T15:06:33Z</dcterms:created>
  <dcterms:modified xsi:type="dcterms:W3CDTF">2017-11-27T09:24:21Z</dcterms:modified>
</cp:coreProperties>
</file>