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0" r:id="rId4"/>
    <p:sldId id="269" r:id="rId5"/>
    <p:sldId id="259" r:id="rId6"/>
    <p:sldId id="258" r:id="rId7"/>
    <p:sldId id="260" r:id="rId8"/>
    <p:sldId id="261" r:id="rId9"/>
    <p:sldId id="263" r:id="rId10"/>
    <p:sldId id="264" r:id="rId11"/>
    <p:sldId id="262" r:id="rId12"/>
    <p:sldId id="265" r:id="rId13"/>
    <p:sldId id="266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68" r:id="rId2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orient="horz" pos="954">
          <p15:clr>
            <a:srgbClr val="A4A3A4"/>
          </p15:clr>
        </p15:guide>
        <p15:guide id="3" orient="horz" pos="536">
          <p15:clr>
            <a:srgbClr val="A4A3A4"/>
          </p15:clr>
        </p15:guide>
        <p15:guide id="4" orient="horz" pos="2896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  <p15:guide id="11" pos="2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5" autoAdjust="0"/>
  </p:normalViewPr>
  <p:slideViewPr>
    <p:cSldViewPr snapToGrid="0">
      <p:cViewPr varScale="1">
        <p:scale>
          <a:sx n="130" d="100"/>
          <a:sy n="130" d="100"/>
        </p:scale>
        <p:origin x="110" y="86"/>
      </p:cViewPr>
      <p:guideLst>
        <p:guide orient="horz" pos="840"/>
        <p:guide orient="horz" pos="954"/>
        <p:guide orient="horz" pos="536"/>
        <p:guide orient="horz" pos="2896"/>
        <p:guide orient="horz" pos="2958"/>
        <p:guide pos="321"/>
        <p:guide pos="5418"/>
        <p:guide pos="682"/>
        <p:guide pos="2766"/>
        <p:guide pos="2976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-4824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1924051"/>
            <a:ext cx="7518400" cy="1997869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50901"/>
            <a:ext cx="8091487" cy="4825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2" y="1514475"/>
            <a:ext cx="5026025" cy="3080148"/>
          </a:xfrm>
        </p:spPr>
        <p:txBody>
          <a:bodyPr/>
          <a:lstStyle>
            <a:lvl1pPr>
              <a:defRPr sz="3200"/>
            </a:lvl1pPr>
            <a:lvl2pPr marL="895350" indent="-358775">
              <a:buSzPct val="100000"/>
              <a:defRPr sz="2800"/>
            </a:lvl2pPr>
            <a:lvl3pPr marL="1254125" indent="-358775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1514475"/>
            <a:ext cx="2746884" cy="3080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81563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50900"/>
            <a:ext cx="5486400" cy="2905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240685"/>
            <a:ext cx="5486400" cy="356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90" y="844155"/>
            <a:ext cx="1703387" cy="3755231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844155"/>
            <a:ext cx="6037861" cy="3755231"/>
          </a:xfrm>
        </p:spPr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082529"/>
          </a:xfrm>
        </p:spPr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3305176"/>
            <a:ext cx="809148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90" y="2180035"/>
            <a:ext cx="8091487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850900"/>
            <a:ext cx="8091487" cy="482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70" y="1514476"/>
            <a:ext cx="38786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186797"/>
            <a:ext cx="3874282" cy="2407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20" y="1514476"/>
            <a:ext cx="38779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4" y="2204051"/>
            <a:ext cx="3878113" cy="2393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1514476"/>
            <a:ext cx="3876944" cy="3082925"/>
          </a:xfrm>
        </p:spPr>
        <p:txBody>
          <a:bodyPr/>
          <a:lstStyle>
            <a:lvl1pPr>
              <a:defRPr sz="2800"/>
            </a:lvl1pPr>
            <a:lvl2pPr marL="742950" indent="-296863">
              <a:buSzPct val="100000"/>
              <a:defRPr sz="2400"/>
            </a:lvl2pPr>
            <a:lvl3pPr>
              <a:defRPr sz="2000"/>
            </a:lvl3pPr>
            <a:lvl4pPr marL="16002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1514476"/>
            <a:ext cx="3876944" cy="3082925"/>
          </a:xfrm>
        </p:spPr>
        <p:txBody>
          <a:bodyPr/>
          <a:lstStyle>
            <a:lvl1pPr>
              <a:defRPr sz="2800"/>
            </a:lvl1pPr>
            <a:lvl2pPr>
              <a:buSzPct val="100000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468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2257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90" y="844154"/>
            <a:ext cx="808663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90" y="1513285"/>
            <a:ext cx="808232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200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4" r:id="rId4"/>
    <p:sldLayoutId id="2147483663" r:id="rId5"/>
    <p:sldLayoutId id="2147483665" r:id="rId6"/>
    <p:sldLayoutId id="2147483672" r:id="rId7"/>
    <p:sldLayoutId id="2147483671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7587" y="1524001"/>
            <a:ext cx="7873488" cy="2397920"/>
          </a:xfrm>
        </p:spPr>
        <p:txBody>
          <a:bodyPr/>
          <a:lstStyle/>
          <a:p>
            <a:r>
              <a:rPr lang="cs-CZ" dirty="0"/>
              <a:t>	</a:t>
            </a:r>
            <a:br>
              <a:rPr lang="cs-CZ" dirty="0"/>
            </a:br>
            <a:r>
              <a:rPr lang="cs-CZ" dirty="0"/>
              <a:t>Co je úkolem učitelů geometrie na základních školách?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 stará geometrie je a co do ní patří?</a:t>
            </a:r>
            <a:br>
              <a:rPr lang="cs-CZ" dirty="0"/>
            </a:br>
            <a:endParaRPr lang="cs-CZ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 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5" y="99437"/>
            <a:ext cx="6018835" cy="45141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Historické úlohy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466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stará geometrie je a co do ní patří?	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" y="1514475"/>
            <a:ext cx="3528085" cy="3440983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65" y="1514473"/>
            <a:ext cx="4522028" cy="30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5" y="275304"/>
            <a:ext cx="8258266" cy="47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metody zkoumání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Úvodem si uvědomíme, že geometrie je dnes rozsáhlý vědní obor. Geometrické objekty a prostory, jejich vlastnosti a vzájemné vztahy můžeme zkoumat různými metodami. </a:t>
            </a:r>
          </a:p>
          <a:p>
            <a:r>
              <a:rPr lang="cs-CZ" dirty="0">
                <a:solidFill>
                  <a:srgbClr val="002060"/>
                </a:solidFill>
              </a:rPr>
              <a:t>Syntetická geometrie - </a:t>
            </a:r>
            <a:r>
              <a:rPr lang="cs-CZ" b="1" dirty="0"/>
              <a:t>axiomatický přístup</a:t>
            </a:r>
            <a:endParaRPr lang="cs-CZ" dirty="0"/>
          </a:p>
          <a:p>
            <a:pPr lvl="0"/>
            <a:r>
              <a:rPr lang="cs-CZ" dirty="0"/>
              <a:t> Analytická geometrie</a:t>
            </a:r>
          </a:p>
          <a:p>
            <a:pPr lvl="0"/>
            <a:r>
              <a:rPr lang="cs-CZ" dirty="0"/>
              <a:t> Diferenciální geometrie</a:t>
            </a:r>
          </a:p>
          <a:p>
            <a:r>
              <a:rPr lang="cs-CZ" dirty="0"/>
              <a:t> Kleinova (transformační) geometrie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912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1" y="1066801"/>
            <a:ext cx="7808500" cy="353020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 rámci syntetické geometrie se objevuje </a:t>
            </a:r>
            <a:r>
              <a:rPr lang="cs-CZ" b="1" dirty="0"/>
              <a:t>axiomatický přístup ke geometrii</a:t>
            </a:r>
            <a:r>
              <a:rPr lang="cs-CZ" dirty="0"/>
              <a:t>. Axiomatický přístup znamená budovat nějakou teorii z co nejmenšího počtu jednoduchých pravidel (axiomů). </a:t>
            </a:r>
          </a:p>
          <a:p>
            <a:pPr marL="0" indent="0">
              <a:buNone/>
            </a:pPr>
            <a:r>
              <a:rPr lang="cs-CZ" dirty="0"/>
              <a:t>Náznaky se objevily už u </a:t>
            </a:r>
            <a:r>
              <a:rPr lang="cs-CZ" dirty="0" err="1"/>
              <a:t>Eukleida</a:t>
            </a:r>
            <a:r>
              <a:rPr lang="cs-CZ" dirty="0"/>
              <a:t> z Alexandrie, který formuloval slavných 5 postulátů. </a:t>
            </a:r>
          </a:p>
          <a:p>
            <a:pPr marL="0" indent="0">
              <a:buNone/>
            </a:pPr>
            <a:r>
              <a:rPr lang="cs-CZ" dirty="0"/>
              <a:t>V moderním pojetí jsou ukázkou axiomatického přístupu ke geometrii Hilbertovy axiómy.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ě</a:t>
            </a:r>
          </a:p>
        </p:txBody>
      </p:sp>
    </p:spTree>
    <p:extLst>
      <p:ext uri="{BB962C8B-B14F-4D97-AF65-F5344CB8AC3E}">
        <p14:creationId xmlns:p14="http://schemas.microsoft.com/office/powerpoint/2010/main" val="421501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Axiomatická výstavba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190150" cy="317182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Počátky geometrie jako vědecké disciplíny ve 3. stol. př. n. l.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Řecký matematik </a:t>
            </a:r>
            <a:r>
              <a:rPr lang="cs-CZ" b="1" dirty="0" err="1"/>
              <a:t>Eukleides</a:t>
            </a:r>
            <a:r>
              <a:rPr lang="cs-CZ" dirty="0"/>
              <a:t> shrnul ve své knize </a:t>
            </a:r>
            <a:r>
              <a:rPr lang="cs-CZ" b="1" u="sng" dirty="0"/>
              <a:t>ZÁKLADY</a:t>
            </a:r>
            <a:r>
              <a:rPr lang="cs-CZ" dirty="0"/>
              <a:t> dosavadní znalosti prostorových a rovinných útvarů, utřídil je a vyslovil </a:t>
            </a:r>
            <a:r>
              <a:rPr lang="cs-CZ" b="1" dirty="0"/>
              <a:t>5 postulátů </a:t>
            </a:r>
            <a:r>
              <a:rPr lang="cs-CZ" dirty="0"/>
              <a:t>= axiomů, které shrnovaly vztahy (relace) mezi třemi základními geometrickými objekty = </a:t>
            </a:r>
            <a:r>
              <a:rPr lang="cs-CZ" b="1" dirty="0"/>
              <a:t>BOD, PŘÍMKA, ROVINA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709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Axiomatická výstavba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r>
              <a:rPr lang="cs-CZ" b="1" dirty="0"/>
              <a:t>AXIOM</a:t>
            </a:r>
            <a:r>
              <a:rPr lang="cs-CZ" dirty="0"/>
              <a:t> = základní věta, jejíž správnost nedokazujeme, ale uznáváme za správnou na základě dosavadních zkušeností</a:t>
            </a:r>
            <a:r>
              <a:rPr lang="en-US" dirty="0"/>
              <a:t>; </a:t>
            </a:r>
            <a:r>
              <a:rPr lang="cs-CZ" dirty="0"/>
              <a:t>vystupují v ní základní pojmy </a:t>
            </a:r>
            <a:r>
              <a:rPr lang="cs-CZ" b="1" dirty="0"/>
              <a:t>bod, přímka, rovina</a:t>
            </a:r>
            <a:r>
              <a:rPr lang="cs-CZ" dirty="0"/>
              <a:t>, které nejsou definovány. Pomocí těchto pojmů pak definujeme pojmy další a z axiomů pak deduktivně odvozujeme další platná tvrzení (věty)  </a:t>
            </a:r>
          </a:p>
          <a:p>
            <a:pPr marL="0" indent="0">
              <a:buNone/>
            </a:pPr>
            <a:r>
              <a:rPr lang="cs-CZ" dirty="0"/>
              <a:t>                   AXIOMATICKÁ VÝSTAVBA GEOMETRIE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cxnSp>
        <p:nvCxnSpPr>
          <p:cNvPr id="6" name="Přímá spojnice se šipkou 5"/>
          <p:cNvCxnSpPr/>
          <p:nvPr/>
        </p:nvCxnSpPr>
        <p:spPr bwMode="auto">
          <a:xfrm>
            <a:off x="1141046" y="3985846"/>
            <a:ext cx="7541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4006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EUKLEIDOVY ZÁKLADY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r>
              <a:rPr lang="cs-CZ" dirty="0"/>
              <a:t>Obsahují 13 knih</a:t>
            </a:r>
          </a:p>
          <a:p>
            <a:r>
              <a:rPr lang="cs-CZ" dirty="0" err="1"/>
              <a:t>Eukleides</a:t>
            </a:r>
            <a:r>
              <a:rPr lang="cs-CZ" dirty="0"/>
              <a:t> poznatky utřídil a podal jejich deduktivní důkazy</a:t>
            </a:r>
          </a:p>
          <a:p>
            <a:r>
              <a:rPr lang="cs-CZ" dirty="0"/>
              <a:t>První snaha o deduktivní odvozování geometrických poznatků (znalosti z geometrie měli lidé už mnohem dříve)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1948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EUKLEIDOVY ZÁKLADY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r>
              <a:rPr lang="cs-CZ" b="1" dirty="0" err="1"/>
              <a:t>Eukleides</a:t>
            </a:r>
            <a:r>
              <a:rPr lang="cs-CZ" dirty="0"/>
              <a:t> si uvědomil, že není možné podat důkazy všech tvrzení, ale je třeba některé tvrzení považovat za pravdivé. Z těch pak vycházel a deduktivně odvozoval další poznatky (matematické věty). Jako první k tomu použil 5 postulátů.</a:t>
            </a:r>
          </a:p>
          <a:p>
            <a:endParaRPr lang="cs-CZ" dirty="0"/>
          </a:p>
          <a:p>
            <a:r>
              <a:rPr lang="cs-CZ" b="1" dirty="0"/>
              <a:t>Dedukce</a:t>
            </a:r>
            <a:r>
              <a:rPr lang="cs-CZ" dirty="0"/>
              <a:t> = logické vyvození, způsob logického myšlení postupujícího od obecného k jednotlivému (úsudek)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7998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460" y="879416"/>
            <a:ext cx="8086635" cy="485775"/>
          </a:xfrm>
        </p:spPr>
        <p:txBody>
          <a:bodyPr/>
          <a:lstStyle/>
          <a:p>
            <a:r>
              <a:rPr lang="cs-CZ" dirty="0"/>
              <a:t>EUKLEIDOVY POSTULÁTY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990" y="1611283"/>
            <a:ext cx="8082321" cy="31718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Dvěma body lze vést jedinou přímku.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Úsečku je možno neomezeně prodloužit.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Z libovolného středu je možno libovolným poloměrem opsat kružnici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Všechny pravé úhly jsou shodné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Dvě přímky v jedné rovině, které protínají další přímku této roviny, se vždy protínají na té straně od této přímky, kde je součet přilehlých vnitřních úhlů menší než </a:t>
            </a:r>
            <a:r>
              <a:rPr lang="cs-CZ" sz="2000" b="1"/>
              <a:t>úhel přímý </a:t>
            </a:r>
            <a:r>
              <a:rPr lang="cs-CZ" sz="2000" b="1" dirty="0"/>
              <a:t>(180°)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436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Geometrie - motivace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21200" y="1525764"/>
            <a:ext cx="8170711" cy="3038421"/>
          </a:xfrm>
        </p:spPr>
        <p:txBody>
          <a:bodyPr/>
          <a:lstStyle/>
          <a:p>
            <a:pPr lvl="0"/>
            <a:r>
              <a:rPr lang="cs-CZ" dirty="0"/>
              <a:t>Opakování a upřesnění geometrických pojmů, se kterými jsme se setkali na ZŠ a SŠ</a:t>
            </a:r>
          </a:p>
          <a:p>
            <a:pPr lvl="0"/>
            <a:r>
              <a:rPr lang="cs-CZ" dirty="0"/>
              <a:t>Přiblížení podstaty axiomatické výstavby geometrie, především vytváření nových pojmů pomocí pojmů dříve zavedených</a:t>
            </a:r>
          </a:p>
          <a:p>
            <a:pPr lvl="0"/>
            <a:r>
              <a:rPr lang="cs-CZ" dirty="0"/>
              <a:t>Naznačeny otázky, které souvisí s axiomatickou výstavbou geometrie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EUKLEIDOVY POSTULÁTY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190150" cy="3171825"/>
          </a:xfrm>
        </p:spPr>
        <p:txBody>
          <a:bodyPr/>
          <a:lstStyle/>
          <a:p>
            <a:r>
              <a:rPr lang="cs-CZ" b="1" dirty="0"/>
              <a:t>5. </a:t>
            </a:r>
            <a:r>
              <a:rPr lang="cs-CZ" b="1" dirty="0" err="1"/>
              <a:t>Eukleidův</a:t>
            </a:r>
            <a:r>
              <a:rPr lang="cs-CZ" b="1" dirty="0"/>
              <a:t> </a:t>
            </a:r>
            <a:r>
              <a:rPr lang="cs-CZ" dirty="0"/>
              <a:t>postulát je ekvivalentní s tvrzením = 			</a:t>
            </a:r>
          </a:p>
          <a:p>
            <a:pPr marL="0" indent="0">
              <a:buNone/>
            </a:pPr>
            <a:r>
              <a:rPr lang="cs-CZ" b="1" dirty="0"/>
              <a:t>		AXIOM ROVNOBĚŽNOSTI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  „Nechť </a:t>
            </a:r>
            <a:r>
              <a:rPr lang="cs-CZ" b="1" i="1" dirty="0"/>
              <a:t>p</a:t>
            </a:r>
            <a:r>
              <a:rPr lang="cs-CZ" b="1" dirty="0"/>
              <a:t> je přímka a </a:t>
            </a:r>
            <a:r>
              <a:rPr lang="cs-CZ" b="1" i="1" dirty="0" err="1"/>
              <a:t>A</a:t>
            </a:r>
            <a:r>
              <a:rPr lang="cs-CZ" b="1" dirty="0"/>
              <a:t> bod, který na ní neleží. V rovině určené přímkou </a:t>
            </a:r>
            <a:r>
              <a:rPr lang="cs-CZ" b="1" i="1" dirty="0"/>
              <a:t>p</a:t>
            </a:r>
            <a:r>
              <a:rPr lang="cs-CZ" b="1" dirty="0"/>
              <a:t> a bodem </a:t>
            </a:r>
            <a:r>
              <a:rPr lang="cs-CZ" b="1" i="1" dirty="0"/>
              <a:t>A</a:t>
            </a:r>
            <a:r>
              <a:rPr lang="cs-CZ" b="1" dirty="0"/>
              <a:t> existuje právě jedna přímka procházející bodem </a:t>
            </a:r>
            <a:r>
              <a:rPr lang="cs-CZ" b="1" i="1" dirty="0"/>
              <a:t>A</a:t>
            </a:r>
            <a:r>
              <a:rPr lang="cs-CZ" b="1" dirty="0"/>
              <a:t>, která nemá s přímkou </a:t>
            </a:r>
            <a:r>
              <a:rPr lang="cs-CZ" b="1" i="1" dirty="0"/>
              <a:t>p</a:t>
            </a:r>
            <a:r>
              <a:rPr lang="cs-CZ" b="1" dirty="0"/>
              <a:t> žádný společný bod.“</a:t>
            </a:r>
          </a:p>
          <a:p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22836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POSTULÁT EUKLEIDA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Po </a:t>
            </a:r>
            <a:r>
              <a:rPr lang="cs-CZ" dirty="0" err="1"/>
              <a:t>Eukleidovi</a:t>
            </a:r>
            <a:r>
              <a:rPr lang="cs-CZ" dirty="0"/>
              <a:t> se řada matematiků snažila dokázat 5. postulát pomocí čtyř předchozích. Snahy o důkaz 5. postulátu trvaly více než 2000 let. </a:t>
            </a:r>
          </a:p>
          <a:p>
            <a:r>
              <a:rPr lang="cs-CZ" dirty="0"/>
              <a:t>Otázka o jeho závislosti/nezávislosti na přechozích čtyřech byla vyřešena až v 19. století matematikem </a:t>
            </a:r>
            <a:r>
              <a:rPr lang="cs-CZ" b="1" dirty="0" err="1"/>
              <a:t>Lobačevskim</a:t>
            </a:r>
            <a:r>
              <a:rPr lang="cs-CZ" dirty="0"/>
              <a:t> a nezávisle na něm matematikem </a:t>
            </a:r>
            <a:r>
              <a:rPr lang="cs-CZ" b="1" dirty="0"/>
              <a:t>J. </a:t>
            </a:r>
            <a:r>
              <a:rPr lang="cs-CZ" b="1" dirty="0" err="1"/>
              <a:t>Bolyaiem</a:t>
            </a:r>
            <a:r>
              <a:rPr lang="cs-CZ" dirty="0"/>
              <a:t> a </a:t>
            </a:r>
            <a:r>
              <a:rPr lang="cs-CZ" b="1" dirty="0"/>
              <a:t>K. F. Gaussem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39621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EUKLEIDOVSKÁ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Geometrii, kterou vybudoval </a:t>
            </a:r>
            <a:r>
              <a:rPr lang="cs-CZ" dirty="0" err="1"/>
              <a:t>Eukleides</a:t>
            </a:r>
            <a:r>
              <a:rPr lang="cs-CZ" dirty="0"/>
              <a:t> a která mezi axiomy přijala 5. postulát (=</a:t>
            </a:r>
            <a:r>
              <a:rPr lang="cs-CZ" dirty="0">
                <a:solidFill>
                  <a:schemeClr val="tx2"/>
                </a:solidFill>
              </a:rPr>
              <a:t>axiom rovnoběžnosti</a:t>
            </a:r>
            <a:r>
              <a:rPr lang="cs-CZ" dirty="0"/>
              <a:t>), nazýváme </a:t>
            </a:r>
            <a:r>
              <a:rPr lang="cs-CZ" b="1" dirty="0"/>
              <a:t>eukleidovská geometrie </a:t>
            </a:r>
            <a:r>
              <a:rPr lang="cs-CZ" dirty="0"/>
              <a:t>(žáci na ZŠ a SŠ)</a:t>
            </a:r>
          </a:p>
          <a:p>
            <a:r>
              <a:rPr lang="cs-CZ" dirty="0"/>
              <a:t>Geometrii, která přijala negaci 5. postulátu nazýváme  tzv. </a:t>
            </a:r>
            <a:r>
              <a:rPr lang="cs-CZ" b="1" dirty="0"/>
              <a:t>neeukleidovská geometrie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0876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ZÁKLADNÍ VÝZNAM AXIOMATICKÉ VÝSTAVBY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548917"/>
          </a:xfrm>
        </p:spPr>
        <p:txBody>
          <a:bodyPr/>
          <a:lstStyle/>
          <a:p>
            <a:r>
              <a:rPr lang="cs-CZ" dirty="0"/>
              <a:t>Cesta, jak budovat axiomaticky ostatní matematické disciplíny</a:t>
            </a:r>
          </a:p>
          <a:p>
            <a:r>
              <a:rPr lang="cs-CZ" dirty="0"/>
              <a:t>Vyjasnění požadavků, co musí axiomatický systém splňovat:</a:t>
            </a:r>
          </a:p>
          <a:p>
            <a:pPr marL="0" indent="0">
              <a:buNone/>
            </a:pPr>
            <a:r>
              <a:rPr lang="cs-CZ" dirty="0"/>
              <a:t>	- nezávislost axiomů (viz výše)</a:t>
            </a:r>
          </a:p>
          <a:p>
            <a:pPr marL="0" indent="0">
              <a:buNone/>
            </a:pPr>
            <a:r>
              <a:rPr lang="cs-CZ" dirty="0"/>
              <a:t>           - úplnost </a:t>
            </a:r>
          </a:p>
          <a:p>
            <a:pPr marL="0" indent="0">
              <a:buNone/>
            </a:pPr>
            <a:r>
              <a:rPr lang="cs-CZ" dirty="0"/>
              <a:t>	- bezespornost (nelze odvodit větu V a zároveň její negaci V´)</a:t>
            </a:r>
          </a:p>
          <a:p>
            <a:pPr marL="0" indent="0">
              <a:buNone/>
            </a:pPr>
            <a:r>
              <a:rPr lang="cs-CZ" dirty="0"/>
              <a:t>         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6490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Objevy neeukleidovských geometrií neoslabily význam geometrie eukleidovské</a:t>
            </a:r>
          </a:p>
          <a:p>
            <a:r>
              <a:rPr lang="cs-CZ" dirty="0"/>
              <a:t>Potřeba </a:t>
            </a:r>
            <a:r>
              <a:rPr lang="cs-CZ" b="1" dirty="0"/>
              <a:t>precizovat </a:t>
            </a:r>
            <a:r>
              <a:rPr lang="cs-CZ" b="1" dirty="0" err="1"/>
              <a:t>Eukleidovy</a:t>
            </a:r>
            <a:r>
              <a:rPr lang="cs-CZ" b="1" dirty="0"/>
              <a:t> poznatky </a:t>
            </a:r>
            <a:r>
              <a:rPr lang="cs-CZ" dirty="0"/>
              <a:t>a závěry v průběhu 18. – 19. století.</a:t>
            </a:r>
          </a:p>
          <a:p>
            <a:r>
              <a:rPr lang="cs-CZ" b="1" dirty="0"/>
              <a:t>David </a:t>
            </a:r>
            <a:r>
              <a:rPr lang="cs-CZ" b="1" dirty="0" err="1"/>
              <a:t>Hilbert</a:t>
            </a:r>
            <a:r>
              <a:rPr lang="cs-CZ" b="1" dirty="0"/>
              <a:t> </a:t>
            </a:r>
            <a:r>
              <a:rPr lang="cs-CZ" dirty="0"/>
              <a:t>– vytvořil ve svém díle </a:t>
            </a:r>
            <a:r>
              <a:rPr lang="cs-CZ" b="1" dirty="0"/>
              <a:t>Základy geometrie </a:t>
            </a:r>
            <a:r>
              <a:rPr lang="cs-CZ" dirty="0"/>
              <a:t>(1899) systém axiomů, ze kterého je možno deduktivně budovat </a:t>
            </a:r>
            <a:r>
              <a:rPr lang="cs-CZ" b="1" dirty="0"/>
              <a:t>eukleidovskou geometrii</a:t>
            </a:r>
          </a:p>
          <a:p>
            <a:r>
              <a:rPr lang="cs-CZ" dirty="0"/>
              <a:t>Hilbertův axiomatický systém používáme dodnes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43472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HILBERTOVY AXIOMY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5 skupin axiomů: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incidence (I)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uspořádání (U)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shodnosti (S)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spojitosti (D)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 rovnoběžnosti (R)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39854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Eukleidovská – budovaná na základě axiomů 1 – 5</a:t>
            </a:r>
          </a:p>
          <a:p>
            <a:r>
              <a:rPr lang="cs-CZ" dirty="0"/>
              <a:t>Absolutní – budovaná na základě axiomů 1 – 4</a:t>
            </a:r>
          </a:p>
          <a:p>
            <a:r>
              <a:rPr lang="cs-CZ" dirty="0" err="1"/>
              <a:t>Lobačevského</a:t>
            </a:r>
            <a:r>
              <a:rPr lang="cs-CZ" dirty="0"/>
              <a:t> – budovaná na základě axiomů 1 – 4 a negace 5. axiomu – odporuje vžitým představám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1965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L. Lvovská, M. Francová: </a:t>
            </a:r>
            <a:r>
              <a:rPr lang="cs-CZ" b="1" dirty="0"/>
              <a:t>Texty k základům ELEMENTÁRNÍ GEOMETRIE pro studium učitelství 1. stupně základní školy</a:t>
            </a:r>
            <a:r>
              <a:rPr lang="en-US" b="1" dirty="0"/>
              <a:t>. </a:t>
            </a:r>
            <a:r>
              <a:rPr lang="en-US" dirty="0"/>
              <a:t>Brno: MU, 2014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57638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4366" y="214892"/>
            <a:ext cx="2518744" cy="485775"/>
          </a:xfrm>
        </p:spPr>
        <p:txBody>
          <a:bodyPr/>
          <a:lstStyle/>
          <a:p>
            <a:r>
              <a:rPr lang="cs-CZ" dirty="0"/>
              <a:t>Poznámky: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012723"/>
            <a:ext cx="8082321" cy="3584281"/>
          </a:xfrm>
        </p:spPr>
        <p:txBody>
          <a:bodyPr/>
          <a:lstStyle/>
          <a:p>
            <a:r>
              <a:rPr lang="cs-CZ" sz="1600" b="1" dirty="0"/>
              <a:t>René Descartes</a:t>
            </a:r>
            <a:r>
              <a:rPr lang="cs-CZ" sz="1600" dirty="0"/>
              <a:t> (1596 -- 1650), Descartův spis</a:t>
            </a:r>
            <a:r>
              <a:rPr lang="cs-CZ" sz="1600" b="1" dirty="0"/>
              <a:t> La </a:t>
            </a:r>
            <a:r>
              <a:rPr lang="cs-CZ" sz="1600" b="1" dirty="0" err="1"/>
              <a:t>Géométrie</a:t>
            </a:r>
            <a:r>
              <a:rPr lang="cs-CZ" sz="1600" dirty="0"/>
              <a:t>, který byl vydán roku 1637 jako jeden z dodatků k jeho filozofickému dílu  </a:t>
            </a:r>
            <a:r>
              <a:rPr lang="cs-CZ" sz="1600" i="1" dirty="0" err="1"/>
              <a:t>Discours</a:t>
            </a:r>
            <a:r>
              <a:rPr lang="cs-CZ" sz="1600" i="1" dirty="0"/>
              <a:t> de la </a:t>
            </a:r>
            <a:r>
              <a:rPr lang="cs-CZ" sz="1600" i="1" dirty="0" err="1"/>
              <a:t>méthode</a:t>
            </a:r>
            <a:r>
              <a:rPr lang="cs-CZ" sz="1600" i="1" dirty="0"/>
              <a:t> (Rozprava o metodě), </a:t>
            </a:r>
            <a:r>
              <a:rPr lang="cs-CZ" sz="1600" dirty="0"/>
              <a:t>bývá často považován za počátek analytické geometrie jako vědy. Podrobněji viz literatura.</a:t>
            </a:r>
          </a:p>
          <a:p>
            <a:r>
              <a:rPr lang="cs-CZ" sz="1600" b="1" dirty="0"/>
              <a:t>Johann Carl Friedrich Gauss</a:t>
            </a:r>
            <a:r>
              <a:rPr lang="cs-CZ" sz="1600" dirty="0"/>
              <a:t> (1777 -- 1855, Göttingen) byl slavný německý matematik a fyzik. Zabýval se zejména geometrií, matematickou analýzou, teorií čísel, astronomií, elektrostatikou, geodézií a optikou. Silně ovlivnil většinu z těchto oborů vědění. Mezi jeho stěžejní díla patří spis </a:t>
            </a:r>
            <a:r>
              <a:rPr lang="cs-CZ" sz="1600" dirty="0" err="1"/>
              <a:t>Disquisitiones</a:t>
            </a:r>
            <a:r>
              <a:rPr lang="cs-CZ" sz="1600" dirty="0"/>
              <a:t> </a:t>
            </a:r>
            <a:r>
              <a:rPr lang="cs-CZ" sz="1600" dirty="0" err="1"/>
              <a:t>Arithmeticae</a:t>
            </a:r>
            <a:r>
              <a:rPr lang="cs-CZ" sz="1600" dirty="0"/>
              <a:t>, který napsal již ve věku 21 let (1798; publikováno bylo ale až v roce 1801). Tato práce položila základy teorie čísel jakožto matematické disciplíny.</a:t>
            </a:r>
          </a:p>
          <a:p>
            <a:r>
              <a:rPr lang="cs-CZ" sz="1600" b="1" dirty="0"/>
              <a:t>Georg Friedrich Bernhard </a:t>
            </a:r>
            <a:r>
              <a:rPr lang="cs-CZ" sz="1600" b="1" dirty="0" err="1"/>
              <a:t>Riemann</a:t>
            </a:r>
            <a:r>
              <a:rPr lang="cs-CZ" sz="1600" dirty="0"/>
              <a:t> (1826 -- 1866) byl německý matematik, který výrazně přispěl k rozvoji matematické analýzy a diferenciální geometrie. Na jeho myšlenkách byly dále rozvinuty například </a:t>
            </a:r>
            <a:r>
              <a:rPr lang="cs-CZ" sz="1600" dirty="0" err="1"/>
              <a:t>Riemannova</a:t>
            </a:r>
            <a:r>
              <a:rPr lang="cs-CZ" sz="1600" dirty="0"/>
              <a:t> geometrie, algebraická geometrie či teorie komplexních ploch. Tyto oblasti matematiky se staly základem topologie. V reálné analýze přispěl definicí </a:t>
            </a:r>
            <a:r>
              <a:rPr lang="cs-CZ" sz="1600" dirty="0" err="1"/>
              <a:t>Riemannova</a:t>
            </a:r>
            <a:r>
              <a:rPr lang="cs-CZ" sz="1600" dirty="0"/>
              <a:t> integrálu a rozvinul také teorii trigonometrických řad.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6614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geometrie a co do ní patří?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21200" y="1525764"/>
            <a:ext cx="8170711" cy="3038421"/>
          </a:xfrm>
        </p:spPr>
        <p:txBody>
          <a:bodyPr/>
          <a:lstStyle/>
          <a:p>
            <a:pPr lvl="0"/>
            <a:r>
              <a:rPr lang="cs-CZ" dirty="0"/>
              <a:t>Vše, co dokumentuje pochopení a využití tvarů</a:t>
            </a:r>
          </a:p>
          <a:p>
            <a:pPr lvl="0"/>
            <a:r>
              <a:rPr lang="cs-CZ" dirty="0"/>
              <a:t>Všude kolem nás je přítomen jistý prvek geometrické abstrakce</a:t>
            </a:r>
          </a:p>
          <a:p>
            <a:pPr lvl="0"/>
            <a:r>
              <a:rPr lang="cs-CZ" dirty="0"/>
              <a:t>Geometrická abstrakce se promítá do všech dalších matematických i nematematických disciplín</a:t>
            </a:r>
          </a:p>
          <a:p>
            <a:pPr lvl="0"/>
            <a:r>
              <a:rPr lang="cs-CZ" dirty="0"/>
              <a:t>Geometrické myšlení je příznačné po tisíce let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737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úkolem učitelů na základních školách?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9590" y="1799303"/>
            <a:ext cx="8082321" cy="2797701"/>
          </a:xfrm>
        </p:spPr>
        <p:txBody>
          <a:bodyPr/>
          <a:lstStyle/>
          <a:p>
            <a:pPr lvl="0"/>
            <a:r>
              <a:rPr lang="cs-CZ" dirty="0"/>
              <a:t>Vytvořit u žáků kvalitní základy geometrických znalostí</a:t>
            </a:r>
          </a:p>
          <a:p>
            <a:pPr lvl="0"/>
            <a:r>
              <a:rPr lang="cs-CZ" dirty="0"/>
              <a:t>Podněcovat abstraktní geometrické myšlení žáků takovým způsobem, aby žáci byli schopni je sami nadále rozvíjet v oblastech, které si sami zvolí</a:t>
            </a:r>
          </a:p>
          <a:p>
            <a:pPr lvl="0"/>
            <a:r>
              <a:rPr lang="cs-CZ" dirty="0"/>
              <a:t>Tento předmět je koncipován tak, aby si budoucí učitelé vytvořili nadhled a sledovali propojení geometrie s dalšími oblastmi matematiky a ostatních disciplín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845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úloha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9590" y="1514475"/>
            <a:ext cx="8190150" cy="3126351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Úloha 1 : </a:t>
            </a:r>
            <a:r>
              <a:rPr lang="cs-CZ" dirty="0"/>
              <a:t>Ve staré Babylónii potřebovala moudrá královna získat pozemek od loupeživého kupce. Navrhla množství zlata, které mu dá za pozemek ohraničený kůží z jeho největšího vola, do které udělá otvor. Kupec se usmíval pod vousy, neboť si představil </a:t>
            </a:r>
            <a:r>
              <a:rPr lang="cs-CZ" b="1" dirty="0"/>
              <a:t>plochu o obsahu </a:t>
            </a:r>
            <a:r>
              <a:rPr lang="cs-CZ" dirty="0"/>
              <a:t>kůže z jeho vola a hromada zlata přišla mu dvojnásobná za libovolně velký pozemek vymezený kůží. Když ho ale královna přivedla k pozemku, zblednul. Jakým způsobem moudrá královna udělala otvor v kůži a </a:t>
            </a:r>
            <a:r>
              <a:rPr lang="cs-CZ" b="1" dirty="0"/>
              <a:t>obvod pozemku </a:t>
            </a:r>
            <a:r>
              <a:rPr lang="cs-CZ" dirty="0"/>
              <a:t>vytyčila?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  <p:pic>
        <p:nvPicPr>
          <p:cNvPr id="6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0" y="844154"/>
            <a:ext cx="3934490" cy="25821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57" y="844154"/>
            <a:ext cx="3988820" cy="257677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09590" y="3894268"/>
            <a:ext cx="810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Analogické zadání: Prolezu otvorem v pohlednici?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úlohy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Úloha 2 : </a:t>
            </a:r>
          </a:p>
          <a:p>
            <a:pPr marL="0" indent="0">
              <a:buNone/>
            </a:pPr>
            <a:r>
              <a:rPr lang="cs-CZ" dirty="0"/>
              <a:t>V království měli dva různě velké čtverce vzácné zlaté látky. Potřebovali udělat nový královský trůn, kterým bude tato látka pokrytá. Jak velký nový čtverec mohou udělat z těchto dvou čtverců, aby látka nezbyla? </a:t>
            </a:r>
          </a:p>
          <a:p>
            <a:pPr marL="0" indent="0">
              <a:buNone/>
            </a:pPr>
            <a:r>
              <a:rPr lang="cs-CZ" dirty="0"/>
              <a:t>Uvažujte např. čtverce o stranách 30cm a 40cm.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dirty="0"/>
              <a:t>A jakým způsobem má švadlena látku rozstříhat?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42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" y="844154"/>
            <a:ext cx="6431984" cy="42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2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13" y="831273"/>
            <a:ext cx="7443639" cy="376612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Historické úlohy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70387030"/>
      </p:ext>
    </p:extLst>
  </p:cSld>
  <p:clrMapOvr>
    <a:masterClrMapping/>
  </p:clrMapOvr>
</p:sld>
</file>

<file path=ppt/theme/theme1.xml><?xml version="1.0" encoding="utf-8"?>
<a:theme xmlns:a="http://schemas.openxmlformats.org/drawingml/2006/main" name="mu_sablona_4×3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d_sablona_16×9_cz" id="{F195287C-0B7F-42BF-A356-AA73F878560B}" vid="{99A32AD8-93A0-4B23-8C49-F18D5B24435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ped_sablona_16×9_cz</Template>
  <TotalTime>340</TotalTime>
  <Words>1271</Words>
  <Application>Microsoft Office PowerPoint</Application>
  <PresentationFormat>Předvádění na obrazovce (16:9)</PresentationFormat>
  <Paragraphs>133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Tahoma</vt:lpstr>
      <vt:lpstr>Wingdings</vt:lpstr>
      <vt:lpstr>mu_sablona_4×3_cz</vt:lpstr>
      <vt:lpstr>  Co je úkolem učitelů geometrie na základních školách?  Jak stará geometrie je a co do ní patří? </vt:lpstr>
      <vt:lpstr>Geometrie - motivace</vt:lpstr>
      <vt:lpstr>Co je geometrie a co do ní patří?</vt:lpstr>
      <vt:lpstr>Co je úkolem učitelů na základních školách?</vt:lpstr>
      <vt:lpstr>Motivační úloha</vt:lpstr>
      <vt:lpstr>Prezentace aplikace PowerPoint</vt:lpstr>
      <vt:lpstr>Motivační úlohy </vt:lpstr>
      <vt:lpstr>Prezentace aplikace PowerPoint</vt:lpstr>
      <vt:lpstr>Prezentace aplikace PowerPoint</vt:lpstr>
      <vt:lpstr>Prezentace aplikace PowerPoint</vt:lpstr>
      <vt:lpstr>Jak stará geometrie je a co do ní patří? </vt:lpstr>
      <vt:lpstr>Prezentace aplikace PowerPoint</vt:lpstr>
      <vt:lpstr>Různé metody zkoumání geometrie</vt:lpstr>
      <vt:lpstr>Prezentace aplikace PowerPoint</vt:lpstr>
      <vt:lpstr>Axiomatická výstavba geometrie</vt:lpstr>
      <vt:lpstr>Axiomatická výstavba geometrie</vt:lpstr>
      <vt:lpstr>EUKLEIDOVY ZÁKLADY</vt:lpstr>
      <vt:lpstr>EUKLEIDOVY ZÁKLADY</vt:lpstr>
      <vt:lpstr>EUKLEIDOVY POSTULÁTY</vt:lpstr>
      <vt:lpstr>EUKLEIDOVY POSTULÁTY</vt:lpstr>
      <vt:lpstr>5. POSTULÁT EUKLEIDA</vt:lpstr>
      <vt:lpstr>EUKLEIDOVSKÁ GEOMETRIE</vt:lpstr>
      <vt:lpstr>ZÁKLADNÍ VÝZNAM AXIOMATICKÉ VÝSTAVBY TEORIE</vt:lpstr>
      <vt:lpstr>INOVACE GEOMETRIE</vt:lpstr>
      <vt:lpstr>HILBERTOVY AXIOMY</vt:lpstr>
      <vt:lpstr>GEOMETRIE</vt:lpstr>
      <vt:lpstr>Literatura:</vt:lpstr>
      <vt:lpstr>Poznámky: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lenylvovska</dc:creator>
  <cp:lastModifiedBy>Leni Lvovská</cp:lastModifiedBy>
  <cp:revision>29</cp:revision>
  <cp:lastPrinted>1601-01-01T00:00:00Z</cp:lastPrinted>
  <dcterms:created xsi:type="dcterms:W3CDTF">2018-09-18T16:49:33Z</dcterms:created>
  <dcterms:modified xsi:type="dcterms:W3CDTF">2019-09-18T18:03:33Z</dcterms:modified>
</cp:coreProperties>
</file>