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A1503-501D-4CB4-AC99-26FF9C8653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360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1EBF27-11CE-444A-B003-33DEB5187A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404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B1A8F3-958E-42B7-AB50-0375D24F60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923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CEB17-DC05-4358-A6C5-3CF0BE3F63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77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9D18D8-9A26-4617-9712-063C112661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660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B3E13D-8CFB-4712-A071-13B671BFDA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22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1C00A-9259-427E-BDC9-3D8B903C95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066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867D3D-2CEB-4408-9C15-48CC693655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165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3C34B-B33C-4A98-A9EA-DA0107A8D4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273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39330-3867-4692-BE8B-555DA26E0A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069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E7FA9-0205-45EE-BB3E-C8D7C39D4B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622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ADB36C3-439F-46FF-BF97-6288C628543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cs-CZ" altLang="cs-CZ" sz="7100" b="1" smtClean="0">
                <a:solidFill>
                  <a:schemeClr val="bg2"/>
                </a:solidFill>
              </a:rPr>
              <a:t>DĚJINY PÍSMA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73463"/>
            <a:ext cx="6400800" cy="1906587"/>
          </a:xfrm>
        </p:spPr>
        <p:txBody>
          <a:bodyPr/>
          <a:lstStyle/>
          <a:p>
            <a:pPr algn="r" eaLnBrk="1" hangingPunct="1">
              <a:defRPr/>
            </a:pPr>
            <a:r>
              <a:rPr lang="cs-CZ" altLang="cs-CZ" dirty="0" smtClean="0">
                <a:solidFill>
                  <a:schemeClr val="tx2">
                    <a:lumMod val="75000"/>
                  </a:schemeClr>
                </a:solidFill>
              </a:rPr>
              <a:t>historický vývoj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bg2"/>
                </a:solidFill>
              </a:rPr>
              <a:t>NOVOVĚKÉ OBDOBÍ</a:t>
            </a:r>
            <a:r>
              <a:rPr lang="cs-CZ" altLang="cs-CZ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1000" b="1" i="1" smtClean="0"/>
          </a:p>
          <a:p>
            <a:pPr eaLnBrk="1" hangingPunct="1">
              <a:spcAft>
                <a:spcPts val="600"/>
              </a:spcAft>
            </a:pPr>
            <a:r>
              <a:rPr lang="cs-CZ" altLang="cs-CZ" sz="2400" b="1" i="1" smtClean="0"/>
              <a:t>1445 J. Gutenberg</a:t>
            </a:r>
            <a:r>
              <a:rPr lang="cs-CZ" altLang="cs-CZ" sz="2400" b="1" smtClean="0"/>
              <a:t> </a:t>
            </a:r>
            <a:r>
              <a:rPr lang="cs-CZ" altLang="cs-CZ" sz="2400" smtClean="0"/>
              <a:t>– vynález knihtisku, rozšíření písma, </a:t>
            </a:r>
            <a:r>
              <a:rPr lang="cs-CZ" altLang="cs-CZ" sz="2400" i="1" smtClean="0"/>
              <a:t>u nás laicizace písařství.</a:t>
            </a:r>
            <a:endParaRPr lang="cs-CZ" altLang="cs-CZ" sz="2400" b="1" i="1" smtClean="0"/>
          </a:p>
          <a:p>
            <a:pPr eaLnBrk="1" hangingPunct="1">
              <a:spcAft>
                <a:spcPts val="600"/>
              </a:spcAft>
            </a:pPr>
            <a:r>
              <a:rPr lang="cs-CZ" altLang="cs-CZ" sz="2400" b="1" i="1" smtClean="0"/>
              <a:t>Kurzíva</a:t>
            </a:r>
            <a:r>
              <a:rPr lang="cs-CZ" altLang="cs-CZ" sz="2400" i="1" smtClean="0"/>
              <a:t> –</a:t>
            </a:r>
            <a:r>
              <a:rPr lang="cs-CZ" altLang="cs-CZ" sz="2400" smtClean="0"/>
              <a:t> písmo běžné, zjednodušení písma kvůli zrychlení (přímý vliv knihtisku), </a:t>
            </a:r>
            <a:r>
              <a:rPr lang="cs-CZ" altLang="cs-CZ" sz="2400" i="1" smtClean="0"/>
              <a:t>u nás Husova reforma psané češtiny.</a:t>
            </a:r>
            <a:endParaRPr lang="cs-CZ" altLang="cs-CZ" sz="2400" b="1" i="1" smtClean="0"/>
          </a:p>
          <a:p>
            <a:pPr eaLnBrk="1" hangingPunct="1">
              <a:spcAft>
                <a:spcPts val="600"/>
              </a:spcAft>
            </a:pPr>
            <a:r>
              <a:rPr lang="cs-CZ" altLang="cs-CZ" sz="2400" b="1" i="1" smtClean="0"/>
              <a:t>Dnešní latinka</a:t>
            </a:r>
            <a:r>
              <a:rPr lang="cs-CZ" altLang="cs-CZ" sz="2400" i="1" smtClean="0"/>
              <a:t> - </a:t>
            </a:r>
            <a:r>
              <a:rPr lang="cs-CZ" altLang="cs-CZ" sz="2400" smtClean="0"/>
              <a:t>v dnešní podobě asi 170 let, tiskací písmo přizpůsobené přirozenému a hospodárnému pohybu ruky, psacím materiálům a náčiní, </a:t>
            </a:r>
            <a:r>
              <a:rPr lang="cs-CZ" altLang="cs-CZ" sz="2400" i="1" smtClean="0"/>
              <a:t>u nás 1849 F. J. Tomsa – autor jazykových učebnic.</a:t>
            </a:r>
            <a:r>
              <a:rPr lang="cs-CZ" altLang="cs-CZ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tx2">
                    <a:lumMod val="75000"/>
                  </a:schemeClr>
                </a:solidFill>
              </a:rPr>
              <a:t>Literatura: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ČAPKA, F.; SANTLEROVÁ, K. </a:t>
            </a:r>
            <a:r>
              <a:rPr lang="cs-CZ" altLang="cs-CZ" i="1" smtClean="0"/>
              <a:t>Stručný vývoj písma</a:t>
            </a:r>
            <a:r>
              <a:rPr lang="cs-CZ" altLang="cs-CZ" smtClean="0"/>
              <a:t>. Brno : PdF MU, 1994.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ČAPKA, F.; SANTLEROVÁ, K. </a:t>
            </a:r>
            <a:r>
              <a:rPr lang="cs-CZ" altLang="cs-CZ" i="1" smtClean="0"/>
              <a:t>Vývoj písma v kostce</a:t>
            </a:r>
            <a:r>
              <a:rPr lang="cs-CZ" altLang="cs-CZ" smtClean="0"/>
              <a:t>. Brno : PdF MU, 1994.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JEAN,G. </a:t>
            </a:r>
            <a:r>
              <a:rPr lang="cs-CZ" altLang="cs-CZ" i="1" smtClean="0"/>
              <a:t>Písmo, paměť lidstva</a:t>
            </a:r>
            <a:r>
              <a:rPr lang="cs-CZ" altLang="cs-CZ" smtClean="0"/>
              <a:t>. Bratislava : 1994.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MISTRÍK, J. </a:t>
            </a:r>
            <a:r>
              <a:rPr lang="cs-CZ" altLang="cs-CZ" i="1" smtClean="0"/>
              <a:t>Jazyk a reč. </a:t>
            </a:r>
            <a:r>
              <a:rPr lang="cs-CZ" altLang="cs-CZ" smtClean="0"/>
              <a:t>Bratislava : Mladé letá, 1999. ISBN 80-06-00924-4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bg2"/>
                </a:solidFill>
              </a:rPr>
              <a:t>PALEOGRAFIE</a:t>
            </a:r>
            <a:r>
              <a:rPr lang="cs-CZ" altLang="cs-CZ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chemeClr val="tx2"/>
                </a:solidFill>
              </a:rPr>
              <a:t>Co, kdy, kde, jak a proč bylo napsáno, snaží se postihnout technické podmínky vývoje.</a:t>
            </a:r>
            <a:r>
              <a:rPr lang="cs-CZ" altLang="cs-CZ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i="1" smtClean="0"/>
          </a:p>
          <a:p>
            <a:pPr eaLnBrk="1" hangingPunct="1"/>
            <a:r>
              <a:rPr lang="cs-CZ" altLang="cs-CZ" b="1" i="1" smtClean="0"/>
              <a:t>Elementární:</a:t>
            </a:r>
            <a:r>
              <a:rPr lang="cs-CZ" altLang="cs-CZ" smtClean="0"/>
              <a:t> zkoumá jak číst a psát, zvládat grafické prvky a formu písma.</a:t>
            </a:r>
            <a:endParaRPr lang="cs-CZ" altLang="cs-CZ" b="1" i="1" smtClean="0"/>
          </a:p>
          <a:p>
            <a:pPr eaLnBrk="1" hangingPunct="1"/>
            <a:r>
              <a:rPr lang="cs-CZ" altLang="cs-CZ" b="1" i="1" smtClean="0"/>
              <a:t>Kritická:</a:t>
            </a:r>
            <a:r>
              <a:rPr lang="cs-CZ" altLang="cs-CZ" smtClean="0"/>
              <a:t> určuje stáří a místo vzniku.</a:t>
            </a:r>
            <a:endParaRPr lang="cs-CZ" altLang="cs-CZ" b="1" i="1" smtClean="0"/>
          </a:p>
          <a:p>
            <a:pPr eaLnBrk="1" hangingPunct="1"/>
            <a:r>
              <a:rPr lang="cs-CZ" altLang="cs-CZ" b="1" i="1" smtClean="0"/>
              <a:t>Epigrafika:</a:t>
            </a:r>
            <a:r>
              <a:rPr lang="cs-CZ" altLang="cs-CZ" smtClean="0"/>
              <a:t> nauka o nápisech (vyryté, vytesané, vyřezané, vypálené).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bg2"/>
                </a:solidFill>
              </a:rPr>
              <a:t>PSACÍ LÁTKY</a:t>
            </a:r>
            <a:endParaRPr lang="cs-CZ" altLang="cs-CZ" smtClean="0">
              <a:solidFill>
                <a:schemeClr val="bg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chemeClr val="tx2"/>
                </a:solidFill>
              </a:rPr>
              <a:t>Psací podložky a psací prostředky, které ovlivňovaly vývoj písma.</a:t>
            </a:r>
            <a:endParaRPr lang="cs-CZ" altLang="cs-CZ" b="1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i="1" smtClean="0"/>
              <a:t>Materiály:</a:t>
            </a:r>
            <a:r>
              <a:rPr lang="cs-CZ" altLang="cs-CZ" smtClean="0"/>
              <a:t> kámen, mramor, lýko, dřevo, hliněné destičky, destičky z bronzu potažené voskem (Řecko), papyrus (Egypt 4 tis. př. Kr.), pergamen (Řím 4. stol. př. Kr.), papír (Čína 2. stol.).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i="1" smtClean="0"/>
              <a:t>Náčiní:</a:t>
            </a:r>
            <a:r>
              <a:rPr lang="cs-CZ" altLang="cs-CZ" i="1" smtClean="0"/>
              <a:t> </a:t>
            </a:r>
            <a:r>
              <a:rPr lang="cs-CZ" altLang="cs-CZ" smtClean="0"/>
              <a:t>kladivo, dláto, rydlo (kovové, kostěné, dřevěné), rákosová třtina (šikmo</a:t>
            </a:r>
            <a:r>
              <a:rPr lang="cs-CZ" altLang="cs-CZ" b="1" i="1" smtClean="0"/>
              <a:t> </a:t>
            </a:r>
            <a:r>
              <a:rPr lang="cs-CZ" altLang="cs-CZ" smtClean="0"/>
              <a:t>seříznutá, roztřepená), brko, štěteček z králičích chloupků.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bg2"/>
                </a:solidFill>
              </a:rPr>
              <a:t>PÍSAŘI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chemeClr val="tx2"/>
                </a:solidFill>
              </a:rPr>
              <a:t>Opisovači a písáci, pracovali formou diktátu a opisu, ve skriptoriích, anonymně, dělba práce vedla ke zrychlení a zjednodušení.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Egypt</a:t>
            </a:r>
            <a:r>
              <a:rPr lang="cs-CZ" altLang="cs-CZ" smtClean="0"/>
              <a:t> – 700 až 800 hieroglyfů.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Asýrie </a:t>
            </a:r>
            <a:r>
              <a:rPr lang="cs-CZ" altLang="cs-CZ" smtClean="0"/>
              <a:t>– 12 000 znaků.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Řím </a:t>
            </a:r>
            <a:r>
              <a:rPr lang="cs-CZ" altLang="cs-CZ" smtClean="0"/>
              <a:t>– abeceda, otroci.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/>
              <a:t>Pozn. iluminátoři, iniciály a obrázky v textu (11. stol. kniha = statek, vinice).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smtClean="0">
                <a:solidFill>
                  <a:schemeClr val="bg2"/>
                </a:solidFill>
              </a:rPr>
              <a:t>VÝVOJ PÍSMA</a:t>
            </a:r>
            <a:r>
              <a:rPr lang="cs-CZ" altLang="cs-CZ" smtClean="0"/>
              <a:t> 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051050"/>
          </a:xfrm>
        </p:spPr>
        <p:txBody>
          <a:bodyPr/>
          <a:lstStyle/>
          <a:p>
            <a:pPr algn="r" eaLnBrk="1" hangingPunct="1">
              <a:defRPr/>
            </a:pPr>
            <a:r>
              <a:rPr lang="cs-CZ" altLang="cs-CZ" dirty="0" smtClean="0">
                <a:solidFill>
                  <a:schemeClr val="tx2">
                    <a:lumMod val="75000"/>
                  </a:schemeClr>
                </a:solidFill>
              </a:rPr>
              <a:t>latinka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bg2"/>
                </a:solidFill>
              </a:rPr>
              <a:t>Mladší paleolit </a:t>
            </a:r>
            <a:br>
              <a:rPr lang="cs-CZ" altLang="cs-CZ" b="1" smtClean="0">
                <a:solidFill>
                  <a:schemeClr val="bg2"/>
                </a:solidFill>
              </a:rPr>
            </a:br>
            <a:r>
              <a:rPr lang="cs-CZ" altLang="cs-CZ" sz="2400" b="1" i="1" smtClean="0">
                <a:solidFill>
                  <a:schemeClr val="bg2"/>
                </a:solidFill>
              </a:rPr>
              <a:t>15-10 tisíc let před Kristem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800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>
                <a:solidFill>
                  <a:schemeClr val="tx2">
                    <a:lumMod val="75000"/>
                  </a:schemeClr>
                </a:solidFill>
              </a:rPr>
              <a:t>Předstupně písma:</a:t>
            </a:r>
          </a:p>
          <a:p>
            <a:pPr eaLnBrk="1" hangingPunct="1">
              <a:defRPr/>
            </a:pPr>
            <a:r>
              <a:rPr lang="cs-CZ" altLang="cs-CZ" b="1" dirty="0" smtClean="0"/>
              <a:t>vlastnické značky</a:t>
            </a:r>
            <a:r>
              <a:rPr lang="cs-CZ" altLang="cs-CZ" dirty="0" smtClean="0"/>
              <a:t> (stádo, území)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b="1" dirty="0" smtClean="0"/>
              <a:t>vrubové hůlky</a:t>
            </a:r>
            <a:r>
              <a:rPr lang="cs-CZ" altLang="cs-CZ" dirty="0" smtClean="0"/>
              <a:t> (daně, dluhy, pozvání, označení posla)</a:t>
            </a:r>
          </a:p>
          <a:p>
            <a:pPr eaLnBrk="1" hangingPunct="1">
              <a:defRPr/>
            </a:pPr>
            <a:r>
              <a:rPr lang="cs-CZ" altLang="cs-CZ" b="1" dirty="0" smtClean="0"/>
              <a:t>uzlové písmo</a:t>
            </a:r>
            <a:r>
              <a:rPr lang="cs-CZ" altLang="cs-CZ" dirty="0" smtClean="0"/>
              <a:t> (velikost uzlů, barvy)</a:t>
            </a:r>
          </a:p>
          <a:p>
            <a:pPr eaLnBrk="1" hangingPunct="1">
              <a:defRPr/>
            </a:pPr>
            <a:r>
              <a:rPr lang="cs-CZ" altLang="cs-CZ" b="1" dirty="0" smtClean="0"/>
              <a:t>řetězce mušlí</a:t>
            </a:r>
            <a:r>
              <a:rPr lang="cs-CZ" altLang="cs-CZ" dirty="0" smtClean="0"/>
              <a:t> (válka, mír)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bg2"/>
                </a:solidFill>
              </a:rPr>
              <a:t>Obrázkové písmo </a:t>
            </a:r>
            <a:br>
              <a:rPr lang="cs-CZ" altLang="cs-CZ" b="1" smtClean="0">
                <a:solidFill>
                  <a:schemeClr val="bg2"/>
                </a:solidFill>
              </a:rPr>
            </a:br>
            <a:r>
              <a:rPr lang="cs-CZ" altLang="cs-CZ" sz="2400" b="1" i="1" smtClean="0">
                <a:solidFill>
                  <a:schemeClr val="bg2"/>
                </a:solidFill>
              </a:rPr>
              <a:t> Před 4. – 2. tisíciletím před Kristem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Jeskynní malby </a:t>
            </a:r>
            <a:r>
              <a:rPr lang="cs-CZ" altLang="cs-CZ" dirty="0" smtClean="0"/>
              <a:t>(Altamira, Pekárna)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>
                <a:solidFill>
                  <a:schemeClr val="tx2">
                    <a:lumMod val="75000"/>
                  </a:schemeClr>
                </a:solidFill>
              </a:rPr>
              <a:t>Konkrétní předmět, slovo, celé věty:</a:t>
            </a:r>
          </a:p>
          <a:p>
            <a:pPr eaLnBrk="1" hangingPunct="1">
              <a:defRPr/>
            </a:pPr>
            <a:r>
              <a:rPr lang="cs-CZ" altLang="cs-CZ" b="1" dirty="0" smtClean="0"/>
              <a:t>piktogramy </a:t>
            </a:r>
            <a:r>
              <a:rPr lang="cs-CZ" altLang="cs-CZ" dirty="0" smtClean="0"/>
              <a:t>(dnes značky, lebka),</a:t>
            </a:r>
          </a:p>
          <a:p>
            <a:pPr eaLnBrk="1" hangingPunct="1">
              <a:defRPr/>
            </a:pPr>
            <a:r>
              <a:rPr lang="cs-CZ" altLang="cs-CZ" b="1" dirty="0" smtClean="0"/>
              <a:t>ideogramy</a:t>
            </a:r>
            <a:r>
              <a:rPr lang="cs-CZ" altLang="cs-CZ" dirty="0" smtClean="0"/>
              <a:t> (dnes jednotky, vzorce),</a:t>
            </a:r>
          </a:p>
          <a:p>
            <a:pPr eaLnBrk="1" hangingPunct="1">
              <a:defRPr/>
            </a:pPr>
            <a:r>
              <a:rPr lang="cs-CZ" altLang="cs-CZ" b="1" dirty="0"/>
              <a:t>pojmy</a:t>
            </a:r>
            <a:r>
              <a:rPr lang="cs-CZ" altLang="cs-CZ" dirty="0"/>
              <a:t> (Sumer – klínové písmo, Egypt – hieroglyfy, Čína – </a:t>
            </a:r>
            <a:r>
              <a:rPr lang="cs-CZ" altLang="cs-CZ" dirty="0" smtClean="0"/>
              <a:t>čínské </a:t>
            </a:r>
            <a:r>
              <a:rPr lang="cs-CZ" altLang="cs-CZ" dirty="0"/>
              <a:t>písmo</a:t>
            </a:r>
            <a:r>
              <a:rPr lang="cs-CZ" altLang="cs-CZ" dirty="0" smtClean="0"/>
              <a:t>).</a:t>
            </a:r>
            <a:endParaRPr lang="cs-CZ" altLang="cs-CZ" dirty="0"/>
          </a:p>
          <a:p>
            <a:pPr eaLnBrk="1" hangingPunct="1">
              <a:defRPr/>
            </a:pPr>
            <a:endParaRPr lang="cs-CZ" altLang="cs-CZ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5435600" y="2205038"/>
            <a:ext cx="1171575" cy="1050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bg2"/>
                </a:solidFill>
              </a:rPr>
              <a:t>Hláskové písmo </a:t>
            </a:r>
            <a:br>
              <a:rPr lang="cs-CZ" altLang="cs-CZ" b="1" smtClean="0">
                <a:solidFill>
                  <a:schemeClr val="bg2"/>
                </a:solidFill>
              </a:rPr>
            </a:br>
            <a:r>
              <a:rPr lang="cs-CZ" altLang="cs-CZ" sz="2400" b="1" i="1" smtClean="0">
                <a:solidFill>
                  <a:schemeClr val="bg2"/>
                </a:solidFill>
              </a:rPr>
              <a:t>2 tisíce let před Kristem - dodnes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>
                <a:solidFill>
                  <a:schemeClr val="tx2">
                    <a:lumMod val="75000"/>
                  </a:schemeClr>
                </a:solidFill>
              </a:rPr>
              <a:t>Hláska, písmeno:</a:t>
            </a:r>
          </a:p>
          <a:p>
            <a:pPr eaLnBrk="1" hangingPunct="1">
              <a:defRPr/>
            </a:pPr>
            <a:r>
              <a:rPr lang="cs-CZ" altLang="cs-CZ" sz="2400" b="1" dirty="0" smtClean="0"/>
              <a:t>fénické</a:t>
            </a:r>
            <a:r>
              <a:rPr lang="cs-CZ" altLang="cs-CZ" sz="2400" dirty="0" smtClean="0"/>
              <a:t>, 22 znaků, zprava doleva, 1300 př. Kr.,</a:t>
            </a:r>
          </a:p>
          <a:p>
            <a:pPr eaLnBrk="1" hangingPunct="1">
              <a:defRPr/>
            </a:pPr>
            <a:r>
              <a:rPr lang="cs-CZ" altLang="cs-CZ" sz="2400" b="1" dirty="0" smtClean="0"/>
              <a:t>řecké</a:t>
            </a:r>
            <a:r>
              <a:rPr lang="cs-CZ" altLang="cs-CZ" sz="2400" dirty="0" smtClean="0"/>
              <a:t>, rozšířené o samohlásky, zleva doprava, 1000 př. Kr.,</a:t>
            </a:r>
          </a:p>
          <a:p>
            <a:pPr eaLnBrk="1" hangingPunct="1">
              <a:defRPr/>
            </a:pPr>
            <a:r>
              <a:rPr lang="cs-CZ" altLang="cs-CZ" sz="2400" b="1" dirty="0" err="1" smtClean="0"/>
              <a:t>východořecké</a:t>
            </a:r>
            <a:r>
              <a:rPr lang="cs-CZ" altLang="cs-CZ" sz="2400" dirty="0" smtClean="0"/>
              <a:t> (iónské), 5. století, řecká abeceda, azbuka, hlaholice (z minuskule), cyrilice (z majuskule), </a:t>
            </a:r>
            <a:r>
              <a:rPr lang="cs-CZ" altLang="cs-CZ" sz="2400" i="1" dirty="0" smtClean="0"/>
              <a:t>nejstarší slovanská písemnost „Kyjevské listy“, u nás do 11. století</a:t>
            </a: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b="1" dirty="0" err="1" smtClean="0"/>
              <a:t>západořecké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(dórské), 5. století, latinka,</a:t>
            </a:r>
          </a:p>
          <a:p>
            <a:pPr eaLnBrk="1" hangingPunct="1">
              <a:defRPr/>
            </a:pPr>
            <a:r>
              <a:rPr lang="cs-CZ" altLang="cs-CZ" sz="2400" b="1" dirty="0" smtClean="0"/>
              <a:t>římské</a:t>
            </a:r>
            <a:r>
              <a:rPr lang="cs-CZ" altLang="cs-CZ" sz="2400" dirty="0" smtClean="0"/>
              <a:t>, přizpůsobili si zřejmě abecedu Etrusků, Latinů, </a:t>
            </a:r>
            <a:r>
              <a:rPr lang="cs-CZ" altLang="cs-CZ" sz="2400" i="1" dirty="0" smtClean="0"/>
              <a:t>u nás od 10.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bg2"/>
                </a:solidFill>
              </a:rPr>
              <a:t>LATINKA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>
                <a:solidFill>
                  <a:schemeClr val="tx2">
                    <a:lumMod val="75000"/>
                  </a:schemeClr>
                </a:solidFill>
              </a:rPr>
              <a:t>Vývoj souběžně s latinským jazykem, ustálena od 2. století před Kristem. Tvary se vyvíjely v závislosti na materiálu a nástrojích, které ovlivňovaly především rychlost psaní.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i="1" dirty="0" smtClean="0"/>
              <a:t>Římská kapitála </a:t>
            </a:r>
            <a:r>
              <a:rPr lang="cs-CZ" altLang="cs-CZ" sz="2400" dirty="0" smtClean="0"/>
              <a:t>- velká tiskací abeceda, 1. století před Kristem.</a:t>
            </a:r>
            <a:endParaRPr lang="cs-CZ" altLang="cs-CZ" sz="240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i="1" dirty="0" smtClean="0"/>
              <a:t>Unciála</a:t>
            </a:r>
            <a:r>
              <a:rPr lang="cs-CZ" altLang="cs-CZ" sz="2400" dirty="0" smtClean="0"/>
              <a:t> - zjednodušené </a:t>
            </a:r>
            <a:r>
              <a:rPr lang="cs-CZ" altLang="cs-CZ" sz="2400" smtClean="0"/>
              <a:t>zaoblení kapitály kvůli </a:t>
            </a:r>
            <a:r>
              <a:rPr lang="cs-CZ" altLang="cs-CZ" sz="2400" dirty="0" smtClean="0"/>
              <a:t>zrychlení, 4. století.</a:t>
            </a:r>
            <a:endParaRPr lang="cs-CZ" altLang="cs-CZ" sz="240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i="1" dirty="0" err="1" smtClean="0"/>
              <a:t>Polounciála</a:t>
            </a:r>
            <a:r>
              <a:rPr lang="cs-CZ" altLang="cs-CZ" sz="2400" b="1" i="1" dirty="0" smtClean="0"/>
              <a:t> </a:t>
            </a:r>
            <a:r>
              <a:rPr lang="cs-CZ" altLang="cs-CZ" sz="2400" dirty="0" smtClean="0"/>
              <a:t>- protažení svislých tahů písmen nad normální výšku nebo pod ni kvůli zvětšení  tvarových kontrastů, 6. století.</a:t>
            </a:r>
            <a:endParaRPr lang="cs-CZ" altLang="cs-CZ" sz="2400" b="1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i="1" dirty="0" smtClean="0"/>
              <a:t>Karolínská minuskule </a:t>
            </a:r>
            <a:r>
              <a:rPr lang="cs-CZ" altLang="cs-CZ" sz="2400" dirty="0" smtClean="0"/>
              <a:t>– malá tiskací abeceda, 9.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107</TotalTime>
  <Words>441</Words>
  <Application>Microsoft Office PowerPoint</Application>
  <PresentationFormat>Předvádění na obrazovce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Verdana</vt:lpstr>
      <vt:lpstr>Arial</vt:lpstr>
      <vt:lpstr>Garamond</vt:lpstr>
      <vt:lpstr>Wingdings</vt:lpstr>
      <vt:lpstr>Calibri</vt:lpstr>
      <vt:lpstr>Times New Roman</vt:lpstr>
      <vt:lpstr>Linky</vt:lpstr>
      <vt:lpstr>DĚJINY PÍSMA</vt:lpstr>
      <vt:lpstr>PALEOGRAFIE </vt:lpstr>
      <vt:lpstr>PSACÍ LÁTKY</vt:lpstr>
      <vt:lpstr>PÍSAŘI</vt:lpstr>
      <vt:lpstr>VÝVOJ PÍSMA </vt:lpstr>
      <vt:lpstr>Mladší paleolit  15-10 tisíc let před Kristem</vt:lpstr>
      <vt:lpstr>Obrázkové písmo   Před 4. – 2. tisíciletím před Kristem</vt:lpstr>
      <vt:lpstr>Hláskové písmo  2 tisíce let před Kristem - dodnes</vt:lpstr>
      <vt:lpstr>LATINKA</vt:lpstr>
      <vt:lpstr>NOVOVĚKÉ OBDOBÍ </vt:lpstr>
      <vt:lpstr>Literatura:</vt:lpstr>
    </vt:vector>
  </TitlesOfParts>
  <Company>PedF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PÍSMA</dc:title>
  <dc:creator>JIří Havel</dc:creator>
  <cp:lastModifiedBy>Uživatel systému Windows</cp:lastModifiedBy>
  <cp:revision>9</cp:revision>
  <dcterms:created xsi:type="dcterms:W3CDTF">2006-05-15T17:38:21Z</dcterms:created>
  <dcterms:modified xsi:type="dcterms:W3CDTF">2019-11-17T19:07:01Z</dcterms:modified>
</cp:coreProperties>
</file>