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ve výuce elementárního čtení a psaní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Jiří Havel, Ph.D.</a:t>
            </a:r>
          </a:p>
        </p:txBody>
      </p:sp>
    </p:spTree>
    <p:extLst>
      <p:ext uri="{BB962C8B-B14F-4D97-AF65-F5344CB8AC3E}">
        <p14:creationId xmlns:p14="http://schemas.microsoft.com/office/powerpoint/2010/main" val="314419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220893-05E7-4F66-A903-418A9BFB2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6FD8D3-5293-4723-BA5F-EA2451E03D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43EA6C-B5B9-4B1C-91D3-7A9A6EF6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metoda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F21697-384B-4E5D-A1D0-66410ADF9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600" dirty="0"/>
              <a:t>Postup, cesta, způsob vyučování.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600" dirty="0"/>
              <a:t>Charakterizuje činnost učitele vedoucí žáka k dosažení stanovených cílů.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600" dirty="0"/>
              <a:t>Existují různé klasifikace – podle fází vyučovacího procesu, podle způsobu, podle způsobu interakce mezi učitelem a žáky…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600" dirty="0"/>
              <a:t>…podle charakteru specifické činnosti.</a:t>
            </a:r>
          </a:p>
          <a:p>
            <a:pPr marL="72000" indent="0" algn="r">
              <a:buNone/>
            </a:pPr>
            <a:r>
              <a:rPr lang="cs-CZ" sz="2600" dirty="0"/>
              <a:t>(Pedagogický slovník)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24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FBA03C-F91B-43E5-8C6E-A643C36565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38604A-17CF-43BD-8628-43DA74224B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BFA467-520A-4942-B7B4-0195FA84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ve výuce čtení: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B96DAE-E884-4EE3-8786-CE4B7D37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/>
              <a:t>Syntetické –</a:t>
            </a:r>
            <a:r>
              <a:rPr lang="cs-CZ" altLang="cs-CZ" dirty="0">
                <a:solidFill>
                  <a:srgbClr val="E9E535"/>
                </a:solidFill>
              </a:rPr>
              <a:t> </a:t>
            </a:r>
            <a:r>
              <a:rPr lang="cs-CZ" altLang="cs-CZ" dirty="0"/>
              <a:t>vycházejí z jednotlivých prvků (písmena, hlásky, slabiky), postupně se spojují v celky.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/>
              <a:t>Analytické –</a:t>
            </a:r>
            <a:r>
              <a:rPr lang="cs-CZ" altLang="cs-CZ" dirty="0">
                <a:solidFill>
                  <a:srgbClr val="E9E535"/>
                </a:solidFill>
              </a:rPr>
              <a:t> </a:t>
            </a:r>
            <a:r>
              <a:rPr lang="cs-CZ" altLang="cs-CZ" dirty="0"/>
              <a:t>vycházejí z celků (tj. grafických celků slov), postupně vedou k poznání prvků, z nichž jsou celky složeny.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/>
              <a:t>Analyticko-syntetická (hlásková) </a:t>
            </a:r>
            <a:r>
              <a:rPr lang="cs-CZ" altLang="cs-CZ" dirty="0"/>
              <a:t>–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samostatná prezentace</a:t>
            </a:r>
            <a:r>
              <a:rPr lang="cs-CZ" altLang="cs-CZ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>
                <a:solidFill>
                  <a:schemeClr val="tx2"/>
                </a:solidFill>
              </a:rPr>
              <a:t>Některé metody vycházejí z jazyka ústního, jiné z písemného</a:t>
            </a:r>
            <a:r>
              <a:rPr lang="en-US" altLang="cs-CZ" dirty="0">
                <a:solidFill>
                  <a:schemeClr val="tx2"/>
                </a:solidFill>
              </a:rPr>
              <a:t>;</a:t>
            </a:r>
            <a:r>
              <a:rPr lang="cs-CZ" altLang="cs-CZ" dirty="0">
                <a:solidFill>
                  <a:schemeClr val="tx2"/>
                </a:solidFill>
              </a:rPr>
              <a:t> v jedněch se učí čtení souběžně se psaním (nebo jeho prostřednictvím), v druhých se psaní odděluje a bývá posunuto na později.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27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735495-7024-4AA4-8CA6-F97F53AFF9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D71E3E-20AA-4EE0-A30E-55AEAAAC3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2D19F4-092E-43A9-BB3D-B3605869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syntetické: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53C8E3-BEF4-4DE7-A617-10C997C3E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Písmenková (abecední, </a:t>
            </a:r>
            <a:r>
              <a:rPr lang="cs-CZ" altLang="cs-CZ" sz="2400" dirty="0" err="1"/>
              <a:t>slabikovací</a:t>
            </a:r>
            <a:r>
              <a:rPr lang="cs-CZ" altLang="cs-CZ" sz="2400" dirty="0"/>
              <a:t>),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Hláskovací,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err="1"/>
              <a:t>Skriptologická</a:t>
            </a:r>
            <a:r>
              <a:rPr lang="cs-CZ" altLang="cs-CZ" sz="2400" dirty="0"/>
              <a:t> (čtení psaním),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Mnemotechnicko-</a:t>
            </a:r>
            <a:r>
              <a:rPr lang="cs-CZ" altLang="cs-CZ" sz="2400" dirty="0" err="1"/>
              <a:t>skriptologická</a:t>
            </a:r>
            <a:r>
              <a:rPr lang="cs-CZ" altLang="cs-CZ" sz="2400" dirty="0"/>
              <a:t>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err="1"/>
              <a:t>Fonomimická</a:t>
            </a:r>
            <a:r>
              <a:rPr lang="cs-CZ" altLang="cs-CZ" sz="2400" dirty="0"/>
              <a:t> (normálních hlásek),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Normálních slabik,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Fonetická,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Petrákova (postupného a kontrolního průvodního čtení),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Slabiková souhlásková,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Genetická (Kožíškova, Zapisovací) – </a:t>
            </a:r>
            <a:r>
              <a:rPr lang="cs-CZ" altLang="cs-CZ" sz="2400" dirty="0">
                <a:solidFill>
                  <a:schemeClr val="accent2">
                    <a:lumMod val="75000"/>
                  </a:schemeClr>
                </a:solidFill>
              </a:rPr>
              <a:t>samostatná prezentace</a:t>
            </a:r>
            <a:r>
              <a:rPr lang="cs-CZ" alt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99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842840-2C69-4E21-900B-1E8913E63B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B860E-592D-4E9F-BB05-3F2A59E98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3F8709-D854-4B45-99EE-4EF55CD98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analytické: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482B7C-F234-4E05-82CB-F8D5AB808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dirty="0" err="1"/>
              <a:t>Jacototova</a:t>
            </a:r>
            <a:r>
              <a:rPr lang="cs-CZ" altLang="cs-CZ" dirty="0"/>
              <a:t>,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dirty="0" err="1"/>
              <a:t>Vogelova</a:t>
            </a:r>
            <a:r>
              <a:rPr lang="cs-CZ" altLang="cs-CZ" dirty="0"/>
              <a:t> (normálních slov),</a:t>
            </a:r>
          </a:p>
          <a:p>
            <a:pPr>
              <a:lnSpc>
                <a:spcPct val="8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Globální: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	- období paměti,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	- období analýzy,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	- období samostatného čtení,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	- období pokračujícího výcviku.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			(tvarová psychologie, oční pohyby, poznávání smyslu čteného).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53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35AF8C-7215-40CB-A56F-EAF8AA9E1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D7BD2-F93D-48D6-9588-E69DEDC91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9C0DA2-8685-4C74-9E61-3817353D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Vedoucí úloha smyslu čteného: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002603-5971-4D98-97F8-4610322F4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/>
              <a:t>Dokážete přečíst následující větu?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3200" dirty="0">
              <a:solidFill>
                <a:srgbClr val="E5071C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200" dirty="0"/>
              <a:t>	</a:t>
            </a:r>
            <a:r>
              <a:rPr lang="cs-CZ" altLang="cs-CZ" dirty="0"/>
              <a:t>V SUOIVSOLTSI S VZÝUKEMM NA CMABRIDGE UINERVTISY VLŠYO NJAVEO, ŽE NZEÁELŽÍ NA POŘDAÍ PSÍEMN VE SOLVĚ. JEDNINÁ DLEŮITŽÁ VĚC JE, ABY BLYA PNVRÍ A PSOELNDÍ PÍMESNA NA SRPVÁÉNM MSTÍĚ. ZYBETK MŽŮE BÝT TÁTONLÍ SĚMS A TY TO PŘOÁD BEZ PORLBMÉŮ PEŘČETŠ. JE TO PORTO, ŽE LDIKSÝ MEZOK NETČE KDAŽÉ PENSÍMO, ALE SVOLO JKAO CLEEK.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5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330ECC-5AD1-4B99-8072-ED8E3F8660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Metody ve výuce elementárního čtení a psaní/ katedra primární pedagogiky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9020A-266F-410F-B3C0-9FF2AD8C06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EF875-6821-40FA-9BA3-7263A7F6D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ve výuce psaní: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63E6E1-FBDC-4435-83EB-090A3E320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Kopírovací,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Pauzovací,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Syntetická,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Taktovací,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Fyziologická (americká),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Psychologicko-fyziologická,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Globální,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dirty="0"/>
              <a:t>Analyticko-syntetická –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samostatná prezentace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4696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79171830-63E2-4163-B910-50EA151257B6}" vid="{3CC8C43A-C591-4FED-B8D0-8598EC5EEC3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 (3)</Template>
  <TotalTime>98</TotalTime>
  <Words>339</Words>
  <Application>Microsoft Office PowerPoint</Application>
  <PresentationFormat>Širokoúhlá obrazovka</PresentationFormat>
  <Paragraphs>63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Metody ve výuce elementárního čtení a psaní</vt:lpstr>
      <vt:lpstr>Vyučovací metoda</vt:lpstr>
      <vt:lpstr>Metody ve výuce čtení:</vt:lpstr>
      <vt:lpstr>Metody syntetické:</vt:lpstr>
      <vt:lpstr>Metody analytické:</vt:lpstr>
      <vt:lpstr>Vedoucí úloha smyslu čteného:</vt:lpstr>
      <vt:lpstr>Metody ve výuce psaní: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</dc:creator>
  <cp:lastModifiedBy>Jiří Havel</cp:lastModifiedBy>
  <cp:revision>7</cp:revision>
  <cp:lastPrinted>1601-01-01T00:00:00Z</cp:lastPrinted>
  <dcterms:created xsi:type="dcterms:W3CDTF">2018-12-11T12:15:33Z</dcterms:created>
  <dcterms:modified xsi:type="dcterms:W3CDTF">2019-09-30T09:55:32Z</dcterms:modified>
</cp:coreProperties>
</file>