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7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0" r:id="rId17"/>
    <p:sldId id="261" r:id="rId18"/>
    <p:sldId id="276" r:id="rId19"/>
    <p:sldId id="262" r:id="rId20"/>
    <p:sldId id="263" r:id="rId21"/>
    <p:sldId id="277" r:id="rId22"/>
    <p:sldId id="275" r:id="rId23"/>
    <p:sldId id="278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11/6/2019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enipomaha.cz" TargetMode="External"/><Relationship Id="rId2" Type="http://schemas.openxmlformats.org/officeDocument/2006/relationships/hyperlink" Target="http://www.celeceskoctedete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literatura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Čtení a literární výchova v primární škole: tipy do výuky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Mgr. Pavla </a:t>
            </a:r>
            <a:r>
              <a:rPr lang="cs-CZ" dirty="0"/>
              <a:t>Klusáčková, Ph.D.</a:t>
            </a:r>
          </a:p>
        </p:txBody>
      </p:sp>
    </p:spTree>
    <p:extLst>
      <p:ext uri="{BB962C8B-B14F-4D97-AF65-F5344CB8AC3E}">
        <p14:creationId xmlns:p14="http://schemas.microsoft.com/office/powerpoint/2010/main" val="3018829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_je_praha_obalka_predek_5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045" r="-62045"/>
          <a:stretch>
            <a:fillRect/>
          </a:stretch>
        </p:blipFill>
        <p:spPr>
          <a:xfrm>
            <a:off x="-1754094" y="1047376"/>
            <a:ext cx="7620000" cy="4800600"/>
          </a:xfrm>
        </p:spPr>
      </p:pic>
      <p:pic>
        <p:nvPicPr>
          <p:cNvPr id="5" name="Picture 4" descr="kouzelná baterk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094" y="1449294"/>
            <a:ext cx="4035332" cy="40864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79505" y="6170706"/>
            <a:ext cx="6601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dirty="0">
                <a:sym typeface="Zapf Dingbats"/>
              </a:rPr>
              <a:t> </a:t>
            </a:r>
            <a:r>
              <a:rPr lang="en-US" dirty="0"/>
              <a:t>I</a:t>
            </a:r>
            <a:r>
              <a:rPr lang="cs-CZ" dirty="0"/>
              <a:t>lustrace M. </a:t>
            </a:r>
            <a:r>
              <a:rPr lang="cs-CZ" dirty="0" err="1"/>
              <a:t>Kukovičové</a:t>
            </a:r>
            <a:r>
              <a:rPr lang="cs-CZ" dirty="0"/>
              <a:t> se také objevují v knize </a:t>
            </a:r>
            <a:r>
              <a:rPr lang="cs-CZ" i="1" dirty="0"/>
              <a:t>Kouzelná baterka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203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ČD: </a:t>
            </a:r>
            <a:r>
              <a:rPr lang="en-US" dirty="0" err="1"/>
              <a:t>Čtení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Žáci rozdělení do pěti skupin pracují s různými díly “cestovatelské série” M. Šaška a M. </a:t>
            </a:r>
            <a:r>
              <a:rPr lang="cs-CZ" sz="2800" dirty="0" err="1"/>
              <a:t>Kukovičové</a:t>
            </a:r>
            <a:r>
              <a:rPr lang="cs-CZ" sz="2800" dirty="0"/>
              <a:t> a O. Černé (</a:t>
            </a:r>
            <a:r>
              <a:rPr lang="cs-CZ" sz="2800" i="1" dirty="0"/>
              <a:t>To je Londýn. To je Řím. To je New York. To je Austrálie. To je Praha.)</a:t>
            </a:r>
            <a:r>
              <a:rPr lang="cs-CZ" sz="2800" dirty="0"/>
              <a:t> Všímají si důležitosti obrazového doprovodu, textu k nim určeného, grafického zpracování, vypravěče (pokud se objevuje) a kompozice. Některé skupiny jsou schopny knihu dočíst do konce, není to však důležité. Podstatnější je vnímání dokonalého spojení ilustrace a tištěného slova. </a:t>
            </a:r>
            <a:r>
              <a:rPr lang="cs-CZ" sz="2800" i="1" dirty="0"/>
              <a:t>Časová dotace 20 min.</a:t>
            </a:r>
            <a:r>
              <a:rPr lang="cs-CZ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626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_612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5881" y="-671143"/>
            <a:ext cx="6379883" cy="826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8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6124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9" r="1480"/>
          <a:stretch/>
        </p:blipFill>
        <p:spPr>
          <a:xfrm>
            <a:off x="2106706" y="141486"/>
            <a:ext cx="4796118" cy="6502078"/>
          </a:xfrm>
        </p:spPr>
      </p:pic>
    </p:spTree>
    <p:extLst>
      <p:ext uri="{BB962C8B-B14F-4D97-AF65-F5344CB8AC3E}">
        <p14:creationId xmlns:p14="http://schemas.microsoft.com/office/powerpoint/2010/main" val="3073234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ČD</a:t>
            </a:r>
            <a:r>
              <a:rPr lang="cs-CZ" dirty="0"/>
              <a:t>: Diskuze. Závěr.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299882"/>
            <a:ext cx="7823200" cy="51009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800" dirty="0"/>
              <a:t>Jednotlivé skupiny krátce prezentují své knihy na koberci. Vyzdvihují především, jak na ně kniha působila, jak se jim líbily obrázky, zda text koresponduje s ilustracemi, v čem se liší oproti komiksu atd. Učitelka také dá do kontrastu dílo M. </a:t>
            </a:r>
            <a:r>
              <a:rPr lang="cs-CZ" sz="2800" dirty="0" err="1"/>
              <a:t>Kukovičové</a:t>
            </a:r>
            <a:r>
              <a:rPr lang="cs-CZ" sz="2800" dirty="0"/>
              <a:t> a O. Černé s Šaškovými knihami, kde si žáci všímají hl. postavy, která je dějem provází. (</a:t>
            </a:r>
            <a:r>
              <a:rPr lang="cs-CZ" sz="2800" i="1" dirty="0"/>
              <a:t>10 min.)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/>
              <a:t>V </a:t>
            </a:r>
            <a:r>
              <a:rPr lang="cs-CZ" sz="2800" i="1" dirty="0"/>
              <a:t>pěti minutách </a:t>
            </a:r>
            <a:r>
              <a:rPr lang="cs-CZ" sz="2800" dirty="0"/>
              <a:t>učitelka shrne práci s obrázkovou knihou. Zjišťuje, zda byla pro žáky práce příjemná, zda se jim líbila a proč. Nabídne zapůjčení knih žákům domů či do volných chvil během vyučování.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1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876891"/>
          </a:xfrm>
        </p:spPr>
        <p:txBody>
          <a:bodyPr/>
          <a:lstStyle/>
          <a:p>
            <a:pPr algn="ctr"/>
            <a:r>
              <a:rPr lang="cs-CZ" dirty="0"/>
              <a:t>NÁMĚTY NA VAŠI VLASTNÍ ČTENÁŘSKOU DÍLNU. ČÍM ZAČÍT?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br>
              <a:rPr lang="cs-CZ" sz="2800" i="1" dirty="0"/>
            </a:br>
            <a:r>
              <a:rPr lang="cs-CZ" sz="2800" i="1" dirty="0"/>
              <a:t>Pro který ročník?</a:t>
            </a:r>
          </a:p>
          <a:p>
            <a:pPr marL="114300" indent="0">
              <a:buNone/>
            </a:pPr>
            <a:r>
              <a:rPr lang="cs-CZ" sz="2800" i="1" dirty="0"/>
              <a:t>Jaká bude časová dotace?</a:t>
            </a:r>
          </a:p>
          <a:p>
            <a:pPr marL="114300" indent="0">
              <a:buNone/>
            </a:pPr>
            <a:r>
              <a:rPr lang="cs-CZ" sz="2800" i="1" dirty="0"/>
              <a:t>Volba knihy, audioknihy jiného materiálu?</a:t>
            </a:r>
          </a:p>
          <a:p>
            <a:pPr marL="114300" indent="0">
              <a:buNone/>
            </a:pPr>
            <a:r>
              <a:rPr lang="cs-CZ" sz="2800" i="1" dirty="0"/>
              <a:t>Které metody použijete?</a:t>
            </a:r>
          </a:p>
          <a:p>
            <a:pPr marL="114300" indent="0">
              <a:buNone/>
            </a:pPr>
            <a:r>
              <a:rPr lang="cs-CZ" sz="2800" i="1" dirty="0"/>
              <a:t>Samostatná nebo skupinová práce žáků?</a:t>
            </a:r>
          </a:p>
          <a:p>
            <a:pPr marL="114300" indent="0">
              <a:buNone/>
            </a:pPr>
            <a:r>
              <a:rPr lang="cs-CZ" sz="2800" i="1" dirty="0"/>
              <a:t>Možné návaznosti další dílny?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82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563127"/>
          </a:xfrm>
        </p:spPr>
        <p:txBody>
          <a:bodyPr/>
          <a:lstStyle/>
          <a:p>
            <a:pPr algn="ctr"/>
            <a:r>
              <a:rPr lang="cs-CZ" dirty="0"/>
              <a:t>TIPY NA PŘEDČÍTÁNÍ DĚTSKÝCH KNIH ŽÁKŮM </a:t>
            </a:r>
            <a:br>
              <a:rPr lang="cs-CZ" dirty="0"/>
            </a:br>
            <a:r>
              <a:rPr lang="cs-CZ" dirty="0"/>
              <a:t>(PO ROČNÍCÍCH)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>
              <a:solidFill>
                <a:srgbClr val="0F3661"/>
              </a:solidFill>
            </a:endParaRPr>
          </a:p>
          <a:p>
            <a:r>
              <a:rPr lang="en-US" sz="2400" b="1" dirty="0">
                <a:solidFill>
                  <a:srgbClr val="0F3661"/>
                </a:solidFill>
              </a:rPr>
              <a:t>1. </a:t>
            </a:r>
            <a:r>
              <a:rPr lang="cs-CZ" sz="2400" b="1" dirty="0">
                <a:solidFill>
                  <a:srgbClr val="0F3661"/>
                </a:solidFill>
              </a:rPr>
              <a:t>ročník</a:t>
            </a:r>
          </a:p>
          <a:p>
            <a:pPr marL="11430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 descr="kouzelná baterk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76" y="2777168"/>
            <a:ext cx="3763309" cy="3810946"/>
          </a:xfrm>
          <a:prstGeom prst="rect">
            <a:avLst/>
          </a:prstGeom>
        </p:spPr>
      </p:pic>
      <p:pic>
        <p:nvPicPr>
          <p:cNvPr id="5" name="Picture 4" descr="sís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553" y="2777168"/>
            <a:ext cx="3137647" cy="387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17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7176"/>
            <a:ext cx="7620000" cy="5683624"/>
          </a:xfrm>
        </p:spPr>
        <p:txBody>
          <a:bodyPr/>
          <a:lstStyle/>
          <a:p>
            <a:r>
              <a:rPr lang="cs-CZ" sz="2400" b="1" dirty="0">
                <a:solidFill>
                  <a:srgbClr val="0F3661"/>
                </a:solidFill>
              </a:rPr>
              <a:t>2. ročník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 descr="IMG_611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16" y="1763057"/>
            <a:ext cx="3458707" cy="4055035"/>
          </a:xfrm>
          <a:prstGeom prst="rect">
            <a:avLst/>
          </a:prstGeom>
        </p:spPr>
      </p:pic>
      <p:pic>
        <p:nvPicPr>
          <p:cNvPr id="5" name="Picture 4" descr="kouzelný svět gabriely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30"/>
          <a:stretch/>
        </p:blipFill>
        <p:spPr>
          <a:xfrm>
            <a:off x="3959950" y="2007345"/>
            <a:ext cx="4287579" cy="362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0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6116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" b="933"/>
          <a:stretch>
            <a:fillRect/>
          </a:stretch>
        </p:blipFill>
        <p:spPr>
          <a:xfrm>
            <a:off x="0" y="776941"/>
            <a:ext cx="8286424" cy="5220447"/>
          </a:xfrm>
        </p:spPr>
      </p:pic>
      <p:sp>
        <p:nvSpPr>
          <p:cNvPr id="2" name="TextBox 1"/>
          <p:cNvSpPr txBox="1"/>
          <p:nvPr/>
        </p:nvSpPr>
        <p:spPr>
          <a:xfrm>
            <a:off x="3361765" y="6245412"/>
            <a:ext cx="5080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F3661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 </a:t>
            </a:r>
            <a:r>
              <a:rPr lang="cs-CZ" dirty="0">
                <a:sym typeface="Zapf Dingbats"/>
              </a:rPr>
              <a:t>Ukázka z knihy M.</a:t>
            </a:r>
            <a:r>
              <a:rPr lang="cs-CZ" dirty="0"/>
              <a:t> Kratochvíla: </a:t>
            </a:r>
            <a:r>
              <a:rPr lang="cs-CZ" i="1" dirty="0"/>
              <a:t>Pes nám spadla.</a:t>
            </a:r>
          </a:p>
        </p:txBody>
      </p:sp>
    </p:spTree>
    <p:extLst>
      <p:ext uri="{BB962C8B-B14F-4D97-AF65-F5344CB8AC3E}">
        <p14:creationId xmlns:p14="http://schemas.microsoft.com/office/powerpoint/2010/main" val="2677788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7176"/>
            <a:ext cx="7620000" cy="5683624"/>
          </a:xfrm>
        </p:spPr>
        <p:txBody>
          <a:bodyPr/>
          <a:lstStyle/>
          <a:p>
            <a:r>
              <a:rPr lang="en-US" sz="2400" b="1" dirty="0">
                <a:solidFill>
                  <a:srgbClr val="0F3661"/>
                </a:solidFill>
              </a:rPr>
              <a:t>3. </a:t>
            </a:r>
            <a:r>
              <a:rPr lang="cs-CZ" sz="2400" b="1" dirty="0">
                <a:solidFill>
                  <a:srgbClr val="0F3661"/>
                </a:solidFill>
              </a:rPr>
              <a:t>ročník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lichožrouti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4" r="10498"/>
          <a:stretch/>
        </p:blipFill>
        <p:spPr>
          <a:xfrm>
            <a:off x="457200" y="1836271"/>
            <a:ext cx="3299319" cy="4334435"/>
          </a:xfrm>
          <a:prstGeom prst="rect">
            <a:avLst/>
          </a:prstGeom>
        </p:spPr>
      </p:pic>
      <p:pic>
        <p:nvPicPr>
          <p:cNvPr id="5" name="Picture 4" descr="big_doktor-proktor-doktor-proktor-a-prd-6SW-10385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69" y="1417918"/>
            <a:ext cx="3070330" cy="446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POŽADAVKY NA UČITELE ČTENÍ/LITERÁRNÍ VÝCHOVY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978835"/>
              </p:ext>
            </p:extLst>
          </p:nvPr>
        </p:nvGraphicFramePr>
        <p:xfrm>
          <a:off x="391459" y="1975224"/>
          <a:ext cx="7709648" cy="4684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4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9881">
                <a:tc>
                  <a:txBody>
                    <a:bodyPr/>
                    <a:lstStyle/>
                    <a:p>
                      <a:pPr algn="l"/>
                      <a:r>
                        <a:rPr lang="cs-CZ" noProof="0" dirty="0"/>
                        <a:t>Učitel literatury a čtení</a:t>
                      </a:r>
                      <a:r>
                        <a:rPr lang="cs-CZ" baseline="0" noProof="0" dirty="0"/>
                        <a:t> </a:t>
                      </a:r>
                      <a:br>
                        <a:rPr lang="cs-CZ" baseline="0" noProof="0" dirty="0"/>
                      </a:br>
                      <a:endParaRPr lang="cs-CZ" baseline="0" noProof="0" dirty="0"/>
                    </a:p>
                    <a:p>
                      <a:pPr algn="l"/>
                      <a:r>
                        <a:rPr lang="cs-CZ" baseline="0" noProof="0" dirty="0"/>
                        <a:t>V tradičním naukovém pojetí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lang="cs-CZ" noProof="0" dirty="0"/>
                      </a:br>
                      <a:endParaRPr lang="cs-CZ" noProof="0" dirty="0"/>
                    </a:p>
                    <a:p>
                      <a:r>
                        <a:rPr lang="cs-CZ" noProof="0" dirty="0"/>
                        <a:t>V </a:t>
                      </a:r>
                      <a:r>
                        <a:rPr lang="cs-CZ" noProof="0" dirty="0" err="1"/>
                        <a:t>uměleckovýchovném</a:t>
                      </a:r>
                      <a:r>
                        <a:rPr lang="cs-CZ" baseline="0" noProof="0" dirty="0"/>
                        <a:t> expresivním pojetí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73">
                <a:tc>
                  <a:txBody>
                    <a:bodyPr/>
                    <a:lstStyle/>
                    <a:p>
                      <a:r>
                        <a:rPr lang="cs-CZ" noProof="0"/>
                        <a:t>Učitel jako literární historik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Učitel jako tvůrce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873">
                <a:tc>
                  <a:txBody>
                    <a:bodyPr/>
                    <a:lstStyle/>
                    <a:p>
                      <a:r>
                        <a:rPr lang="cs-CZ" noProof="0"/>
                        <a:t>Učitel jako “pamětník”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Učitel jako umělec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397">
                <a:tc>
                  <a:txBody>
                    <a:bodyPr/>
                    <a:lstStyle/>
                    <a:p>
                      <a:r>
                        <a:rPr lang="cs-CZ" noProof="0" dirty="0"/>
                        <a:t>Učitel jako vykladač literatury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Učitel jako koordinátor</a:t>
                      </a:r>
                      <a:r>
                        <a:rPr lang="cs-CZ" baseline="0" noProof="0"/>
                        <a:t> četby/tvorby/ tvořivé hry a jejich reflexe</a:t>
                      </a:r>
                      <a:endParaRPr lang="cs-CZ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873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873">
                <a:tc>
                  <a:txBody>
                    <a:bodyPr/>
                    <a:lstStyle/>
                    <a:p>
                      <a:r>
                        <a:rPr lang="cs-CZ" noProof="0"/>
                        <a:t>Učitel jako znalec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Učitel jako čtenář-znalec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397">
                <a:tc>
                  <a:txBody>
                    <a:bodyPr/>
                    <a:lstStyle/>
                    <a:p>
                      <a:r>
                        <a:rPr lang="cs-CZ" noProof="0"/>
                        <a:t>Učitel jako zprostředkovatel</a:t>
                      </a:r>
                      <a:r>
                        <a:rPr lang="cs-CZ" baseline="0" noProof="0"/>
                        <a:t> znalostí o díle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Učitel také jako zprostředkovatel imaginace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397">
                <a:tc>
                  <a:txBody>
                    <a:bodyPr/>
                    <a:lstStyle/>
                    <a:p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Učitel jako zprostředkovatel poznání na základě vlastní zkušenosti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48941" y="1590951"/>
            <a:ext cx="2944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Převzato z </a:t>
            </a:r>
            <a:r>
              <a:rPr lang="cs-CZ" dirty="0" err="1"/>
              <a:t>Hník</a:t>
            </a:r>
            <a:r>
              <a:rPr lang="cs-CZ" dirty="0"/>
              <a:t> (2015, s. 129)</a:t>
            </a:r>
          </a:p>
        </p:txBody>
      </p:sp>
    </p:spTree>
    <p:extLst>
      <p:ext uri="{BB962C8B-B14F-4D97-AF65-F5344CB8AC3E}">
        <p14:creationId xmlns:p14="http://schemas.microsoft.com/office/powerpoint/2010/main" val="1629433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620000" cy="5638800"/>
          </a:xfrm>
        </p:spPr>
        <p:txBody>
          <a:bodyPr/>
          <a:lstStyle/>
          <a:p>
            <a:r>
              <a:rPr lang="en-US" sz="2400" b="1" dirty="0">
                <a:solidFill>
                  <a:srgbClr val="0F3661"/>
                </a:solidFill>
              </a:rPr>
              <a:t>4</a:t>
            </a:r>
            <a:r>
              <a:rPr lang="cs-CZ" sz="2400" b="1" dirty="0">
                <a:solidFill>
                  <a:srgbClr val="0F3661"/>
                </a:solidFill>
              </a:rPr>
              <a:t>. ročník</a:t>
            </a:r>
            <a:r>
              <a:rPr lang="cs-CZ" dirty="0"/>
              <a:t>			 	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proč obraz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58" y="1766047"/>
            <a:ext cx="30003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85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0537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" r="2508"/>
          <a:stretch/>
        </p:blipFill>
        <p:spPr>
          <a:xfrm>
            <a:off x="5035176" y="1713754"/>
            <a:ext cx="2115673" cy="4170340"/>
          </a:xfrm>
          <a:prstGeom prst="rect">
            <a:avLst/>
          </a:prstGeom>
        </p:spPr>
      </p:pic>
      <p:pic>
        <p:nvPicPr>
          <p:cNvPr id="5" name="Picture 4" descr="IMG_611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24" y="1713753"/>
            <a:ext cx="2710926" cy="39099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5782" y="884831"/>
            <a:ext cx="2003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cs-CZ" sz="2400" b="1" dirty="0">
                <a:solidFill>
                  <a:srgbClr val="0F3661"/>
                </a:solidFill>
              </a:rPr>
              <a:t>5. ročník</a:t>
            </a:r>
          </a:p>
        </p:txBody>
      </p:sp>
    </p:spTree>
    <p:extLst>
      <p:ext uri="{BB962C8B-B14F-4D97-AF65-F5344CB8AC3E}">
        <p14:creationId xmlns:p14="http://schemas.microsoft.com/office/powerpoint/2010/main" val="3081970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817127"/>
          </a:xfrm>
        </p:spPr>
        <p:txBody>
          <a:bodyPr/>
          <a:lstStyle/>
          <a:p>
            <a:pPr algn="ctr"/>
            <a:r>
              <a:rPr lang="cs-CZ" dirty="0"/>
              <a:t>KDE HLEDAT INSPIRACI O KNIHÁCH PRO DĚTI A MLÁDEŽ?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5058"/>
            <a:ext cx="7620000" cy="4174565"/>
          </a:xfrm>
        </p:spPr>
        <p:txBody>
          <a:bodyPr/>
          <a:lstStyle/>
          <a:p>
            <a:r>
              <a:rPr lang="cs-CZ" sz="2800" dirty="0"/>
              <a:t>Projekt </a:t>
            </a:r>
            <a:r>
              <a:rPr lang="cs-CZ" sz="2800" i="1" dirty="0"/>
              <a:t>Celé Česko čte dětem</a:t>
            </a:r>
          </a:p>
          <a:p>
            <a:r>
              <a:rPr lang="cs-CZ" sz="2800" dirty="0"/>
              <a:t>Projekt </a:t>
            </a:r>
            <a:r>
              <a:rPr lang="cs-CZ" sz="2800" i="1" dirty="0"/>
              <a:t>Čtení pomáhá </a:t>
            </a:r>
          </a:p>
          <a:p>
            <a:endParaRPr lang="cs-CZ" sz="2800" dirty="0"/>
          </a:p>
          <a:p>
            <a:r>
              <a:rPr lang="cs-CZ" sz="2800" dirty="0" err="1"/>
              <a:t>Youtube</a:t>
            </a:r>
            <a:r>
              <a:rPr lang="cs-CZ" sz="2800" dirty="0"/>
              <a:t> kanál, FB a </a:t>
            </a:r>
            <a:r>
              <a:rPr lang="cs-CZ" sz="2800" dirty="0" err="1"/>
              <a:t>Instagram</a:t>
            </a:r>
            <a:r>
              <a:rPr lang="cs-CZ" sz="2800" dirty="0"/>
              <a:t> </a:t>
            </a:r>
            <a:r>
              <a:rPr lang="cs-CZ" sz="2800" i="1" dirty="0"/>
              <a:t>Lucie Zelinkové</a:t>
            </a:r>
          </a:p>
          <a:p>
            <a:endParaRPr lang="cs-CZ" sz="2800" dirty="0"/>
          </a:p>
          <a:p>
            <a:r>
              <a:rPr lang="cs-CZ" sz="2800" dirty="0"/>
              <a:t>Recenze knih na serveru </a:t>
            </a:r>
            <a:r>
              <a:rPr lang="cs-CZ" sz="2800" i="1" dirty="0" err="1"/>
              <a:t>iLiteratura.cz</a:t>
            </a:r>
            <a:endParaRPr lang="cs-CZ" sz="2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38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A LITERATURA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Hník</a:t>
            </a:r>
            <a:r>
              <a:rPr lang="cs-CZ" dirty="0"/>
              <a:t>, O. (2015). Didaktika literatury: od polemických diskurzů po formování samostatného oboru. In I. Stuchlíková &amp; T. Janík, et al., </a:t>
            </a:r>
            <a:r>
              <a:rPr lang="cs-CZ" i="1" dirty="0"/>
              <a:t>Oborové didaktiky: vývoj – stav – perspektivy </a:t>
            </a:r>
            <a:r>
              <a:rPr lang="cs-CZ" dirty="0"/>
              <a:t>(s. 41–66)</a:t>
            </a:r>
            <a:r>
              <a:rPr lang="cs-CZ" i="1" dirty="0"/>
              <a:t>. </a:t>
            </a:r>
            <a:r>
              <a:rPr lang="cs-CZ" dirty="0"/>
              <a:t>Brno: Masarykova univerzita.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www.celeceskoctedetem.cz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www.ctenipomaha.cz</a:t>
            </a:r>
            <a:endParaRPr lang="cs-CZ" dirty="0"/>
          </a:p>
          <a:p>
            <a:pPr marL="114300" indent="0">
              <a:buNone/>
            </a:pPr>
            <a:endParaRPr lang="cs-CZ" dirty="0"/>
          </a:p>
          <a:p>
            <a:r>
              <a:rPr lang="cs-CZ" dirty="0">
                <a:hlinkClick r:id="rId4"/>
              </a:rPr>
              <a:t>www.iliteratura.cz</a:t>
            </a:r>
            <a:endParaRPr lang="cs-CZ" dirty="0"/>
          </a:p>
          <a:p>
            <a:pPr marL="1143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VÝUKA UČITELE ČTENÍ/LITERÁRNÍ VÝCHOVY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Výuka učitele literární výchovy a čtení by v ideálních podmínkách moderního vzdělávání literaturou </a:t>
            </a:r>
            <a:r>
              <a:rPr lang="cs-CZ" b="1" dirty="0"/>
              <a:t>měla kombinovat </a:t>
            </a:r>
            <a:r>
              <a:rPr lang="cs-CZ" dirty="0"/>
              <a:t>naukové pojetí literární výchovy, tak i </a:t>
            </a:r>
            <a:r>
              <a:rPr lang="cs-CZ" dirty="0" err="1"/>
              <a:t>uměleckovýchovné</a:t>
            </a:r>
            <a:r>
              <a:rPr lang="cs-CZ" dirty="0"/>
              <a:t> (expresivní) pojetí.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literární výchově primární školy by měl učitel klást zřetel na </a:t>
            </a:r>
            <a:r>
              <a:rPr lang="cs-CZ" dirty="0" err="1"/>
              <a:t>uměleckovýchovné</a:t>
            </a:r>
            <a:r>
              <a:rPr lang="cs-CZ" dirty="0"/>
              <a:t> pojetí předmětu a </a:t>
            </a:r>
            <a:r>
              <a:rPr lang="cs-CZ" b="1" dirty="0"/>
              <a:t>rozvíjet čtenářství</a:t>
            </a:r>
            <a:r>
              <a:rPr lang="cs-CZ" dirty="0"/>
              <a:t> žáků ve třídě.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Čtenářství</a:t>
            </a:r>
            <a:r>
              <a:rPr lang="cs-CZ" dirty="0"/>
              <a:t> = vztah k četbě, plánovité a cílené rozvíjení četby zejména za pomoci školy, knihoven a jiných vzdělávacích institucí.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1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OZVLÁŠTNIT HODINY ČTENÍ/LITERÁRNÍ VÝCHOVY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6706"/>
            <a:ext cx="7620000" cy="5205506"/>
          </a:xfrm>
        </p:spPr>
        <p:txBody>
          <a:bodyPr>
            <a:normAutofit/>
          </a:bodyPr>
          <a:lstStyle/>
          <a:p>
            <a:pPr marL="857250" indent="-742950">
              <a:buFont typeface="+mj-ea"/>
              <a:buAutoNum type="circleNumDbPlain"/>
            </a:pPr>
            <a:r>
              <a:rPr lang="cs-CZ" sz="4400" dirty="0"/>
              <a:t>Tvorba čtenářské dílny</a:t>
            </a:r>
          </a:p>
          <a:p>
            <a:pPr marL="857250" indent="-742950">
              <a:buFont typeface="+mj-ea"/>
              <a:buAutoNum type="circleNumDbPlain"/>
            </a:pPr>
            <a:r>
              <a:rPr lang="cs-CZ" sz="4400" dirty="0"/>
              <a:t>Učitelovo předčítání knih žákům</a:t>
            </a:r>
          </a:p>
          <a:p>
            <a:pPr marL="857250" indent="-742950">
              <a:buFont typeface="+mj-ea"/>
              <a:buAutoNum type="circleNumDbPlain"/>
            </a:pPr>
            <a:r>
              <a:rPr lang="cs-CZ" sz="4400" dirty="0"/>
              <a:t>Společné hlasité čtení knih</a:t>
            </a:r>
          </a:p>
          <a:p>
            <a:pPr marL="857250" indent="-742950">
              <a:buFont typeface="+mj-ea"/>
              <a:buAutoNum type="circleNumDbPlain"/>
            </a:pPr>
            <a:r>
              <a:rPr lang="cs-CZ" sz="4400" dirty="0"/>
              <a:t>Poslech audioknih</a:t>
            </a:r>
          </a:p>
        </p:txBody>
      </p:sp>
    </p:spTree>
    <p:extLst>
      <p:ext uri="{BB962C8B-B14F-4D97-AF65-F5344CB8AC3E}">
        <p14:creationId xmlns:p14="http://schemas.microsoft.com/office/powerpoint/2010/main" val="311547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</a:t>
            </a:r>
            <a:r>
              <a:rPr lang="cs-CZ" dirty="0"/>
              <a:t>AK POSTUPOVAT PŘI PŘÍPRAVĚ ČTENÁŘSKÉ DÍLNY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>
            <a:normAutofit fontScale="92500" lnSpcReduction="20000"/>
          </a:bodyPr>
          <a:lstStyle/>
          <a:p>
            <a:pPr marL="571500" indent="-457200">
              <a:buFont typeface="+mj-lt"/>
              <a:buAutoNum type="alphaLcParenR"/>
            </a:pPr>
            <a:endParaRPr lang="cs-CZ" sz="3300" dirty="0"/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Časová dotace</a:t>
            </a:r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Ročník </a:t>
            </a:r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Motivace</a:t>
            </a:r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Cíle</a:t>
            </a:r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Metody (diskuze, cluster, didaktická interpretace textu...) </a:t>
            </a:r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Pomůcky </a:t>
            </a:r>
          </a:p>
          <a:p>
            <a:pPr marL="571500" indent="-457200">
              <a:buFont typeface="+mj-lt"/>
              <a:buAutoNum type="alphaLcParenR"/>
            </a:pPr>
            <a:r>
              <a:rPr lang="cs-CZ" sz="3300" dirty="0"/>
              <a:t>Stručný koncept čtenářské dílny (úvod – hlavní část – shrnutí/závěr)</a:t>
            </a:r>
          </a:p>
          <a:p>
            <a:endParaRPr lang="cs-CZ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9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UKÁZKA ČTENÁŘSKÉ DÍLNY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4941"/>
            <a:ext cx="8800353" cy="5573059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Název: </a:t>
            </a:r>
            <a:r>
              <a:rPr lang="cs-CZ" i="1" dirty="0"/>
              <a:t>Obrázková kniha aneb cestujeme s M. Šaškem</a:t>
            </a:r>
          </a:p>
          <a:p>
            <a:r>
              <a:rPr lang="cs-CZ" b="1" dirty="0"/>
              <a:t>Ročník:</a:t>
            </a:r>
            <a:r>
              <a:rPr lang="cs-CZ" dirty="0"/>
              <a:t> 4.  </a:t>
            </a:r>
          </a:p>
          <a:p>
            <a:r>
              <a:rPr lang="cs-CZ" b="1" dirty="0"/>
              <a:t>Délka trvání: </a:t>
            </a:r>
            <a:r>
              <a:rPr lang="cs-CZ" dirty="0"/>
              <a:t>45 min</a:t>
            </a:r>
          </a:p>
          <a:p>
            <a:r>
              <a:rPr lang="cs-CZ" b="1" dirty="0"/>
              <a:t>Motivace: </a:t>
            </a:r>
            <a:r>
              <a:rPr lang="cs-CZ" dirty="0"/>
              <a:t>	</a:t>
            </a:r>
          </a:p>
          <a:p>
            <a:pPr marL="114300" indent="0">
              <a:buNone/>
            </a:pPr>
            <a:r>
              <a:rPr lang="cs-CZ" dirty="0"/>
              <a:t>(a) v návaznosti na čtenářskou dílnu věnovanou komiksu se dostáváme k obrázkové knize, která je dětskému čtenáři atraktivní;</a:t>
            </a:r>
          </a:p>
          <a:p>
            <a:pPr marL="114300" indent="0">
              <a:buNone/>
            </a:pPr>
            <a:r>
              <a:rPr lang="cs-CZ" dirty="0"/>
              <a:t>(b) tématika cestování žáky navnadí pro práci.	</a:t>
            </a:r>
          </a:p>
          <a:p>
            <a:r>
              <a:rPr lang="cs-CZ" b="1" dirty="0"/>
              <a:t>Cíle:</a:t>
            </a:r>
            <a:r>
              <a:rPr lang="cs-CZ" dirty="0"/>
              <a:t>		</a:t>
            </a:r>
          </a:p>
          <a:p>
            <a:pPr marL="114300" indent="0">
              <a:buNone/>
            </a:pPr>
            <a:r>
              <a:rPr lang="cs-CZ" dirty="0"/>
              <a:t>(a) rozvoj čtenářství žáka; </a:t>
            </a:r>
          </a:p>
          <a:p>
            <a:pPr marL="114300" indent="0">
              <a:buNone/>
            </a:pPr>
            <a:r>
              <a:rPr lang="cs-CZ" dirty="0"/>
              <a:t>(b) podpora imaginace;</a:t>
            </a:r>
          </a:p>
          <a:p>
            <a:pPr marL="114300" indent="0">
              <a:buNone/>
            </a:pPr>
            <a:r>
              <a:rPr lang="cs-CZ" dirty="0"/>
              <a:t>(c) rozvoj čtenářské gramotnosti a literární gramotnosti;</a:t>
            </a:r>
          </a:p>
          <a:p>
            <a:pPr marL="114300" indent="0">
              <a:buNone/>
            </a:pPr>
            <a:r>
              <a:rPr lang="cs-CZ" dirty="0"/>
              <a:t>(d) vnímání esteticko-výchovného potenciálu umělecké knihy;</a:t>
            </a:r>
          </a:p>
          <a:p>
            <a:pPr marL="114300" indent="0">
              <a:buNone/>
            </a:pPr>
            <a:r>
              <a:rPr lang="cs-CZ" dirty="0"/>
              <a:t>(e) rozšiřování žánrové mapy dětskému recipientovi.</a:t>
            </a:r>
          </a:p>
          <a:p>
            <a:r>
              <a:rPr lang="cs-CZ" b="1" dirty="0"/>
              <a:t>Metody: </a:t>
            </a:r>
            <a:r>
              <a:rPr lang="cs-CZ" dirty="0"/>
              <a:t>(a) diskuze; (b) analýza textu; (c) rozhovor; (d) čtení s porozuměním. 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7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se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320" r="-46320"/>
          <a:stretch>
            <a:fillRect/>
          </a:stretch>
        </p:blipFill>
        <p:spPr>
          <a:xfrm>
            <a:off x="337671" y="1719729"/>
            <a:ext cx="7620000" cy="4800600"/>
          </a:xfrm>
        </p:spPr>
      </p:pic>
      <p:sp>
        <p:nvSpPr>
          <p:cNvPr id="5" name="TextBox 4"/>
          <p:cNvSpPr txBox="1"/>
          <p:nvPr/>
        </p:nvSpPr>
        <p:spPr>
          <a:xfrm>
            <a:off x="3331882" y="806825"/>
            <a:ext cx="4153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Miroslav Šašek </a:t>
            </a:r>
            <a:r>
              <a:rPr lang="en-US" dirty="0"/>
              <a:t>–</a:t>
            </a:r>
            <a:r>
              <a:rPr lang="cs-CZ" dirty="0"/>
              <a:t> portrétní fotografie </a:t>
            </a:r>
          </a:p>
        </p:txBody>
      </p:sp>
    </p:spTree>
    <p:extLst>
      <p:ext uri="{BB962C8B-B14F-4D97-AF65-F5344CB8AC3E}">
        <p14:creationId xmlns:p14="http://schemas.microsoft.com/office/powerpoint/2010/main" val="186609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ČD: </a:t>
            </a:r>
            <a:r>
              <a:rPr lang="en-US" dirty="0" err="1"/>
              <a:t>Úvod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53" y="1195294"/>
            <a:ext cx="8038353" cy="5513294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cs-CZ" dirty="0"/>
              <a:t>	</a:t>
            </a:r>
            <a:endParaRPr lang="cs-CZ" sz="2800" dirty="0"/>
          </a:p>
          <a:p>
            <a:pPr algn="just"/>
            <a:r>
              <a:rPr lang="cs-CZ" sz="2800" dirty="0"/>
              <a:t>Učitelka v krátkosti představí žákům osobu a životní příběh spisovatele a výtvarníka Miroslava Šaška</a:t>
            </a:r>
            <a:r>
              <a:rPr lang="cs-CZ" sz="2800" i="1" dirty="0"/>
              <a:t>.</a:t>
            </a:r>
            <a:r>
              <a:rPr lang="cs-CZ" sz="2800" dirty="0"/>
              <a:t> Vysvětlí, proč v jeho světově slavných dílech, která představují známá místa naší planety, není rodná Praha, proč je v České republice téměř neznámý, a naopak ve světě tak opěvovaný, proč jeho knihy postupně začíná české nakladatelství vydávat až nyní, i když jsou v cizích jazycích dostupná již několik desítek let. Na ukázku může představit také cizojazyčný výtisk. Učitelka také ukáže dílo výtvarnice M. </a:t>
            </a:r>
            <a:r>
              <a:rPr lang="cs-CZ" sz="2800" dirty="0" err="1"/>
              <a:t>Kukovičové</a:t>
            </a:r>
            <a:r>
              <a:rPr lang="cs-CZ" sz="2800" dirty="0"/>
              <a:t>, která v návaznosti na něj vypracovala knihu </a:t>
            </a:r>
            <a:r>
              <a:rPr lang="cs-CZ" sz="2800" i="1" dirty="0"/>
              <a:t>To je Praha</a:t>
            </a:r>
            <a:r>
              <a:rPr lang="cs-CZ" sz="2800" dirty="0"/>
              <a:t> a dá ji do souvislostí s jiným tituly, které žáci od výtvarnice znají již z nižších ročníků (</a:t>
            </a:r>
            <a:r>
              <a:rPr lang="cs-CZ" sz="2800" i="1" dirty="0"/>
              <a:t>Kouzelná baterka, </a:t>
            </a:r>
            <a:r>
              <a:rPr lang="cs-CZ" sz="2800" i="1" dirty="0" err="1"/>
              <a:t>Lililinda</a:t>
            </a:r>
            <a:r>
              <a:rPr lang="cs-CZ" sz="2800" i="1" dirty="0"/>
              <a:t> superhvězda</a:t>
            </a:r>
            <a:r>
              <a:rPr lang="cs-CZ" sz="2800" dirty="0"/>
              <a:t> apod.). </a:t>
            </a:r>
            <a:r>
              <a:rPr lang="cs-CZ" sz="2800" i="1" dirty="0"/>
              <a:t>Časová dotace 10 min.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9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his is new york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" r="496"/>
          <a:stretch/>
        </p:blipFill>
        <p:spPr>
          <a:xfrm>
            <a:off x="457200" y="1107141"/>
            <a:ext cx="3538990" cy="4660153"/>
          </a:xfrm>
        </p:spPr>
      </p:pic>
      <p:pic>
        <p:nvPicPr>
          <p:cNvPr id="6" name="Picture 5" descr="to je londý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412" y="1107141"/>
            <a:ext cx="3244962" cy="463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93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863</TotalTime>
  <Words>927</Words>
  <Application>Microsoft Office PowerPoint</Application>
  <PresentationFormat>Předvádění na obrazovce (4:3)</PresentationFormat>
  <Paragraphs>100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Zapf Dingbats</vt:lpstr>
      <vt:lpstr>Adjacency</vt:lpstr>
      <vt:lpstr>Čtení a literární výchova v primární škole: tipy do výuky</vt:lpstr>
      <vt:lpstr>POŽADAVKY NA UČITELE ČTENÍ/LITERÁRNÍ VÝCHOVY</vt:lpstr>
      <vt:lpstr>VÝUKA UČITELE ČTENÍ/LITERÁRNÍ VÝCHOVY</vt:lpstr>
      <vt:lpstr>JAK OZVLÁŠTNIT HODINY ČTENÍ/LITERÁRNÍ VÝCHOVY</vt:lpstr>
      <vt:lpstr>JAK POSTUPOVAT PŘI PŘÍPRAVĚ ČTENÁŘSKÉ DÍLNY</vt:lpstr>
      <vt:lpstr>UKÁZKA ČTENÁŘSKÉ DÍLNY</vt:lpstr>
      <vt:lpstr>Prezentace aplikace PowerPoint</vt:lpstr>
      <vt:lpstr>ČD: Úvod</vt:lpstr>
      <vt:lpstr>Prezentace aplikace PowerPoint</vt:lpstr>
      <vt:lpstr>Prezentace aplikace PowerPoint</vt:lpstr>
      <vt:lpstr>ČD: Čtení</vt:lpstr>
      <vt:lpstr>Prezentace aplikace PowerPoint</vt:lpstr>
      <vt:lpstr>Prezentace aplikace PowerPoint</vt:lpstr>
      <vt:lpstr>ČD: Diskuze. Závěr.</vt:lpstr>
      <vt:lpstr>NÁMĚTY NA VAŠI VLASTNÍ ČTENÁŘSKOU DÍLNU. ČÍM ZAČÍT?</vt:lpstr>
      <vt:lpstr>TIPY NA PŘEDČÍTÁNÍ DĚTSKÝCH KNIH ŽÁKŮM  (PO ROČNÍCÍCH)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KDE HLEDAT INSPIRACI O KNIHÁCH PRO DĚTI A MLÁDEŽ?</vt:lpstr>
      <vt:lpstr>ZDROJE A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čtení a literární výchovy v primární škole</dc:title>
  <dc:creator>Pavla Sykorova</dc:creator>
  <cp:lastModifiedBy>Jiří Havel</cp:lastModifiedBy>
  <cp:revision>19</cp:revision>
  <dcterms:created xsi:type="dcterms:W3CDTF">2018-04-08T16:32:51Z</dcterms:created>
  <dcterms:modified xsi:type="dcterms:W3CDTF">2019-11-06T11:10:01Z</dcterms:modified>
</cp:coreProperties>
</file>