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70" r:id="rId4"/>
    <p:sldId id="271" r:id="rId5"/>
    <p:sldId id="264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828FDD-6F68-4C1F-A708-F2CA6D5BC7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93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EBDF6-E892-496A-95EF-4C480D50E1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682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07686-9045-44FB-AAA1-A56DDDCDD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754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C616F-3F54-4C98-893F-F6DC882559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3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3A744-6A97-4D2F-8566-0CFD346E4B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708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C9699-C321-4B09-A5EB-4C419DE67A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669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1B899-952A-426B-BAE1-B701651C02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166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53CAF-04D2-4ABC-BEA9-E1A755507E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48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5A744-75AE-4FF5-91BD-21E64C9344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750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DA02B-84E7-4058-A70D-02C2F7D152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578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4790D-F74A-400B-9FCA-5BAA375DB4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121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DC41AD-C0FF-49EB-A4C8-05D2D5BE837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3" y="327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3" y="177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2" y="892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2" y="137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i="1" dirty="0" smtClean="0">
                <a:solidFill>
                  <a:srgbClr val="7030A0"/>
                </a:solidFill>
              </a:rPr>
              <a:t>Výuka elementárního čtení a psaní podle genetické metody</a:t>
            </a:r>
            <a:r>
              <a:rPr lang="cs-CZ" altLang="cs-CZ" sz="4000" b="1" i="1" dirty="0" smtClean="0">
                <a:solidFill>
                  <a:srgbClr val="7030A0"/>
                </a:solidFill>
                <a:latin typeface="Arial" charset="0"/>
              </a:rPr>
              <a:t> </a:t>
            </a:r>
            <a:endParaRPr lang="cs-CZ" altLang="cs-CZ" sz="4000" b="1" i="1" dirty="0" smtClean="0">
              <a:solidFill>
                <a:srgbClr val="7030A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>
                <a:solidFill>
                  <a:srgbClr val="FF0000"/>
                </a:solidFill>
              </a:rPr>
              <a:t>doc. Mgr. Jiří Havel, Ph.D.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800" dirty="0" smtClean="0">
                <a:solidFill>
                  <a:srgbClr val="FF0000"/>
                </a:solidFill>
              </a:rPr>
              <a:t>KPP </a:t>
            </a:r>
            <a:r>
              <a:rPr lang="cs-CZ" altLang="cs-CZ" sz="1800" dirty="0" err="1" smtClean="0">
                <a:solidFill>
                  <a:srgbClr val="FF0000"/>
                </a:solidFill>
              </a:rPr>
              <a:t>PdF</a:t>
            </a:r>
            <a:r>
              <a:rPr lang="cs-CZ" altLang="cs-CZ" sz="1800" dirty="0" smtClean="0">
                <a:solidFill>
                  <a:srgbClr val="FF0000"/>
                </a:solidFill>
              </a:rPr>
              <a:t> 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9900"/>
                </a:solidFill>
              </a:rPr>
              <a:t>Teoretická východiska:</a:t>
            </a:r>
            <a:endParaRPr lang="cs-CZ" altLang="cs-CZ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84213" y="1844675"/>
            <a:ext cx="7696200" cy="3657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endParaRPr lang="cs-CZ" altLang="cs-CZ" sz="1200" smtClean="0"/>
          </a:p>
          <a:p>
            <a:pPr eaLnBrk="1" hangingPunct="1">
              <a:buClr>
                <a:schemeClr val="tx1"/>
              </a:buClr>
            </a:pPr>
            <a:r>
              <a:rPr lang="cs-CZ" altLang="cs-CZ" sz="2400" smtClean="0"/>
              <a:t>Na principu </a:t>
            </a:r>
            <a:r>
              <a:rPr lang="cs-CZ" altLang="cs-CZ" sz="2400" smtClean="0">
                <a:solidFill>
                  <a:srgbClr val="FF0000"/>
                </a:solidFill>
              </a:rPr>
              <a:t>vývoje písma</a:t>
            </a:r>
            <a:r>
              <a:rPr lang="cs-CZ" altLang="cs-CZ" sz="2400" smtClean="0"/>
              <a:t>;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2400" smtClean="0"/>
              <a:t>Posílena </a:t>
            </a:r>
            <a:r>
              <a:rPr lang="cs-CZ" altLang="cs-CZ" sz="2400" smtClean="0">
                <a:solidFill>
                  <a:srgbClr val="FF0000"/>
                </a:solidFill>
              </a:rPr>
              <a:t>komunikativní stránka </a:t>
            </a:r>
            <a:r>
              <a:rPr lang="cs-CZ" altLang="cs-CZ" sz="2400" smtClean="0"/>
              <a:t>jazykového vyučování;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2400" smtClean="0"/>
              <a:t>Přirozené </a:t>
            </a:r>
            <a:r>
              <a:rPr lang="cs-CZ" altLang="cs-CZ" sz="2400" smtClean="0">
                <a:solidFill>
                  <a:srgbClr val="FF0000"/>
                </a:solidFill>
              </a:rPr>
              <a:t>uchopování písma </a:t>
            </a:r>
            <a:r>
              <a:rPr lang="cs-CZ" altLang="cs-CZ" sz="2400" smtClean="0"/>
              <a:t>dítětem;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2400" smtClean="0"/>
              <a:t>Zapisování myšlenek </a:t>
            </a:r>
            <a:r>
              <a:rPr lang="cs-CZ" altLang="cs-CZ" sz="2400" smtClean="0">
                <a:solidFill>
                  <a:srgbClr val="FF0000"/>
                </a:solidFill>
              </a:rPr>
              <a:t>symbolem</a:t>
            </a:r>
            <a:r>
              <a:rPr lang="cs-CZ" altLang="cs-CZ" sz="2400" smtClean="0"/>
              <a:t>;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2400" smtClean="0"/>
              <a:t>Psaní </a:t>
            </a:r>
            <a:r>
              <a:rPr lang="cs-CZ" altLang="cs-CZ" sz="2400" smtClean="0">
                <a:solidFill>
                  <a:srgbClr val="FF0000"/>
                </a:solidFill>
              </a:rPr>
              <a:t>hůlkovým písmem</a:t>
            </a:r>
            <a:r>
              <a:rPr lang="cs-CZ" altLang="cs-CZ" sz="2400" smtClean="0"/>
              <a:t>;</a:t>
            </a:r>
          </a:p>
          <a:p>
            <a:pPr eaLnBrk="1" hangingPunct="1">
              <a:buClr>
                <a:schemeClr val="tx1"/>
              </a:buClr>
            </a:pPr>
            <a:r>
              <a:rPr lang="cs-CZ" altLang="cs-CZ" sz="2400" smtClean="0"/>
              <a:t>Výuka probíhá ve </a:t>
            </a:r>
            <a:r>
              <a:rPr lang="cs-CZ" altLang="cs-CZ" sz="2400" smtClean="0">
                <a:solidFill>
                  <a:srgbClr val="FF0000"/>
                </a:solidFill>
              </a:rPr>
              <a:t>dvou etapách</a:t>
            </a:r>
            <a:r>
              <a:rPr lang="cs-CZ" altLang="cs-CZ" sz="2400" smtClean="0"/>
              <a:t>.</a:t>
            </a:r>
            <a:endParaRPr lang="cs-CZ" altLang="cs-CZ" sz="2400" smtClean="0">
              <a:solidFill>
                <a:srgbClr val="FF0000"/>
              </a:solidFill>
            </a:endParaRPr>
          </a:p>
          <a:p>
            <a:pPr eaLnBrk="1" hangingPunct="1">
              <a:buClr>
                <a:schemeClr val="tx1"/>
              </a:buClr>
            </a:pPr>
            <a:endParaRPr lang="cs-CZ" altLang="cs-CZ" sz="2400" smtClean="0"/>
          </a:p>
          <a:p>
            <a:pPr eaLnBrk="1" hangingPunct="1"/>
            <a:endParaRPr lang="cs-CZ" altLang="cs-CZ" smtClean="0"/>
          </a:p>
        </p:txBody>
      </p:sp>
      <p:sp>
        <p:nvSpPr>
          <p:cNvPr id="3" name="Šipka dolů 2"/>
          <p:cNvSpPr/>
          <p:nvPr/>
        </p:nvSpPr>
        <p:spPr>
          <a:xfrm>
            <a:off x="6151563" y="4827588"/>
            <a:ext cx="485775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Průpravné čtení </a:t>
            </a:r>
            <a:b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 smtClean="0">
                <a:solidFill>
                  <a:schemeClr val="tx2"/>
                </a:solidFill>
              </a:rPr>
              <a:t>(cca 6-10 týdnů)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400" b="1" smtClean="0"/>
              <a:t>Plynule navazujeme na činnosti, které žáci znají z předškolního období: </a:t>
            </a:r>
          </a:p>
          <a:p>
            <a:pPr>
              <a:buFontTx/>
              <a:buNone/>
            </a:pPr>
            <a:endParaRPr lang="cs-CZ" altLang="cs-CZ" sz="2000" smtClean="0"/>
          </a:p>
          <a:p>
            <a:r>
              <a:rPr lang="cs-CZ" altLang="cs-CZ" sz="2000" smtClean="0"/>
              <a:t>Vyprávění, která navozuje </a:t>
            </a:r>
            <a:r>
              <a:rPr lang="cs-CZ" altLang="cs-CZ" sz="2000" smtClean="0">
                <a:solidFill>
                  <a:srgbClr val="FF0000"/>
                </a:solidFill>
              </a:rPr>
              <a:t>přirozenou komunikaci </a:t>
            </a:r>
            <a:r>
              <a:rPr lang="cs-CZ" altLang="cs-CZ" sz="2000" smtClean="0"/>
              <a:t>ve třídě;</a:t>
            </a:r>
          </a:p>
          <a:p>
            <a:r>
              <a:rPr lang="cs-CZ" altLang="cs-CZ" sz="2000" smtClean="0"/>
              <a:t>Uzlíky (A. – Anička), </a:t>
            </a:r>
            <a:r>
              <a:rPr lang="cs-CZ" altLang="cs-CZ" sz="2000" smtClean="0">
                <a:solidFill>
                  <a:srgbClr val="FF0000"/>
                </a:solidFill>
              </a:rPr>
              <a:t>znaky</a:t>
            </a:r>
            <a:r>
              <a:rPr lang="cs-CZ" altLang="cs-CZ" sz="2000" smtClean="0"/>
              <a:t> pro spolužáky a známé osoby i postavy;</a:t>
            </a:r>
          </a:p>
          <a:p>
            <a:r>
              <a:rPr lang="cs-CZ" altLang="cs-CZ" sz="2000" smtClean="0"/>
              <a:t>Zápis myšlenek, typografická </a:t>
            </a:r>
            <a:r>
              <a:rPr lang="cs-CZ" altLang="cs-CZ" sz="2000" smtClean="0">
                <a:solidFill>
                  <a:srgbClr val="FF0000"/>
                </a:solidFill>
              </a:rPr>
              <a:t>stavba věty</a:t>
            </a:r>
            <a:r>
              <a:rPr lang="cs-CZ" altLang="cs-CZ" sz="2000" smtClean="0"/>
              <a:t>;</a:t>
            </a:r>
          </a:p>
          <a:p>
            <a:r>
              <a:rPr lang="cs-CZ" altLang="cs-CZ" sz="2000" smtClean="0"/>
              <a:t>Izolování </a:t>
            </a:r>
            <a:r>
              <a:rPr lang="cs-CZ" altLang="cs-CZ" sz="2000" smtClean="0">
                <a:solidFill>
                  <a:srgbClr val="FF0000"/>
                </a:solidFill>
              </a:rPr>
              <a:t>náslovné hlásky </a:t>
            </a:r>
            <a:r>
              <a:rPr lang="cs-CZ" altLang="cs-CZ" sz="2000" smtClean="0"/>
              <a:t>(písmeno bez tečky); </a:t>
            </a:r>
          </a:p>
          <a:p>
            <a:r>
              <a:rPr lang="cs-CZ" altLang="cs-CZ" sz="2000" smtClean="0"/>
              <a:t>Uvědomění si </a:t>
            </a:r>
            <a:r>
              <a:rPr lang="cs-CZ" altLang="cs-CZ" sz="2000" smtClean="0">
                <a:solidFill>
                  <a:srgbClr val="FF0000"/>
                </a:solidFill>
              </a:rPr>
              <a:t>pořadí hlásek </a:t>
            </a:r>
            <a:r>
              <a:rPr lang="cs-CZ" altLang="cs-CZ" sz="2000" smtClean="0"/>
              <a:t>ve slově.</a:t>
            </a:r>
          </a:p>
          <a:p>
            <a:endParaRPr lang="cs-CZ" altLang="cs-CZ" sz="2000" smtClean="0"/>
          </a:p>
          <a:p>
            <a:endParaRPr lang="cs-CZ" altLang="cs-CZ" sz="2400" smtClean="0"/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Hláskové čtení </a:t>
            </a:r>
            <a:b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000" dirty="0" smtClean="0">
                <a:solidFill>
                  <a:schemeClr val="tx2"/>
                </a:solidFill>
              </a:rPr>
              <a:t>(cca 10-15 týdnů)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smtClean="0"/>
              <a:t>S probranými písmeny skládáme slova a věty. Texty k procvičování čtení obsahují výhradně probraná písmena:</a:t>
            </a:r>
          </a:p>
          <a:p>
            <a:pPr>
              <a:buFontTx/>
              <a:buNone/>
            </a:pPr>
            <a:endParaRPr lang="cs-CZ" altLang="cs-CZ" sz="800" b="1" smtClean="0"/>
          </a:p>
          <a:p>
            <a:r>
              <a:rPr lang="cs-CZ" altLang="cs-CZ" sz="1800" smtClean="0"/>
              <a:t>K </a:t>
            </a:r>
            <a:r>
              <a:rPr lang="cs-CZ" altLang="cs-CZ" sz="1800" smtClean="0">
                <a:solidFill>
                  <a:srgbClr val="FF0000"/>
                </a:solidFill>
              </a:rPr>
              <a:t>nácviku čtení </a:t>
            </a:r>
            <a:r>
              <a:rPr lang="cs-CZ" altLang="cs-CZ" sz="1800" smtClean="0"/>
              <a:t>používáme nejmenší jednotku psané řeči – grafém;</a:t>
            </a:r>
          </a:p>
          <a:p>
            <a:r>
              <a:rPr lang="cs-CZ" altLang="cs-CZ" sz="1800" smtClean="0"/>
              <a:t>Slabiky di, ti, ni, dě, tě, ně, bě, pě, vě, mě </a:t>
            </a:r>
            <a:r>
              <a:rPr lang="cs-CZ" altLang="cs-CZ" sz="1800" smtClean="0">
                <a:solidFill>
                  <a:srgbClr val="FF0000"/>
                </a:solidFill>
              </a:rPr>
              <a:t>nacvičujeme jako celek</a:t>
            </a:r>
            <a:r>
              <a:rPr lang="cs-CZ" altLang="cs-CZ" sz="1800" smtClean="0"/>
              <a:t>;</a:t>
            </a:r>
          </a:p>
          <a:p>
            <a:r>
              <a:rPr lang="cs-CZ" altLang="cs-CZ" sz="1800" smtClean="0"/>
              <a:t>Nepolevit v </a:t>
            </a:r>
            <a:r>
              <a:rPr lang="cs-CZ" altLang="cs-CZ" sz="1800" smtClean="0">
                <a:solidFill>
                  <a:srgbClr val="FF0000"/>
                </a:solidFill>
              </a:rPr>
              <a:t>důrazu na vyprávění</a:t>
            </a:r>
            <a:r>
              <a:rPr lang="cs-CZ" altLang="cs-CZ" sz="1800" smtClean="0"/>
              <a:t>, čtení a naslouchání s porozuměním;</a:t>
            </a:r>
          </a:p>
          <a:p>
            <a:r>
              <a:rPr lang="cs-CZ" altLang="cs-CZ" sz="1800" smtClean="0"/>
              <a:t>Děti ale budou zcela samozřejmě chtít </a:t>
            </a:r>
            <a:r>
              <a:rPr lang="cs-CZ" altLang="cs-CZ" sz="1800" smtClean="0">
                <a:solidFill>
                  <a:srgbClr val="FF0000"/>
                </a:solidFill>
              </a:rPr>
              <a:t>číst a zapisovat</a:t>
            </a:r>
            <a:r>
              <a:rPr lang="cs-CZ" altLang="cs-CZ" sz="1800" smtClean="0"/>
              <a:t> i jiné texty (tabule písma, učení dětí navzájem);</a:t>
            </a:r>
          </a:p>
          <a:p>
            <a:r>
              <a:rPr lang="cs-CZ" altLang="cs-CZ" sz="1800" smtClean="0"/>
              <a:t>Překlopení vyvozeného a upevněného velkého tiskacího písma do </a:t>
            </a:r>
            <a:r>
              <a:rPr lang="cs-CZ" altLang="cs-CZ" sz="1800" smtClean="0">
                <a:solidFill>
                  <a:srgbClr val="FF0000"/>
                </a:solidFill>
              </a:rPr>
              <a:t>malého</a:t>
            </a:r>
            <a:r>
              <a:rPr lang="cs-CZ" altLang="cs-CZ" sz="1800" smtClean="0"/>
              <a:t>;</a:t>
            </a:r>
          </a:p>
          <a:p>
            <a:r>
              <a:rPr lang="cs-CZ" altLang="cs-CZ" sz="1800" smtClean="0"/>
              <a:t>Nácvik </a:t>
            </a:r>
            <a:r>
              <a:rPr lang="cs-CZ" altLang="cs-CZ" sz="1800" smtClean="0">
                <a:solidFill>
                  <a:srgbClr val="FF0000"/>
                </a:solidFill>
              </a:rPr>
              <a:t>psacího písma</a:t>
            </a:r>
            <a:r>
              <a:rPr lang="cs-CZ" altLang="cs-CZ" sz="1800" smtClean="0"/>
              <a:t>.</a:t>
            </a:r>
          </a:p>
          <a:p>
            <a:endParaRPr lang="cs-CZ" altLang="cs-CZ" sz="1800" smtClean="0"/>
          </a:p>
          <a:p>
            <a:endParaRPr lang="cs-CZ" altLang="cs-CZ" sz="2000" smtClean="0"/>
          </a:p>
          <a:p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Děkuji za pozornost!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673</TotalTime>
  <Words>71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Comic Sans MS</vt:lpstr>
      <vt:lpstr>Arial</vt:lpstr>
      <vt:lpstr>Calibri</vt:lpstr>
      <vt:lpstr>Pastelové tužky</vt:lpstr>
      <vt:lpstr>Výuka elementárního čtení a psaní podle genetické metody </vt:lpstr>
      <vt:lpstr>Teoretická východiska:</vt:lpstr>
      <vt:lpstr>Průpravné čtení  (cca 6-10 týdnů)</vt:lpstr>
      <vt:lpstr>Hláskové čtení  (cca 10-15 týdnů)</vt:lpstr>
      <vt:lpstr>Děkuji za pozornost!</vt:lpstr>
    </vt:vector>
  </TitlesOfParts>
  <Company>PdF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Čtení (i psaní) nás baví</dc:title>
  <dc:creator>Jiří Havel</dc:creator>
  <cp:lastModifiedBy>Uživatel systému Windows</cp:lastModifiedBy>
  <cp:revision>28</cp:revision>
  <dcterms:created xsi:type="dcterms:W3CDTF">2007-05-15T10:54:57Z</dcterms:created>
  <dcterms:modified xsi:type="dcterms:W3CDTF">2019-11-17T19:11:33Z</dcterms:modified>
</cp:coreProperties>
</file>