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73" r:id="rId4"/>
    <p:sldId id="272" r:id="rId5"/>
    <p:sldId id="263" r:id="rId6"/>
    <p:sldId id="258" r:id="rId7"/>
    <p:sldId id="264" r:id="rId8"/>
    <p:sldId id="261" r:id="rId9"/>
    <p:sldId id="266" r:id="rId10"/>
    <p:sldId id="267" r:id="rId11"/>
    <p:sldId id="268" r:id="rId12"/>
    <p:sldId id="269" r:id="rId13"/>
    <p:sldId id="270" r:id="rId14"/>
    <p:sldId id="271" r:id="rId15"/>
    <p:sldId id="259" r:id="rId16"/>
    <p:sldId id="260" r:id="rId17"/>
    <p:sldId id="262" r:id="rId18"/>
    <p:sldId id="26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9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BE571-DBB5-4D80-9F40-BCB68D872C4C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C5E72-5CE6-477A-A3A5-A898567F6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40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</a:t>
            </a:r>
            <a:r>
              <a:rPr lang="cs-CZ" baseline="0" dirty="0"/>
              <a:t> bych prosila doplnit nějaká „kritéria“, která by jim pomohla v </a:t>
            </a:r>
            <a:r>
              <a:rPr lang="cs-CZ" baseline="0"/>
              <a:t>tvorbě prezentace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2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5C2F61-E4D6-40E5-AD5C-C72E771DB6C8}" type="datetimeFigureOut">
              <a:rPr lang="cs-CZ" smtClean="0"/>
              <a:t>25.10.2019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inka.ics.muni.cz/course/view.php?id=2778" TargetMode="External"/><Relationship Id="rId2" Type="http://schemas.openxmlformats.org/officeDocument/2006/relationships/hyperlink" Target="https://munispace.muni.cz/book?id=101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inka.ics.muni.cz/course/view.php?id=277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Tvorba profesního portfolia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Zora Syslová, Veronika Rodová</a:t>
            </a:r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PROFESNÍ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„</a:t>
            </a:r>
            <a:r>
              <a:rPr lang="cs-CZ" i="1" dirty="0"/>
              <a:t>Portfolio je více než propracované album nebo soubor psaných dokumentů: je to individualizovaný portrét učitele – profesionála reflektujícího svoji filosofii a praxi. Tento portrét je plně realizován prostřednictvím učitelova uváženého výběru artefaktů a promyšlené reflexe těchto artefaktů, které poskytují vhled do učitelova /profesního/ růstu.</a:t>
            </a:r>
            <a:r>
              <a:rPr lang="cs-CZ" dirty="0"/>
              <a:t>“ (</a:t>
            </a:r>
            <a:r>
              <a:rPr lang="cs-CZ" dirty="0" err="1"/>
              <a:t>Painter</a:t>
            </a:r>
            <a:r>
              <a:rPr lang="cs-CZ" dirty="0"/>
              <a:t>, 2001, s. 31)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TYPY PORTFOLIA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b="1" dirty="0"/>
              <a:t>portfolio vývojové</a:t>
            </a:r>
            <a:r>
              <a:rPr lang="cs-CZ" dirty="0"/>
              <a:t> </a:t>
            </a:r>
          </a:p>
          <a:p>
            <a:pPr lvl="0">
              <a:buFont typeface="Lucida Grande"/>
              <a:buChar char="-"/>
            </a:pPr>
            <a:r>
              <a:rPr lang="cs-CZ" dirty="0"/>
              <a:t>dokumentuje profesní rozvoj studenta, jinými slovy, odpovídá spíše na otázku „Kým se stávám a jak?“ než na otázku „Kdo jsem?“ (</a:t>
            </a:r>
            <a:r>
              <a:rPr lang="cs-CZ" dirty="0" err="1"/>
              <a:t>Wyatt</a:t>
            </a:r>
            <a:r>
              <a:rPr lang="cs-CZ" dirty="0"/>
              <a:t> &amp; </a:t>
            </a:r>
            <a:r>
              <a:rPr lang="cs-CZ" dirty="0" err="1"/>
              <a:t>Looper</a:t>
            </a:r>
            <a:r>
              <a:rPr lang="cs-CZ" dirty="0"/>
              <a:t>, 1999, s. 14)</a:t>
            </a:r>
          </a:p>
          <a:p>
            <a:pPr lvl="0">
              <a:buFont typeface="Lucida Grande"/>
              <a:buChar char="-"/>
            </a:pPr>
            <a:r>
              <a:rPr lang="cs-CZ" dirty="0"/>
              <a:t>může spojovat perspektivu retrospektivní a akční</a:t>
            </a:r>
          </a:p>
          <a:p>
            <a:pPr marL="0" indent="0">
              <a:buNone/>
            </a:pPr>
            <a:endParaRPr lang="cs-CZ" b="1" dirty="0"/>
          </a:p>
          <a:p>
            <a:pPr lvl="0"/>
            <a:r>
              <a:rPr lang="cs-CZ" b="1" dirty="0"/>
              <a:t>portfolio prezentační</a:t>
            </a:r>
            <a:r>
              <a:rPr lang="cs-CZ" i="1" dirty="0"/>
              <a:t> </a:t>
            </a:r>
            <a:endParaRPr lang="cs-CZ" dirty="0"/>
          </a:p>
          <a:p>
            <a:pPr lvl="0">
              <a:buFontTx/>
              <a:buChar char="-"/>
            </a:pPr>
            <a:r>
              <a:rPr lang="cs-CZ" dirty="0"/>
              <a:t>metafora „výkladní skříně“: jde především o dokumentaci vlastních profesních kvalit, úspěchů, silných profesních stránek</a:t>
            </a:r>
          </a:p>
          <a:p>
            <a:pPr lvl="0">
              <a:buFontTx/>
              <a:buChar char="-"/>
            </a:pPr>
            <a:r>
              <a:rPr lang="cs-CZ" dirty="0"/>
              <a:t>předpokládá se prezentace takového portfolia konkrétnímu „publiku“, ať v písemné, či ústní podobě, s čímž je spojeno jeho případné vysvětlení i obhajoba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48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VAŠE PROFESNÍ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CÍLE</a:t>
            </a:r>
          </a:p>
          <a:p>
            <a:r>
              <a:rPr lang="cs-CZ" dirty="0"/>
              <a:t>cílem práce s portfoliem je pomoci vám při </a:t>
            </a:r>
            <a:r>
              <a:rPr lang="cs-CZ" b="1" dirty="0" err="1"/>
              <a:t>seberozvoji</a:t>
            </a:r>
            <a:r>
              <a:rPr lang="cs-CZ" b="1" dirty="0"/>
              <a:t> </a:t>
            </a:r>
            <a:r>
              <a:rPr lang="cs-CZ" dirty="0"/>
              <a:t>a </a:t>
            </a:r>
            <a:r>
              <a:rPr lang="cs-CZ" b="1" dirty="0"/>
              <a:t>sebehodnocení </a:t>
            </a:r>
          </a:p>
          <a:p>
            <a:r>
              <a:rPr lang="cs-CZ" dirty="0"/>
              <a:t>portfolio vám dává možnost uvědomovat si význam procesu učení a </a:t>
            </a:r>
            <a:r>
              <a:rPr lang="cs-CZ" b="1" dirty="0"/>
              <a:t>získat dovednost samostatně dokumentovat svůj vývoj </a:t>
            </a:r>
            <a:r>
              <a:rPr lang="cs-CZ" dirty="0"/>
              <a:t>ve znalostech, dovednostech a postojích v rámci učitelské přípravy</a:t>
            </a:r>
          </a:p>
          <a:p>
            <a:r>
              <a:rPr lang="cs-CZ" dirty="0"/>
              <a:t>současně umožňuje </a:t>
            </a:r>
            <a:r>
              <a:rPr lang="cs-CZ" b="1" dirty="0"/>
              <a:t>získat zkušenosti</a:t>
            </a:r>
            <a:r>
              <a:rPr lang="cs-CZ" dirty="0"/>
              <a:t>, které bude možné využít je při zpracování diagnostických a žákovských portfolií v budoucí profesi.</a:t>
            </a:r>
            <a:r>
              <a:rPr lang="cs-CZ" dirty="0">
                <a:effectLst/>
              </a:rPr>
              <a:t>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84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VAŠE PROFESNÍ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FUNKCE</a:t>
            </a:r>
          </a:p>
          <a:p>
            <a:r>
              <a:rPr lang="cs-CZ" b="1" dirty="0"/>
              <a:t>formativní </a:t>
            </a:r>
            <a:r>
              <a:rPr lang="mr-IN" b="1" dirty="0"/>
              <a:t>–</a:t>
            </a:r>
            <a:r>
              <a:rPr lang="cs-CZ" b="1" dirty="0"/>
              <a:t> </a:t>
            </a:r>
            <a:r>
              <a:rPr lang="cs-CZ" dirty="0"/>
              <a:t>v průběhu vašeho učení, profesního rozvoje a utváření profesního myšlení a uvažování</a:t>
            </a:r>
            <a:endParaRPr lang="cs-CZ" b="1" i="1" dirty="0"/>
          </a:p>
          <a:p>
            <a:pPr lvl="0"/>
            <a:r>
              <a:rPr lang="cs-CZ" b="1" dirty="0" err="1"/>
              <a:t>sumativní</a:t>
            </a:r>
            <a:r>
              <a:rPr lang="cs-CZ" b="1" dirty="0"/>
              <a:t> - </a:t>
            </a:r>
            <a:r>
              <a:rPr lang="cs-CZ" dirty="0"/>
              <a:t>zejména při státní závěrečné zkoušce (SZZ), která je plánována jako zkouška profesní způsobilosti, nikoli jako zkouška teoretických znalostí. Státní závěrečná zkouška by měla ověřovat vaši způsobilost k výkonu profese učitele s využitím vašeho portfolia.</a:t>
            </a:r>
            <a:endParaRPr lang="cs-CZ" b="1" i="1" dirty="0"/>
          </a:p>
          <a:p>
            <a:r>
              <a:rPr lang="cs-CZ" b="1" dirty="0"/>
              <a:t>prezentační</a:t>
            </a:r>
            <a:r>
              <a:rPr lang="cs-CZ" dirty="0"/>
              <a:t> </a:t>
            </a:r>
            <a:r>
              <a:rPr lang="mr-IN" dirty="0"/>
              <a:t>–</a:t>
            </a:r>
            <a:r>
              <a:rPr lang="cs-CZ" dirty="0"/>
              <a:t> např. při vstupu do praxe, respektive při ucházení se o místo učitele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74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VAŠE PROFESNÍ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prostřednictvím portfolia získáváte novou roli, stáváte se </a:t>
            </a:r>
            <a:r>
              <a:rPr lang="cs-CZ" b="1" dirty="0"/>
              <a:t>plnohodnotným spoluaktérem vlastního profesního rozvoje a jeho hodnocení </a:t>
            </a:r>
            <a:r>
              <a:rPr lang="cs-CZ" dirty="0"/>
              <a:t>(</a:t>
            </a:r>
            <a:r>
              <a:rPr lang="cs-CZ" i="1" dirty="0"/>
              <a:t>student </a:t>
            </a:r>
            <a:r>
              <a:rPr lang="cs-CZ" i="1" dirty="0" err="1"/>
              <a:t>ownership</a:t>
            </a:r>
            <a:r>
              <a:rPr lang="cs-CZ" dirty="0"/>
              <a:t>), neboli, jak to formulovali L. a P. </a:t>
            </a:r>
            <a:r>
              <a:rPr lang="cs-CZ" dirty="0" err="1"/>
              <a:t>Paulsonovi</a:t>
            </a:r>
            <a:r>
              <a:rPr lang="cs-CZ" dirty="0"/>
              <a:t> (1996, s. 41), „</a:t>
            </a:r>
            <a:r>
              <a:rPr lang="cs-CZ" i="1" dirty="0"/>
              <a:t>můžete se naprosto legitimně snažit promyšleně ovlivňovat názory ostatních</a:t>
            </a:r>
            <a:r>
              <a:rPr lang="cs-CZ" dirty="0"/>
              <a:t>“</a:t>
            </a:r>
            <a:r>
              <a:rPr lang="cs-CZ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98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ve dvojicích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Vyměňte si portfolia a pokuste se zjistit o svém kolegovi (kolegyni) co nejvíce informací tak, abyste ho dokázal ostatním představit.</a:t>
            </a:r>
          </a:p>
        </p:txBody>
      </p:sp>
    </p:spTree>
    <p:extLst>
      <p:ext uri="{BB962C8B-B14F-4D97-AF65-F5344CB8AC3E}">
        <p14:creationId xmlns:p14="http://schemas.microsoft.com/office/powerpoint/2010/main" val="631450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ve skupině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999232"/>
            <a:ext cx="10515600" cy="3042794"/>
          </a:xfrm>
        </p:spPr>
        <p:txBody>
          <a:bodyPr/>
          <a:lstStyle/>
          <a:p>
            <a:pPr marL="0" indent="0">
              <a:buNone/>
            </a:pPr>
            <a:r>
              <a:rPr lang="cs-CZ" i="1" dirty="0"/>
              <a:t>Vyberte 3-5 artefaktů, které nejlépe vystihují osobnost a profesní dovednosti studenta učitelství a prezentujte je za skupinu. Vysvětlete proč jste vybrali právě tyto.</a:t>
            </a:r>
          </a:p>
        </p:txBody>
      </p:sp>
    </p:spTree>
    <p:extLst>
      <p:ext uri="{BB962C8B-B14F-4D97-AF65-F5344CB8AC3E}">
        <p14:creationId xmlns:p14="http://schemas.microsoft.com/office/powerpoint/2010/main" val="2450083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Proč jste do portfolia dávali materiály, které tam máte a co vypovídají o vašem profesním rozvoji a profesních dovednostech? Vložili byste nyní do svého portfolia něco jiného?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28282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na příště: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Seznamte se se skripty – </a:t>
            </a:r>
            <a:r>
              <a:rPr lang="cs-CZ" dirty="0">
                <a:hlinkClick r:id="rId2"/>
              </a:rPr>
              <a:t>https://munispace.muni.cz/book?id=1013</a:t>
            </a:r>
            <a:endParaRPr lang="cs-CZ" dirty="0"/>
          </a:p>
          <a:p>
            <a:r>
              <a:rPr lang="cs-CZ" dirty="0"/>
              <a:t>Můžete diskutovat na </a:t>
            </a:r>
            <a:r>
              <a:rPr lang="cs-CZ" dirty="0" err="1"/>
              <a:t>moodlince</a:t>
            </a:r>
            <a:r>
              <a:rPr lang="cs-CZ" dirty="0"/>
              <a:t> (a vkládat úkoly) –</a:t>
            </a:r>
          </a:p>
          <a:p>
            <a:pPr marL="68580" indent="0">
              <a:buNone/>
            </a:pPr>
            <a:r>
              <a:rPr lang="cs-CZ" u="sng" dirty="0">
                <a:hlinkClick r:id="rId3"/>
              </a:rPr>
              <a:t>https://moodlinka.ics.muni.cz/course/view.php?id=2778</a:t>
            </a:r>
            <a:r>
              <a:rPr lang="cs-CZ" dirty="0"/>
              <a:t> heslo PORTFOLIO</a:t>
            </a:r>
          </a:p>
        </p:txBody>
      </p:sp>
    </p:spTree>
    <p:extLst>
      <p:ext uri="{BB962C8B-B14F-4D97-AF65-F5344CB8AC3E}">
        <p14:creationId xmlns:p14="http://schemas.microsoft.com/office/powerpoint/2010/main" val="383379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cs-CZ" dirty="0"/>
              <a:t>Význam, účel, proces tvorby profesního portfolia. Očekávání studentů (25.10.).</a:t>
            </a:r>
          </a:p>
          <a:p>
            <a:pPr marL="514350" lvl="0" indent="-514350">
              <a:buAutoNum type="arabicPeriod"/>
            </a:pPr>
            <a:r>
              <a:rPr lang="cs-CZ" dirty="0"/>
              <a:t>Obsah portfolia, jeho struktura, reflexe vybraných dokumentů (1.11.).</a:t>
            </a:r>
          </a:p>
          <a:p>
            <a:pPr marL="514350" lvl="0" indent="-514350">
              <a:buAutoNum type="arabicPeriod"/>
            </a:pPr>
            <a:r>
              <a:rPr lang="cs-CZ" dirty="0"/>
              <a:t>Prezentace portfolií s ukázkou vybraných artefaktů na téma „Co jsem se o sobě dověděl“(8.11.).</a:t>
            </a:r>
          </a:p>
          <a:p>
            <a:pPr marL="514350" lvl="0" indent="-514350">
              <a:buAutoNum type="arabicPeriod"/>
            </a:pPr>
            <a:r>
              <a:rPr lang="cs-CZ" dirty="0"/>
              <a:t>Hodnocení portfolií (22.11.).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90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8.11.: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Prezentace portfolia: </a:t>
            </a:r>
            <a:endParaRPr lang="cs-CZ" dirty="0"/>
          </a:p>
          <a:p>
            <a:pPr marL="68580" indent="0" algn="just">
              <a:buNone/>
            </a:pPr>
            <a:r>
              <a:rPr lang="cs-CZ" dirty="0"/>
              <a:t>Můžete využít </a:t>
            </a:r>
            <a:r>
              <a:rPr lang="cs-CZ" dirty="0" err="1"/>
              <a:t>power</a:t>
            </a:r>
            <a:r>
              <a:rPr lang="cs-CZ" dirty="0"/>
              <a:t>-pointovou prezentaci nebo i jiný způsob.</a:t>
            </a:r>
          </a:p>
          <a:p>
            <a:pPr marL="68580" indent="0" algn="just">
              <a:buNone/>
            </a:pPr>
            <a:r>
              <a:rPr lang="cs-CZ" dirty="0"/>
              <a:t>Prezentace by měla trvat </a:t>
            </a:r>
            <a:r>
              <a:rPr lang="cs-CZ" b="1" dirty="0"/>
              <a:t>7 minut </a:t>
            </a:r>
            <a:r>
              <a:rPr lang="cs-CZ" dirty="0"/>
              <a:t>(5 -10 snímků; nastavte automatické přepínání snímků). </a:t>
            </a:r>
          </a:p>
          <a:p>
            <a:pPr marL="68580" indent="0" algn="just">
              <a:buNone/>
            </a:pPr>
            <a:r>
              <a:rPr lang="cs-CZ" dirty="0"/>
              <a:t>Strukturu necháváme na Vás, nezapomeňte objasnit </a:t>
            </a:r>
            <a:r>
              <a:rPr lang="cs-CZ" b="1" dirty="0"/>
              <a:t>klíč</a:t>
            </a:r>
            <a:r>
              <a:rPr lang="cs-CZ" dirty="0"/>
              <a:t>, podle kterého portfolio tvoříte a také představit konkrétní </a:t>
            </a:r>
            <a:r>
              <a:rPr lang="cs-CZ" b="1" dirty="0"/>
              <a:t>artefakt</a:t>
            </a:r>
            <a:r>
              <a:rPr lang="cs-CZ" dirty="0"/>
              <a:t>, na kterém doložíte Váš profesní posun a rozvoj. Hledejte způsob, který by dobře vystihoval Vaši jedinečnost, zkuste užít metaforického vyjádření. </a:t>
            </a:r>
          </a:p>
          <a:p>
            <a:pPr marL="68580" indent="0" algn="just">
              <a:buNone/>
            </a:pPr>
            <a:r>
              <a:rPr lang="cs-CZ" dirty="0"/>
              <a:t>Přejeme hodně dobrých a originálních nápadů.</a:t>
            </a:r>
          </a:p>
          <a:p>
            <a:pPr algn="just"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0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7DFE7-ACB7-4814-A43E-44DFF2A2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A5FBBB-C89C-4AF1-8062-71A5AE24E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u="sng" dirty="0">
                <a:hlinkClick r:id="rId2"/>
              </a:rPr>
              <a:t>https://moodlinka.ics.muni.cz/course/view.php?id=2778</a:t>
            </a:r>
            <a:r>
              <a:rPr lang="cs-CZ" dirty="0"/>
              <a:t> heslo PORTFOLIO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48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zakončení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100% docházka</a:t>
            </a:r>
          </a:p>
          <a:p>
            <a:pPr lvl="0"/>
            <a:r>
              <a:rPr lang="cs-CZ" dirty="0"/>
              <a:t>Vytvoření portfolia a zpracování jeho </a:t>
            </a:r>
            <a:r>
              <a:rPr lang="cs-CZ" dirty="0" err="1"/>
              <a:t>power</a:t>
            </a:r>
            <a:r>
              <a:rPr lang="cs-CZ" dirty="0"/>
              <a:t>-pointové prezentace (vložení do </a:t>
            </a:r>
            <a:r>
              <a:rPr lang="cs-CZ" dirty="0" err="1"/>
              <a:t>moodlinky</a:t>
            </a:r>
            <a:r>
              <a:rPr lang="cs-CZ" dirty="0"/>
              <a:t>) – </a:t>
            </a:r>
            <a:r>
              <a:rPr lang="cs-CZ" dirty="0">
                <a:solidFill>
                  <a:srgbClr val="FF0000"/>
                </a:solidFill>
              </a:rPr>
              <a:t>8.11.2019</a:t>
            </a:r>
          </a:p>
          <a:p>
            <a:r>
              <a:rPr lang="cs-CZ" dirty="0"/>
              <a:t>Zpracování zpětné vazby vybraného portfolia – </a:t>
            </a:r>
            <a:r>
              <a:rPr lang="cs-CZ" dirty="0">
                <a:solidFill>
                  <a:srgbClr val="FF0000"/>
                </a:solidFill>
              </a:rPr>
              <a:t>22.11.2019</a:t>
            </a:r>
          </a:p>
        </p:txBody>
      </p:sp>
    </p:spTree>
    <p:extLst>
      <p:ext uri="{BB962C8B-B14F-4D97-AF65-F5344CB8AC3E}">
        <p14:creationId xmlns:p14="http://schemas.microsoft.com/office/powerpoint/2010/main" val="2058643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Očekávání studentů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i="1" dirty="0"/>
              <a:t>Co už vím o portfoliu?</a:t>
            </a:r>
          </a:p>
          <a:p>
            <a:pPr>
              <a:buFontTx/>
              <a:buChar char="-"/>
            </a:pPr>
            <a:r>
              <a:rPr lang="cs-CZ" i="1" dirty="0"/>
              <a:t>Co se chci dovědět?</a:t>
            </a:r>
          </a:p>
          <a:p>
            <a:pPr>
              <a:buFontTx/>
              <a:buChar char="-"/>
            </a:pPr>
            <a:r>
              <a:rPr lang="cs-CZ" i="1" dirty="0"/>
              <a:t>Co jsem se dověděla ….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40699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Zkušenosti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Jaké jsou vaše zkušenosti s portfoliem?</a:t>
            </a:r>
          </a:p>
        </p:txBody>
      </p:sp>
    </p:spTree>
    <p:extLst>
      <p:ext uri="{BB962C8B-B14F-4D97-AF65-F5344CB8AC3E}">
        <p14:creationId xmlns:p14="http://schemas.microsoft.com/office/powerpoint/2010/main" val="426534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Význam, účel, proces tvorby profesního portfolia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77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40176"/>
          </a:xfrm>
        </p:spPr>
        <p:txBody>
          <a:bodyPr/>
          <a:lstStyle/>
          <a:p>
            <a:r>
              <a:rPr lang="en-US" dirty="0"/>
              <a:t>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096" y="1889760"/>
            <a:ext cx="8229600" cy="4602480"/>
          </a:xfrm>
        </p:spPr>
        <p:txBody>
          <a:bodyPr>
            <a:normAutofit lnSpcReduction="10000"/>
          </a:bodyPr>
          <a:lstStyle/>
          <a:p>
            <a:r>
              <a:rPr lang="cs-CZ" sz="2600" dirty="0"/>
              <a:t>etymologie: </a:t>
            </a:r>
            <a:r>
              <a:rPr lang="cs-CZ" sz="2600" i="1" dirty="0" err="1"/>
              <a:t>portatio</a:t>
            </a:r>
            <a:r>
              <a:rPr lang="cs-CZ" sz="2600" dirty="0"/>
              <a:t> (nošení) a </a:t>
            </a:r>
            <a:r>
              <a:rPr lang="cs-CZ" sz="2600" i="1" dirty="0" err="1"/>
              <a:t>folium</a:t>
            </a:r>
            <a:r>
              <a:rPr lang="cs-CZ" sz="2600" dirty="0"/>
              <a:t> (list) </a:t>
            </a:r>
            <a:r>
              <a:rPr lang="mr-IN" sz="2600" dirty="0"/>
              <a:t>–</a:t>
            </a:r>
            <a:r>
              <a:rPr lang="cs-CZ" sz="2600" dirty="0"/>
              <a:t> z latiny</a:t>
            </a:r>
          </a:p>
          <a:p>
            <a:r>
              <a:rPr lang="cs-CZ" sz="2600" dirty="0"/>
              <a:t>využívá se v různé podobě v řadě oblastí lidské činnosti (politika, ekonomie a finančnictví, umělecké a tvůrčí obory ...)</a:t>
            </a:r>
          </a:p>
          <a:p>
            <a:pPr marL="0" indent="0">
              <a:buNone/>
            </a:pPr>
            <a:endParaRPr lang="cs-CZ" sz="2600" dirty="0"/>
          </a:p>
          <a:p>
            <a:pPr>
              <a:spcBef>
                <a:spcPts val="24"/>
              </a:spcBef>
            </a:pPr>
            <a:r>
              <a:rPr lang="cs-CZ" sz="2600" i="1" dirty="0"/>
              <a:t>soubor materiálů/dokumentů/artefaktů </a:t>
            </a:r>
            <a:r>
              <a:rPr lang="cs-CZ" sz="2600" dirty="0"/>
              <a:t>(výtvorů), který je: </a:t>
            </a:r>
          </a:p>
          <a:p>
            <a:pPr lvl="1">
              <a:spcBef>
                <a:spcPts val="24"/>
              </a:spcBef>
            </a:pPr>
            <a:r>
              <a:rPr lang="cs-CZ" i="1" dirty="0"/>
              <a:t>strukturovaný, </a:t>
            </a:r>
            <a:endParaRPr lang="cs-CZ" dirty="0"/>
          </a:p>
          <a:p>
            <a:pPr lvl="1">
              <a:spcBef>
                <a:spcPts val="24"/>
              </a:spcBef>
            </a:pPr>
            <a:r>
              <a:rPr lang="cs-CZ" i="1" dirty="0"/>
              <a:t>selektivní, </a:t>
            </a:r>
            <a:endParaRPr lang="cs-CZ" dirty="0"/>
          </a:p>
          <a:p>
            <a:pPr lvl="1">
              <a:spcBef>
                <a:spcPts val="24"/>
              </a:spcBef>
            </a:pPr>
            <a:r>
              <a:rPr lang="cs-CZ" i="1" dirty="0"/>
              <a:t>reprezentativní,</a:t>
            </a:r>
            <a:endParaRPr lang="cs-CZ" dirty="0"/>
          </a:p>
          <a:p>
            <a:pPr lvl="1">
              <a:spcBef>
                <a:spcPts val="24"/>
              </a:spcBef>
            </a:pPr>
            <a:r>
              <a:rPr lang="cs-CZ" i="1" dirty="0"/>
              <a:t>srozumitelný „publiku“ </a:t>
            </a:r>
            <a:r>
              <a:rPr lang="cs-CZ" dirty="0"/>
              <a:t>(Píšová, 2007, s. 40).</a:t>
            </a:r>
            <a:endParaRPr lang="cs-CZ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00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</TotalTime>
  <Words>680</Words>
  <Application>Microsoft Office PowerPoint</Application>
  <PresentationFormat>Širokoúhlá obrazovka</PresentationFormat>
  <Paragraphs>70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Century Gothic</vt:lpstr>
      <vt:lpstr>Lucida Grande</vt:lpstr>
      <vt:lpstr>Wingdings 2</vt:lpstr>
      <vt:lpstr>Austin</vt:lpstr>
      <vt:lpstr>Tvorba profesního portfolia</vt:lpstr>
      <vt:lpstr>Obsah</vt:lpstr>
      <vt:lpstr>Úkol na 8.11.:</vt:lpstr>
      <vt:lpstr>Prezentace aplikace PowerPoint</vt:lpstr>
      <vt:lpstr>Požadavky na zakončení</vt:lpstr>
      <vt:lpstr>1. Očekávání studentů</vt:lpstr>
      <vt:lpstr>Zkušenosti</vt:lpstr>
      <vt:lpstr>Význam, účel, proces tvorby profesního portfolia</vt:lpstr>
      <vt:lpstr>PORTFOLIO</vt:lpstr>
      <vt:lpstr>PROFESNÍ PORTFOLIO</vt:lpstr>
      <vt:lpstr>TYPY PORTFOLIA</vt:lpstr>
      <vt:lpstr>VAŠE PROFESNÍ PORTFOLIO</vt:lpstr>
      <vt:lpstr>VAŠE PROFESNÍ PORTFOLIO</vt:lpstr>
      <vt:lpstr>VAŠE PROFESNÍ PORTFOLIO</vt:lpstr>
      <vt:lpstr>Práce ve dvojicích</vt:lpstr>
      <vt:lpstr>Práce ve skupině</vt:lpstr>
      <vt:lpstr>Reflexe</vt:lpstr>
      <vt:lpstr>Úkoly na příště: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Syslova</dc:creator>
  <cp:lastModifiedBy>Zora Syslová</cp:lastModifiedBy>
  <cp:revision>20</cp:revision>
  <dcterms:created xsi:type="dcterms:W3CDTF">2018-09-16T07:54:35Z</dcterms:created>
  <dcterms:modified xsi:type="dcterms:W3CDTF">2019-10-25T14:02:27Z</dcterms:modified>
</cp:coreProperties>
</file>