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80" r:id="rId10"/>
    <p:sldId id="276" r:id="rId11"/>
    <p:sldId id="277" r:id="rId12"/>
    <p:sldId id="268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1" d="100"/>
          <a:sy n="101" d="100"/>
        </p:scale>
        <p:origin x="14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6DD6D-CF37-4209-9FA3-76A785DCF8E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977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DEE31-68D2-4739-A6F0-2FED180ED709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5825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B9D45-1F5F-468A-9587-F4AB1546535F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27230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9E6DB-1419-4C06-A90A-38DC5EC93074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61288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053F8-4858-437F-B727-A068951463E8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318221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07E70-5964-4380-AFAB-ED7B91104588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415299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417EE-DB89-4195-B278-8CC66DAA61A9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333456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B4C48-4C05-4C41-99C0-948CF547D1D1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237847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1FA3F-B4FF-41F5-A7A6-4B2AC2C4414F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26098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7331C-07FA-44FE-9F9D-4413D1763569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75363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2DC5-B44A-4E4D-AA9D-25FFC2D55259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22673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000">
                <a:solidFill>
                  <a:srgbClr val="A7A399"/>
                </a:solidFill>
              </a:defRPr>
            </a:lvl1pPr>
          </a:lstStyle>
          <a:p>
            <a:fld id="{85728223-A93F-4E55-B69B-39945022FE61}" type="slidenum">
              <a:rPr lang="cs-CZ" altLang="cs-CZ"/>
              <a:pPr/>
              <a:t>‹#›</a:t>
            </a:fld>
            <a:endParaRPr lang="cs-CZ" altLang="cs-CZ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2" r:id="rId2"/>
    <p:sldLayoutId id="2147483730" r:id="rId3"/>
    <p:sldLayoutId id="2147483723" r:id="rId4"/>
    <p:sldLayoutId id="2147483724" r:id="rId5"/>
    <p:sldLayoutId id="2147483725" r:id="rId6"/>
    <p:sldLayoutId id="2147483731" r:id="rId7"/>
    <p:sldLayoutId id="2147483726" r:id="rId8"/>
    <p:sldLayoutId id="2147483732" r:id="rId9"/>
    <p:sldLayoutId id="2147483727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>
                <a:effectLst/>
              </a:rPr>
              <a:t>Čtení a psaní 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jako prostředek rozvoje kritického myšlení</a:t>
            </a:r>
            <a:endParaRPr lang="en-GB" dirty="0"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2313" y="4149725"/>
            <a:ext cx="7772400" cy="11509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/>
              <a:t>Metody a formy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Metody KM uplatňované v počátečním vyučování: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411663"/>
          </a:xfrm>
        </p:spPr>
        <p:txBody>
          <a:bodyPr>
            <a:normAutofit fontScale="55000" lnSpcReduction="20000"/>
          </a:bodyPr>
          <a:lstStyle/>
          <a:p>
            <a:pPr marL="265176" indent="-265176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sz="5100" b="1" dirty="0" smtClean="0">
                <a:solidFill>
                  <a:schemeClr val="accent1"/>
                </a:solidFill>
              </a:rPr>
              <a:t>Pětilístek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3500" dirty="0" smtClean="0"/>
              <a:t>Užívá se v úvodní fázi hodiny (evokace), aby si žáci sami vybavili, co už o daném tématu vědí.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3500" dirty="0" smtClean="0"/>
              <a:t>V této fázi se pětilístky jen napíší, event. přečtou navzájem ve skupinách - případné chyby v nich se nekomentují, na ně si mají žáci přijít sami v další fázi hodiny (uvědomění).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3500" dirty="0" smtClean="0"/>
              <a:t>Pětilístek lze také užít v závěrečné fázi (reflexe), kdy si již žáci ověřují, co se o daném problému naučili - je to takové shrnutí celé látky, tady už je nutné případné chyby komentovat.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3500" dirty="0" smtClean="0"/>
              <a:t>Lze psát na stejné téma ve fázi evokace i reflexe a porovnat – měl by být znát posun ve znalostech, pochopení problému atd.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3500" dirty="0" smtClean="0"/>
              <a:t>Téma stanoví učitel - po případné konzultaci s žáky.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3500" dirty="0" smtClean="0"/>
              <a:t>Pětilístek se píše na pět řádků pod sebe, podle stanovených pokynů (viz. příklad dále).</a:t>
            </a:r>
            <a:endParaRPr lang="cs-CZ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Příklad pětilístku: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70000" lnSpcReduction="20000"/>
          </a:bodyPr>
          <a:lstStyle/>
          <a:p>
            <a:pPr marL="265176" indent="-265176" algn="ctr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u="sng" dirty="0" smtClean="0">
                <a:solidFill>
                  <a:schemeClr val="accent1"/>
                </a:solidFill>
              </a:rPr>
              <a:t>prázdniny</a:t>
            </a:r>
            <a:r>
              <a:rPr lang="cs-CZ" dirty="0" smtClean="0">
                <a:solidFill>
                  <a:schemeClr val="accent1"/>
                </a:solidFill>
              </a:rPr>
              <a:t>  </a:t>
            </a:r>
            <a:r>
              <a:rPr lang="cs-CZ" dirty="0" smtClean="0"/>
              <a:t> 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dirty="0" smtClean="0"/>
              <a:t>(slovo, nebo sousloví, o kterém chci přemýšlet)</a:t>
            </a:r>
          </a:p>
          <a:p>
            <a:pPr marL="265176" indent="-265176" algn="ctr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u="sng" dirty="0">
                <a:solidFill>
                  <a:schemeClr val="accent1"/>
                </a:solidFill>
              </a:rPr>
              <a:t>v</a:t>
            </a:r>
            <a:r>
              <a:rPr lang="cs-CZ" u="sng" dirty="0" smtClean="0">
                <a:solidFill>
                  <a:schemeClr val="accent1"/>
                </a:solidFill>
              </a:rPr>
              <a:t>ytoužené</a:t>
            </a: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cs-CZ" u="sng" dirty="0" smtClean="0">
                <a:solidFill>
                  <a:schemeClr val="accent1"/>
                </a:solidFill>
              </a:rPr>
              <a:t>letní 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dirty="0" smtClean="0"/>
              <a:t>(2 přídavná jména odpovídající na otázku: Jaký je? Jaké jsou? atd.)</a:t>
            </a:r>
          </a:p>
          <a:p>
            <a:pPr marL="265176" indent="-265176" algn="ctr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u="sng" dirty="0" smtClean="0">
                <a:solidFill>
                  <a:schemeClr val="accent1"/>
                </a:solidFill>
              </a:rPr>
              <a:t>uklidní</a:t>
            </a: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cs-CZ" u="sng" dirty="0" smtClean="0">
                <a:solidFill>
                  <a:schemeClr val="accent1"/>
                </a:solidFill>
              </a:rPr>
              <a:t>pobaví</a:t>
            </a: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cs-CZ" u="sng" dirty="0" smtClean="0">
                <a:solidFill>
                  <a:schemeClr val="accent1"/>
                </a:solidFill>
              </a:rPr>
              <a:t>rozveselí</a:t>
            </a:r>
            <a:r>
              <a:rPr lang="cs-CZ" dirty="0" smtClean="0">
                <a:solidFill>
                  <a:schemeClr val="accent1"/>
                </a:solidFill>
              </a:rPr>
              <a:t> 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dirty="0" smtClean="0"/>
              <a:t>(3 slovesa odpovídající na otázku: Co dělají?) </a:t>
            </a:r>
          </a:p>
          <a:p>
            <a:pPr marL="265176" indent="-265176" algn="ctr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u="sng" dirty="0" smtClean="0">
                <a:solidFill>
                  <a:schemeClr val="accent1"/>
                </a:solidFill>
              </a:rPr>
              <a:t>Pomůžou   nabrat   nové   síly.</a:t>
            </a:r>
            <a:endParaRPr lang="cs-CZ" dirty="0" smtClean="0">
              <a:solidFill>
                <a:schemeClr val="accent1"/>
              </a:solidFill>
            </a:endParaRP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dirty="0" smtClean="0"/>
              <a:t>(Věta o 4 slovech obsahující další informaci o prázdninách)</a:t>
            </a:r>
          </a:p>
          <a:p>
            <a:pPr marL="265176" indent="-265176" algn="ctr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u="sng" dirty="0" smtClean="0">
                <a:solidFill>
                  <a:schemeClr val="accent1"/>
                </a:solidFill>
              </a:rPr>
              <a:t>zábava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dirty="0" smtClean="0"/>
              <a:t>(Shrnutí co jsou pro nás prázdniny - někdy se uvádí synonymum zadaného pojmu)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Literatura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spcAft>
                <a:spcPts val="600"/>
              </a:spcAft>
              <a:defRPr/>
            </a:pPr>
            <a:r>
              <a:rPr lang="cs-CZ" altLang="cs-CZ" sz="2200" cap="all" dirty="0" smtClean="0"/>
              <a:t>Fišer</a:t>
            </a:r>
            <a:r>
              <a:rPr lang="cs-CZ" altLang="cs-CZ" sz="2200" dirty="0" smtClean="0"/>
              <a:t>, R. </a:t>
            </a:r>
            <a:r>
              <a:rPr lang="cs-CZ" altLang="cs-CZ" sz="2200" i="1" dirty="0" smtClean="0"/>
              <a:t>Učíme děti myslet a učit se : praktický průvodce strategiemi vyučování. </a:t>
            </a:r>
            <a:r>
              <a:rPr lang="cs-CZ" altLang="cs-CZ" sz="2200" dirty="0" smtClean="0"/>
              <a:t>Praha: Portál, 1997.</a:t>
            </a:r>
            <a:endParaRPr lang="cs-CZ" altLang="cs-CZ" sz="2200" dirty="0" smtClean="0">
              <a:latin typeface="Arial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cs-CZ" altLang="cs-CZ" sz="2200" cap="all" dirty="0" err="1" smtClean="0"/>
              <a:t>Grecmanová</a:t>
            </a:r>
            <a:r>
              <a:rPr lang="cs-CZ" altLang="cs-CZ" sz="2200" cap="all" dirty="0" smtClean="0"/>
              <a:t>, H.; </a:t>
            </a:r>
            <a:r>
              <a:rPr lang="cs-CZ" altLang="cs-CZ" sz="2200" cap="all" dirty="0" err="1" smtClean="0"/>
              <a:t>Urbanovská</a:t>
            </a:r>
            <a:r>
              <a:rPr lang="cs-CZ" altLang="cs-CZ" sz="2200" cap="all" dirty="0" smtClean="0"/>
              <a:t>, E.; Novotný, P.</a:t>
            </a:r>
            <a:r>
              <a:rPr lang="cs-CZ" altLang="cs-CZ" sz="2200" i="1" cap="all" dirty="0" smtClean="0"/>
              <a:t> </a:t>
            </a:r>
            <a:r>
              <a:rPr lang="cs-CZ" altLang="cs-CZ" sz="2200" i="1" dirty="0" smtClean="0"/>
              <a:t>Podporujeme aktivní a samostatné učení žáků. </a:t>
            </a:r>
            <a:r>
              <a:rPr lang="cs-CZ" altLang="cs-CZ" sz="2200" dirty="0" smtClean="0"/>
              <a:t>Olomouc: </a:t>
            </a:r>
            <a:r>
              <a:rPr lang="cs-CZ" altLang="cs-CZ" sz="2200" dirty="0" err="1" smtClean="0"/>
              <a:t>Hanex</a:t>
            </a:r>
            <a:r>
              <a:rPr lang="cs-CZ" altLang="cs-CZ" sz="2200" dirty="0" smtClean="0"/>
              <a:t>, 2000.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cs-CZ" altLang="cs-CZ" sz="2200" cap="all" dirty="0" err="1" smtClean="0"/>
              <a:t>Pike</a:t>
            </a:r>
            <a:r>
              <a:rPr lang="cs-CZ" altLang="cs-CZ" sz="2200" cap="all" dirty="0" smtClean="0"/>
              <a:t>, G. </a:t>
            </a:r>
            <a:r>
              <a:rPr lang="cs-CZ" altLang="cs-CZ" sz="2200" i="1" dirty="0" smtClean="0"/>
              <a:t>Globální výchova. </a:t>
            </a:r>
            <a:r>
              <a:rPr lang="cs-CZ" altLang="cs-CZ" sz="2200" dirty="0" smtClean="0"/>
              <a:t>Praha: </a:t>
            </a:r>
            <a:r>
              <a:rPr lang="cs-CZ" altLang="cs-CZ" sz="2200" dirty="0" err="1" smtClean="0"/>
              <a:t>Grada</a:t>
            </a:r>
            <a:r>
              <a:rPr lang="cs-CZ" altLang="cs-CZ" sz="2200" dirty="0" smtClean="0"/>
              <a:t>, 1994.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cs-CZ" altLang="cs-CZ" sz="2200" cap="all" dirty="0" err="1" smtClean="0"/>
              <a:t>Silberman</a:t>
            </a:r>
            <a:r>
              <a:rPr lang="cs-CZ" altLang="cs-CZ" sz="2200" dirty="0" smtClean="0"/>
              <a:t>, M. </a:t>
            </a:r>
            <a:r>
              <a:rPr lang="cs-CZ" altLang="cs-CZ" sz="2200" i="1" dirty="0" smtClean="0"/>
              <a:t>101 metod pro aktivní výcvik a vyučování. </a:t>
            </a:r>
            <a:r>
              <a:rPr lang="cs-CZ" altLang="cs-CZ" sz="2200" dirty="0" smtClean="0"/>
              <a:t>Praha: Portál, 1997.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cs-CZ" altLang="cs-CZ" sz="2200" dirty="0" smtClean="0"/>
              <a:t>www.kritickemysleni.cz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GB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3238" y="4652963"/>
            <a:ext cx="8183562" cy="1382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Metoda kritického myšlení</a:t>
            </a:r>
            <a:b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</a:b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                               </a:t>
            </a:r>
            <a:r>
              <a:rPr lang="cs-CZ" sz="2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</a:t>
            </a:r>
            <a:r>
              <a:rPr lang="cs-CZ" sz="2200" i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třífázový cyklus učení</a:t>
            </a:r>
            <a:r>
              <a:rPr lang="cs-CZ" sz="2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/>
            </a:r>
            <a:br>
              <a:rPr lang="cs-CZ" sz="2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</a:br>
            <a:endParaRPr lang="cs-CZ" sz="2200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3906838"/>
          </a:xfrm>
        </p:spPr>
        <p:txBody>
          <a:bodyPr>
            <a:normAutofit fontScale="70000" lnSpcReduction="20000"/>
          </a:bodyPr>
          <a:lstStyle/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Jde o vzdělávací program, který učitelům na všech stupních přináší konkrétní metody, techniky a strategie.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Typickým znakem kritického myšlení je to, že informace a informovanost jsou pouze výchozím bodem. 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Oproti tradičnímu způsobu výuky jde o to, že žáci nejsou zahlceni velkým množstvím informací, dozvídají se pouze základní informace, o kterých se naučí přemýšlet, porozumět jim.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Program zdůrazňuje přímé prožití učebních činností a jejich následnou analýzu.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Učitel ve třídě vytváří bezpečné prostředí.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Žáci se nemusí obávat reakce na své nápady a názory ani ze strany učitele, ani ze strany spolužáků.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708400" y="5300663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i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1. evokace </a:t>
            </a:r>
            <a:endParaRPr lang="cs-CZ" sz="4000" i="1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cs-CZ" altLang="cs-CZ" i="1" smtClean="0"/>
          </a:p>
          <a:p>
            <a:pPr eaLnBrk="1" hangingPunct="1"/>
            <a:r>
              <a:rPr lang="cs-CZ" altLang="cs-CZ" i="1" smtClean="0"/>
              <a:t>Každé učení začíná tím, že si žáci uvědomí a slovy vyjádří, co sami</a:t>
            </a:r>
            <a:r>
              <a:rPr lang="cs-CZ" altLang="cs-CZ" smtClean="0"/>
              <a:t> </a:t>
            </a:r>
            <a:r>
              <a:rPr lang="cs-CZ" altLang="cs-CZ" i="1" smtClean="0"/>
              <a:t>vědí, nebo co si myslí, že vědí o předloženém tématu.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i="1" smtClean="0"/>
          </a:p>
          <a:p>
            <a:pPr eaLnBrk="1" hangingPunct="1"/>
            <a:r>
              <a:rPr lang="cs-CZ" altLang="cs-CZ" i="1" smtClean="0"/>
              <a:t>Zároveň formulují</a:t>
            </a:r>
            <a:r>
              <a:rPr lang="cs-CZ" altLang="cs-CZ" smtClean="0"/>
              <a:t> </a:t>
            </a:r>
            <a:r>
              <a:rPr lang="cs-CZ" altLang="cs-CZ" i="1" smtClean="0"/>
              <a:t>i nejasnosti a otázky, které tématu mají a na které budou hledat v další fázi</a:t>
            </a:r>
            <a:r>
              <a:rPr lang="cs-CZ" altLang="cs-CZ" smtClean="0"/>
              <a:t> </a:t>
            </a:r>
            <a:r>
              <a:rPr lang="cs-CZ" altLang="cs-CZ" i="1" smtClean="0"/>
              <a:t>odpověď.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i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2. uvědomění si významu 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cs-CZ" altLang="cs-CZ" sz="2000" i="1" dirty="0" smtClean="0"/>
          </a:p>
          <a:p>
            <a:pPr eaLnBrk="1" hangingPunct="1">
              <a:defRPr/>
            </a:pPr>
            <a:r>
              <a:rPr lang="cs-CZ" altLang="cs-CZ" i="1" dirty="0" smtClean="0"/>
              <a:t>Konfrontace studentova původního konceptu daného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tématu se zdrojem nových informací, názorů, nově formulovaných souvislostí:</a:t>
            </a:r>
            <a:endParaRPr lang="cs-CZ" altLang="cs-CZ" dirty="0" smtClean="0"/>
          </a:p>
          <a:p>
            <a:pPr marL="3859213" indent="-3859213" eaLnBrk="1" hangingPunct="1">
              <a:buFont typeface="Wingdings 2" panose="05020102010507070707" pitchFamily="18" charset="2"/>
              <a:buNone/>
              <a:defRPr/>
            </a:pPr>
            <a:r>
              <a:rPr lang="cs-CZ" altLang="cs-CZ" i="1" dirty="0" smtClean="0"/>
              <a:t>		- text </a:t>
            </a:r>
          </a:p>
          <a:p>
            <a:pPr marL="3859213" indent="-3859213" eaLnBrk="1" hangingPunct="1">
              <a:buFont typeface="Wingdings 2" panose="05020102010507070707" pitchFamily="18" charset="2"/>
              <a:buNone/>
              <a:defRPr/>
            </a:pPr>
            <a:r>
              <a:rPr lang="cs-CZ" altLang="cs-CZ" i="1" dirty="0" smtClean="0"/>
              <a:t>		- film </a:t>
            </a:r>
          </a:p>
          <a:p>
            <a:pPr marL="3859213" indent="-3859213" eaLnBrk="1" hangingPunct="1">
              <a:buFont typeface="Wingdings 2" panose="05020102010507070707" pitchFamily="18" charset="2"/>
              <a:buNone/>
              <a:defRPr/>
            </a:pPr>
            <a:r>
              <a:rPr lang="cs-CZ" altLang="cs-CZ" i="1" dirty="0" smtClean="0"/>
              <a:t>		- vyprávění</a:t>
            </a:r>
          </a:p>
          <a:p>
            <a:pPr marL="3859213" indent="-3859213" eaLnBrk="1" hangingPunct="1">
              <a:buFont typeface="Wingdings 2" panose="05020102010507070707" pitchFamily="18" charset="2"/>
              <a:buNone/>
              <a:defRPr/>
            </a:pPr>
            <a:r>
              <a:rPr lang="cs-CZ" altLang="cs-CZ" i="1" dirty="0" smtClean="0"/>
              <a:t>		- přednáška…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i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3. reflexe </a:t>
            </a:r>
            <a:endParaRPr lang="cs-CZ" i="1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cs-CZ" altLang="cs-CZ" sz="1000" i="1" smtClean="0"/>
          </a:p>
          <a:p>
            <a:pPr eaLnBrk="1" hangingPunct="1">
              <a:spcAft>
                <a:spcPts val="1200"/>
              </a:spcAft>
            </a:pPr>
            <a:r>
              <a:rPr lang="cs-CZ" altLang="cs-CZ" i="1" smtClean="0"/>
              <a:t>Žáci přeformulují své chápání tématu pod vlivem nových informací</a:t>
            </a:r>
            <a:r>
              <a:rPr lang="cs-CZ" altLang="cs-CZ" smtClean="0"/>
              <a:t> </a:t>
            </a:r>
            <a:r>
              <a:rPr lang="cs-CZ" altLang="cs-CZ" i="1" smtClean="0"/>
              <a:t>i diskusí se spolužáky.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i="1" smtClean="0"/>
              <a:t>Uvědomí si, co nového se naučili, které z původních představ</a:t>
            </a:r>
            <a:r>
              <a:rPr lang="cs-CZ" altLang="cs-CZ" smtClean="0"/>
              <a:t> s</a:t>
            </a:r>
            <a:r>
              <a:rPr lang="cs-CZ" altLang="cs-CZ" i="1" smtClean="0"/>
              <a:t>e jim potvrdily, které byly vyvráceny.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i="1" smtClean="0"/>
              <a:t>Uvědomí si i názory a postoje druhých</a:t>
            </a:r>
            <a:r>
              <a:rPr lang="cs-CZ" altLang="cs-CZ" smtClean="0"/>
              <a:t> </a:t>
            </a:r>
            <a:r>
              <a:rPr lang="cs-CZ" altLang="cs-CZ" i="1" smtClean="0"/>
              <a:t>lidí (spolužáků, učitele) k tématu. 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Metody KM uplatňované v počátečním vyučování: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692150"/>
            <a:ext cx="8183562" cy="4025900"/>
          </a:xfr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Aft>
                <a:spcPts val="1200"/>
              </a:spcAft>
              <a:buFont typeface="Wingdings 2"/>
              <a:buNone/>
              <a:defRPr/>
            </a:pPr>
            <a:r>
              <a:rPr lang="cs-CZ" sz="3000" b="1" dirty="0" smtClean="0">
                <a:solidFill>
                  <a:schemeClr val="accent1"/>
                </a:solidFill>
              </a:rPr>
              <a:t>Volné psaní </a:t>
            </a:r>
          </a:p>
          <a:p>
            <a:pPr marL="265176" indent="-265176" eaLnBrk="1" fontAlgn="auto" hangingPunct="1">
              <a:spcAft>
                <a:spcPts val="1200"/>
              </a:spcAft>
              <a:buFont typeface="Wingdings 2"/>
              <a:buChar char=""/>
              <a:defRPr/>
            </a:pPr>
            <a:r>
              <a:rPr lang="cs-CZ" dirty="0" smtClean="0"/>
              <a:t>Učitel zadá kratší časový úsek a téma. </a:t>
            </a:r>
          </a:p>
          <a:p>
            <a:pPr marL="265176" indent="-265176" eaLnBrk="1" fontAlgn="auto" hangingPunct="1">
              <a:spcAft>
                <a:spcPts val="1200"/>
              </a:spcAft>
              <a:buFont typeface="Wingdings 2"/>
              <a:buChar char=""/>
              <a:defRPr/>
            </a:pPr>
            <a:r>
              <a:rPr lang="cs-CZ" dirty="0" smtClean="0"/>
              <a:t>Žáci v tomto čase napíší vše, co je napadne. </a:t>
            </a:r>
          </a:p>
          <a:p>
            <a:pPr marL="265176" indent="-265176" eaLnBrk="1" fontAlgn="auto" hangingPunct="1">
              <a:spcAft>
                <a:spcPts val="1200"/>
              </a:spcAft>
              <a:buFont typeface="Wingdings 2"/>
              <a:buChar char=""/>
              <a:defRPr/>
            </a:pPr>
            <a:r>
              <a:rPr lang="cs-CZ" dirty="0" smtClean="0"/>
              <a:t>Učitel práci nehodnotí, cílem je, aby žáci neustále psali. </a:t>
            </a:r>
          </a:p>
          <a:p>
            <a:pPr marL="265176" indent="-265176" eaLnBrk="1" fontAlgn="auto" hangingPunct="1">
              <a:spcAft>
                <a:spcPts val="1200"/>
              </a:spcAft>
              <a:buFont typeface="Wingdings 2"/>
              <a:buChar char=""/>
              <a:defRPr/>
            </a:pPr>
            <a:r>
              <a:rPr lang="cs-CZ" dirty="0" smtClean="0"/>
              <a:t>Metoda se používá buď na začátku hodiny, kdy se začíná probírat nové téma, nebo se užívá na konci probraného celku, aby si žáci utřídili, co všechno si pamatují.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Metody KM uplatňované v počátečním vyučování: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411663"/>
          </a:xfrm>
        </p:spPr>
        <p:txBody>
          <a:bodyPr>
            <a:normAutofit fontScale="77500" lnSpcReduction="20000"/>
          </a:bodyPr>
          <a:lstStyle/>
          <a:p>
            <a:pPr marL="265176" indent="-265176" eaLnBrk="1" fontAlgn="auto" hangingPunct="1">
              <a:spcAft>
                <a:spcPts val="1200"/>
              </a:spcAft>
              <a:buFont typeface="Wingdings 2"/>
              <a:buNone/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I. N. S. E. R. T. </a:t>
            </a:r>
          </a:p>
          <a:p>
            <a:pPr marL="265176" indent="-265176" eaLnBrk="1" fontAlgn="auto" hangingPunct="1">
              <a:spcAft>
                <a:spcPts val="1200"/>
              </a:spcAft>
              <a:buFont typeface="Wingdings 2"/>
              <a:buChar char=""/>
              <a:defRPr/>
            </a:pPr>
            <a:r>
              <a:rPr lang="cs-CZ" dirty="0" smtClean="0"/>
              <a:t>Tato metoda má sloužit ke čtení s porozuměním textu s pomocí značek. </a:t>
            </a:r>
          </a:p>
          <a:p>
            <a:pPr marL="265176" indent="-265176" eaLnBrk="1" fontAlgn="auto" hangingPunct="1">
              <a:spcAft>
                <a:spcPts val="1200"/>
              </a:spcAft>
              <a:buFont typeface="Wingdings 2"/>
              <a:buChar char=""/>
              <a:defRPr/>
            </a:pPr>
            <a:r>
              <a:rPr lang="cs-CZ" dirty="0" smtClean="0"/>
              <a:t>Žáci v textu označují slova doporučenými znaménky:</a:t>
            </a:r>
          </a:p>
          <a:p>
            <a:pPr marL="542925" indent="-271463" eaLnBrk="1" fontAlgn="auto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„fajfka“ k označení informací, které již věděli.</a:t>
            </a:r>
          </a:p>
          <a:p>
            <a:pPr marL="542925" indent="-271463" eaLnBrk="1" fontAlgn="auto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„plus“ k označení informací, které jsou pro ně nové, ale přitom srozumitelné ve vztahu s předešlými informacemi. </a:t>
            </a:r>
            <a:endParaRPr lang="cs-CZ" sz="2600" dirty="0"/>
          </a:p>
          <a:p>
            <a:pPr marL="542925" indent="-271463" eaLnBrk="1" fontAlgn="auto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„mínus“ k označení informací, které jsou v rozporu s tím, co znají. </a:t>
            </a:r>
          </a:p>
          <a:p>
            <a:pPr marL="542925" indent="-271463" eaLnBrk="1" fontAlgn="auto" hangingPunct="1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„otazník“ k označení informací, kterým nerozumí, které je potřeba vysvětlit, dohledat.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Metody KM uplatňované v počátečním vyučování:</a:t>
            </a:r>
            <a:endParaRPr lang="cs-CZ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03238" y="692150"/>
            <a:ext cx="8183562" cy="40259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 typeface="Wingdings 2" panose="05020102010507070707" pitchFamily="18" charset="2"/>
              <a:buNone/>
            </a:pPr>
            <a:r>
              <a:rPr lang="cs-CZ" altLang="cs-CZ" b="1" smtClean="0">
                <a:solidFill>
                  <a:schemeClr val="accent1"/>
                </a:solidFill>
              </a:rPr>
              <a:t>Vennovy diagramy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sz="2600" smtClean="0"/>
              <a:t>Učitel zadá dva pojmy a žáci diskutují ve skupině o tom, co mají společného, co rozdílného. </a:t>
            </a:r>
          </a:p>
          <a:p>
            <a:pPr eaLnBrk="1" hangingPunct="1">
              <a:spcAft>
                <a:spcPts val="1200"/>
              </a:spcAft>
            </a:pPr>
            <a:r>
              <a:rPr lang="cs-CZ" altLang="cs-CZ" sz="2600" smtClean="0"/>
              <a:t>Své výsledky skupiny prezentují před ostatními.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b="1" smtClean="0">
              <a:solidFill>
                <a:srgbClr val="FF0000"/>
              </a:solidFill>
            </a:endParaRP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cs-CZ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Metody KM uplatňované v počátečním vyučování: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marL="265176" indent="-265176" eaLnBrk="1" fontAlgn="auto" hangingPunct="1">
              <a:spcAft>
                <a:spcPts val="600"/>
              </a:spcAft>
              <a:buFont typeface="Wingdings 2"/>
              <a:buNone/>
              <a:defRPr/>
            </a:pPr>
            <a:r>
              <a:rPr lang="cs-CZ" b="1" dirty="0">
                <a:solidFill>
                  <a:schemeClr val="accent1"/>
                </a:solidFill>
              </a:rPr>
              <a:t>Podvojný deník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2600" dirty="0"/>
              <a:t>Žáci si rozdělí papír na dvě části.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2600" dirty="0"/>
              <a:t>Do první části si zapíší nějakou citaci z čteného textu, která je zaujala.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2600" dirty="0"/>
              <a:t>Do druhé části si zapíší vlastní komentář, proč je tato citace zaujala. </a:t>
            </a:r>
          </a:p>
          <a:p>
            <a:pPr marL="265176" indent="-265176" eaLnBrk="1" fontAlgn="auto" hangingPunct="1">
              <a:spcAft>
                <a:spcPts val="600"/>
              </a:spcAft>
              <a:buFont typeface="Wingdings 2"/>
              <a:buChar char=""/>
              <a:defRPr/>
            </a:pPr>
            <a:r>
              <a:rPr lang="cs-CZ" sz="2600" dirty="0"/>
              <a:t>Později ve dvojicích, nebo společně si citáty i s vlastním komentářem přečtou a následně o nich diskutují.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200</TotalTime>
  <Words>619</Words>
  <Application>Microsoft Office PowerPoint</Application>
  <PresentationFormat>Předvádění na obrazovce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Times New Roman</vt:lpstr>
      <vt:lpstr>Arial</vt:lpstr>
      <vt:lpstr>Verdana</vt:lpstr>
      <vt:lpstr>Wingdings 2</vt:lpstr>
      <vt:lpstr>Calibri</vt:lpstr>
      <vt:lpstr>Wingdings</vt:lpstr>
      <vt:lpstr>Aspekt</vt:lpstr>
      <vt:lpstr>Čtení a psaní   jako prostředek rozvoje kritického myšlení</vt:lpstr>
      <vt:lpstr>Metoda kritického myšlení                                  třífázový cyklus učení </vt:lpstr>
      <vt:lpstr>1. evokace </vt:lpstr>
      <vt:lpstr>2. uvědomění si významu </vt:lpstr>
      <vt:lpstr>3. reflexe </vt:lpstr>
      <vt:lpstr>  Metody KM uplatňované v počátečním vyučování:</vt:lpstr>
      <vt:lpstr>Metody KM uplatňované v počátečním vyučování:</vt:lpstr>
      <vt:lpstr>Metody KM uplatňované v počátečním vyučování:</vt:lpstr>
      <vt:lpstr>Metody KM uplatňované v počátečním vyučování:</vt:lpstr>
      <vt:lpstr>Metody KM uplatňované v počátečním vyučování:</vt:lpstr>
      <vt:lpstr>Příklad pětilístku:</vt:lpstr>
      <vt:lpstr>Literatura</vt:lpstr>
    </vt:vector>
  </TitlesOfParts>
  <Company>Petrik Corp.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a klasifikace</dc:title>
  <dc:creator>Petrik</dc:creator>
  <cp:lastModifiedBy>Uživatel systému Windows</cp:lastModifiedBy>
  <cp:revision>20</cp:revision>
  <dcterms:created xsi:type="dcterms:W3CDTF">2005-12-04T15:44:20Z</dcterms:created>
  <dcterms:modified xsi:type="dcterms:W3CDTF">2019-10-21T17:09:25Z</dcterms:modified>
</cp:coreProperties>
</file>