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5"/>
  </p:notesMasterIdLst>
  <p:sldIdLst>
    <p:sldId id="256" r:id="rId2"/>
    <p:sldId id="258" r:id="rId3"/>
    <p:sldId id="260" r:id="rId4"/>
    <p:sldId id="261" r:id="rId5"/>
    <p:sldId id="298" r:id="rId6"/>
    <p:sldId id="299" r:id="rId7"/>
    <p:sldId id="265" r:id="rId8"/>
    <p:sldId id="263" r:id="rId9"/>
    <p:sldId id="264" r:id="rId10"/>
    <p:sldId id="268" r:id="rId11"/>
    <p:sldId id="279" r:id="rId12"/>
    <p:sldId id="290" r:id="rId13"/>
    <p:sldId id="291" r:id="rId14"/>
    <p:sldId id="292" r:id="rId15"/>
    <p:sldId id="294" r:id="rId16"/>
    <p:sldId id="306" r:id="rId17"/>
    <p:sldId id="307" r:id="rId18"/>
    <p:sldId id="286" r:id="rId19"/>
    <p:sldId id="287" r:id="rId20"/>
    <p:sldId id="288" r:id="rId21"/>
    <p:sldId id="262" r:id="rId22"/>
    <p:sldId id="266" r:id="rId23"/>
    <p:sldId id="267" r:id="rId24"/>
    <p:sldId id="289" r:id="rId25"/>
    <p:sldId id="269" r:id="rId26"/>
    <p:sldId id="300" r:id="rId27"/>
    <p:sldId id="301" r:id="rId28"/>
    <p:sldId id="305" r:id="rId29"/>
    <p:sldId id="270" r:id="rId30"/>
    <p:sldId id="295" r:id="rId31"/>
    <p:sldId id="280" r:id="rId32"/>
    <p:sldId id="296" r:id="rId33"/>
    <p:sldId id="297" r:id="rId34"/>
    <p:sldId id="282" r:id="rId35"/>
    <p:sldId id="281" r:id="rId36"/>
    <p:sldId id="283" r:id="rId37"/>
    <p:sldId id="284" r:id="rId38"/>
    <p:sldId id="285" r:id="rId39"/>
    <p:sldId id="271" r:id="rId40"/>
    <p:sldId id="273" r:id="rId41"/>
    <p:sldId id="257" r:id="rId42"/>
    <p:sldId id="259" r:id="rId43"/>
    <p:sldId id="277" r:id="rId4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9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65D0B35-CE23-4126-9B7C-5DC1B0F419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278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BE5F0-E83C-4DA3-AB57-C4EFBE8E4535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45976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101B201-6BB0-49C8-82D3-391A02D134EA}" type="slidenum">
              <a:rPr lang="cs-CZ" sz="1200">
                <a:latin typeface="Times New Roman" pitchFamily="18" charset="0"/>
              </a:rPr>
              <a:pPr/>
              <a:t>13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Budování vědeckých poznatků je principielně jednodušší (kontext se snažíme epliminovat, nikoli zohledňovat).</a:t>
            </a:r>
          </a:p>
          <a:p>
            <a:r>
              <a:rPr lang="cs-CZ" smtClean="0"/>
              <a:t>Věda je sada nástrojů k učení se ze zkušenosti. (mitchell, jolley)</a:t>
            </a:r>
          </a:p>
        </p:txBody>
      </p:sp>
    </p:spTree>
    <p:extLst>
      <p:ext uri="{BB962C8B-B14F-4D97-AF65-F5344CB8AC3E}">
        <p14:creationId xmlns:p14="http://schemas.microsoft.com/office/powerpoint/2010/main" val="2197092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A77930A-D414-4EDE-93A7-F6215844CFE0}" type="slidenum">
              <a:rPr lang="cs-CZ" sz="1200">
                <a:latin typeface="Times New Roman" pitchFamily="18" charset="0"/>
              </a:rPr>
              <a:pPr/>
              <a:t>14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Jevy = realita. Teorie = naše konstrukce, reprezentace reality. Je-li konstrukce dobrá, daří se nám lépe využívat reality ku prospěchu svému. </a:t>
            </a:r>
          </a:p>
          <a:p>
            <a:r>
              <a:rPr lang="cs-CZ" smtClean="0"/>
              <a:t>Porozumění s tím nemá co dělat. Pravda je filozofický pojem.</a:t>
            </a:r>
          </a:p>
          <a:p>
            <a:r>
              <a:rPr lang="cs-CZ" smtClean="0"/>
              <a:t>Analýza – deskriptivní.</a:t>
            </a:r>
          </a:p>
          <a:p>
            <a:r>
              <a:rPr lang="cs-CZ" smtClean="0"/>
              <a:t>Statistická indukce již je součástí indukce.</a:t>
            </a:r>
          </a:p>
          <a:p>
            <a:r>
              <a:rPr lang="cs-CZ" smtClean="0"/>
              <a:t>Co dělá vědu vědou, je především systematičnost, kontrolovatelnost tvorby dat – objektivita(intersubjektivita). V kval bychom přidali ještě badatelovy hodnoty, čas a místo….</a:t>
            </a:r>
          </a:p>
          <a:p>
            <a:r>
              <a:rPr lang="cs-CZ" smtClean="0"/>
              <a:t>Fakta jsou výsledky analýzy dat, jde o tvrzení o datech.</a:t>
            </a:r>
          </a:p>
          <a:p>
            <a:r>
              <a:rPr lang="cs-CZ" smtClean="0"/>
              <a:t>Filozofie vědy se zabývá především vztahem mezi jevy a daty.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cs-CZ" smtClean="0"/>
              <a:t> 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26942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563951D-3B41-43BE-B483-0E710EC19F42}" type="slidenum">
              <a:rPr lang="cs-CZ" sz="1200">
                <a:latin typeface="Times New Roman" pitchFamily="18" charset="0"/>
              </a:rPr>
              <a:pPr/>
              <a:t>15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3435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FBC3-939A-403C-9A23-B6DD1B375364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87123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5D3EF-4F1B-4EDF-A614-5D11BC7C296F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5327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A4F33-8A74-428A-9688-9531F26282FE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05074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E09D9-B71B-4E79-9493-D9501FE084AF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4807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B2A15-16C4-4BC9-9575-9D41609315D3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57044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C45E3-CB63-4B59-BDC4-6865C59F3343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78507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55B71-073D-496B-99A6-8A8C16EA2D49}" type="slidenum">
              <a:rPr lang="cs-CZ" smtClean="0"/>
              <a:pPr/>
              <a:t>40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7119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31203-6E62-4FC1-B3B8-65ECE0F24E27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21162" cy="31654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1862" cy="3435350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42930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5A615-ABF4-458C-A802-36A90C68C4DC}" type="slidenum">
              <a:rPr lang="cs-CZ" smtClean="0"/>
              <a:pPr/>
              <a:t>41</a:t>
            </a:fld>
            <a:endParaRPr 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35047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B2D99-EA33-467D-933B-C5645EFB3813}" type="slidenum">
              <a:rPr lang="cs-CZ" smtClean="0"/>
              <a:pPr/>
              <a:t>42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90581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D0756-3BD5-4E1B-8E71-D57EBB4C8799}" type="slidenum">
              <a:rPr lang="cs-CZ" smtClean="0"/>
              <a:pPr/>
              <a:t>43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0673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6CF76-4F36-4CE2-9F1E-6A36038F4D22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3536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0A3DE-2D41-442C-8A9B-FB645E116D2B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76136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E562F-C40D-4EEF-8672-94E1C4E8BD0A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938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516C-34BA-463E-A40A-8A0DF79E00DE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9816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83EFB-66E2-4751-BF14-3491BDCFE1BE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5555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449DF-6F14-487F-BDBD-AAB2F4D19311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3465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D8267-9B86-44D2-B251-5DCE8DD0C896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9696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A0EF9D-CEBA-432D-AB6A-6C1B00F0C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E9E6-5546-485A-AF67-9408EC2DC4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9E48-936A-4C45-AF07-8895704572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3228-EDF6-4C31-A26F-0E3D8EEBA3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3A9605-08E1-4626-B48E-8CC5F8589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37BAB1-D281-4B2A-ABE5-30B1F3D0DE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65C85D-E9AE-4E64-A51A-ECE984DC73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F5A4-3386-4E79-8D1D-E6BBAB00BD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B84E63-6EF8-4DF1-90F9-241B3293F3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5082-60D2-432B-B0C9-36DED4499E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DF858060-CE88-4E82-8208-0B0C041A91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260BC8-A192-4793-A08F-6664ECC63E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7" r:id="rId3"/>
    <p:sldLayoutId id="2147483698" r:id="rId4"/>
    <p:sldLayoutId id="2147483699" r:id="rId5"/>
    <p:sldLayoutId id="2147483693" r:id="rId6"/>
    <p:sldLayoutId id="2147483700" r:id="rId7"/>
    <p:sldLayoutId id="2147483694" r:id="rId8"/>
    <p:sldLayoutId id="2147483701" r:id="rId9"/>
    <p:sldLayoutId id="2147483695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di.fmph.uniba.sk/ucebnic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ages.pedf.cuni.cz/pedagogika/?p=11212&amp;lang=c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psy/doc/pokyny_pro_zaverecne_prace_kpsy_ver_2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-psychology.cz/skolsky_psycholog.html" TargetMode="External"/><Relationship Id="rId13" Type="http://schemas.openxmlformats.org/officeDocument/2006/relationships/hyperlink" Target="http://www.ceskaskola.cz/" TargetMode="External"/><Relationship Id="rId3" Type="http://schemas.openxmlformats.org/officeDocument/2006/relationships/hyperlink" Target="http://katedry.ped.muni.cz/knihovna" TargetMode="External"/><Relationship Id="rId7" Type="http://schemas.openxmlformats.org/officeDocument/2006/relationships/hyperlink" Target="http://e-psycholog.eu/" TargetMode="External"/><Relationship Id="rId12" Type="http://schemas.openxmlformats.org/officeDocument/2006/relationships/hyperlink" Target="http://scholar.google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psych.psu.cas.cz/index2.html" TargetMode="External"/><Relationship Id="rId11" Type="http://schemas.openxmlformats.org/officeDocument/2006/relationships/hyperlink" Target="http://versita.metapress.com/content/121797/?p=308776c098324673a757906501ceab7e&amp;pi=0" TargetMode="External"/><Relationship Id="rId5" Type="http://schemas.openxmlformats.org/officeDocument/2006/relationships/hyperlink" Target="http://www.pedf.cuni.cz/pedagogika" TargetMode="External"/><Relationship Id="rId10" Type="http://schemas.openxmlformats.org/officeDocument/2006/relationships/hyperlink" Target="http://www.casopispedagogika.sk/" TargetMode="External"/><Relationship Id="rId4" Type="http://schemas.openxmlformats.org/officeDocument/2006/relationships/hyperlink" Target="http://books.google.cz/" TargetMode="External"/><Relationship Id="rId9" Type="http://schemas.openxmlformats.org/officeDocument/2006/relationships/hyperlink" Target="http://www.oleweb.net/tvorba/reces/dokumenty.htm" TargetMode="External"/><Relationship Id="rId14" Type="http://schemas.openxmlformats.org/officeDocument/2006/relationships/hyperlink" Target="http://www.nadani.cz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katedry.ped.muni.cz/knihovna/e-zdroje/databaz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metodologia.fedu.uniba.s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inka.ped.muni.cz/mod/resource/view.php?id=1293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d.muni.cz/wpsy/dotazy_odkazy.htm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Závěrečná práce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i="1" dirty="0" smtClean="0"/>
              <a:t>Seminář Specializační studium 2018/2019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Vstupní uvažování nad problémem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102000"/>
              </a:lnSpc>
            </a:pPr>
            <a:r>
              <a:rPr lang="en-GB" sz="1800" smtClean="0"/>
              <a:t>Definujte si témata, která vás zajímají. Snažte se je vyjádřit </a:t>
            </a:r>
            <a:r>
              <a:rPr lang="en-GB" sz="1800" u="sng" smtClean="0"/>
              <a:t>odbornými termíny</a:t>
            </a:r>
            <a:r>
              <a:rPr lang="en-GB" sz="1800" smtClean="0"/>
              <a:t>.</a:t>
            </a:r>
          </a:p>
          <a:p>
            <a:pPr>
              <a:lnSpc>
                <a:spcPct val="102000"/>
              </a:lnSpc>
            </a:pPr>
            <a:r>
              <a:rPr lang="en-GB" sz="1800" smtClean="0"/>
              <a:t>Debatujte s kolegy, zda váš “zájmový seznam” je reprezentativní pro to, co chcete zkoumat, zda není příliš obecný, zda není příliš rozsáhlý či naopak stručný, zda jsou použité p</a:t>
            </a:r>
            <a:r>
              <a:rPr lang="cs-CZ" sz="1800" smtClean="0"/>
              <a:t>ojmy</a:t>
            </a:r>
            <a:r>
              <a:rPr lang="en-GB" sz="1800" smtClean="0"/>
              <a:t> chápány v</a:t>
            </a:r>
            <a:r>
              <a:rPr lang="cs-CZ" sz="1800" smtClean="0"/>
              <a:t>ašimi kolegy</a:t>
            </a:r>
            <a:r>
              <a:rPr lang="en-GB" sz="1800" smtClean="0"/>
              <a:t> stejně atd.</a:t>
            </a:r>
          </a:p>
          <a:p>
            <a:pPr>
              <a:lnSpc>
                <a:spcPct val="102000"/>
              </a:lnSpc>
            </a:pPr>
            <a:r>
              <a:rPr lang="en-GB" sz="1800" smtClean="0"/>
              <a:t>Konfrontujte svůj výběr témat, proměnných s obdobnými </a:t>
            </a:r>
            <a:r>
              <a:rPr lang="cs-CZ" sz="1800" smtClean="0"/>
              <a:t>studiemi</a:t>
            </a:r>
            <a:r>
              <a:rPr lang="en-GB" sz="1800" smtClean="0"/>
              <a:t> u nás i v zahraničí.</a:t>
            </a:r>
            <a:endParaRPr lang="cs-CZ" sz="1800" smtClean="0"/>
          </a:p>
          <a:p>
            <a:pPr>
              <a:lnSpc>
                <a:spcPct val="102000"/>
              </a:lnSpc>
            </a:pPr>
            <a:r>
              <a:rPr lang="en-GB" sz="1800" smtClean="0"/>
              <a:t>Napište si sám pro sebe, jaké zkušenosti máte s tématy, která chcete </a:t>
            </a:r>
            <a:r>
              <a:rPr lang="cs-CZ" sz="1800" smtClean="0"/>
              <a:t>zkoumat</a:t>
            </a:r>
            <a:r>
              <a:rPr lang="en-GB" sz="1800" smtClean="0"/>
              <a:t>.</a:t>
            </a:r>
          </a:p>
          <a:p>
            <a:pPr>
              <a:lnSpc>
                <a:spcPct val="102000"/>
              </a:lnSpc>
            </a:pPr>
            <a:r>
              <a:rPr lang="en-GB" sz="1800" smtClean="0"/>
              <a:t>Sepište si, co všechno může ovlivnit (zkreslit) získaná data, když se rozhodnete takové jevy v současné škole zkoumat. Doplňte k tomu, jaká opatření je třeba udělat, aby zkreslení bylo co nejmenší.</a:t>
            </a:r>
          </a:p>
          <a:p>
            <a:pPr lvl="1">
              <a:lnSpc>
                <a:spcPct val="102000"/>
              </a:lnSpc>
            </a:pPr>
            <a:endParaRPr lang="cs-CZ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Psaní práce je vlastně hledáním odpovědi na výzkumnou otázku.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V případě, že ji sami neznáme, text se píše obtížně a není srozumitelný a výzkumná či praktická část práce bývá zmatečná a napsat srozumitelnou diskusi je nemožné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Jedna otázka bohatě stačí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cs-CZ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600" b="1" dirty="0" smtClean="0"/>
              <a:t>Co číst - výzkum kvantitativní, kvalitativní, smíšený; evaluační…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cap="all" dirty="0"/>
              <a:t>Gavora</a:t>
            </a:r>
            <a:r>
              <a:rPr lang="cs-CZ" sz="2200" dirty="0"/>
              <a:t>, Peter a kol. 2010. </a:t>
            </a:r>
            <a:r>
              <a:rPr lang="cs-CZ" sz="2200" i="1" dirty="0"/>
              <a:t>Elektronická </a:t>
            </a:r>
            <a:r>
              <a:rPr lang="cs-CZ" sz="2200" i="1" dirty="0" err="1"/>
              <a:t>učebnica</a:t>
            </a:r>
            <a:r>
              <a:rPr lang="cs-CZ" sz="2200" i="1" dirty="0"/>
              <a:t> pedagogického </a:t>
            </a:r>
            <a:r>
              <a:rPr lang="cs-CZ" sz="2200" i="1" dirty="0" err="1"/>
              <a:t>výskumu</a:t>
            </a:r>
            <a:r>
              <a:rPr lang="cs-CZ" sz="2200" dirty="0"/>
              <a:t>. [online]. Bratislava : Univerzita Komenského, 2010. Dostupné </a:t>
            </a:r>
            <a:r>
              <a:rPr lang="cs-CZ" sz="2200" dirty="0" smtClean="0"/>
              <a:t>z </a:t>
            </a:r>
            <a:r>
              <a:rPr lang="cs-CZ" sz="2200" dirty="0">
                <a:hlinkClick r:id="rId2"/>
              </a:rPr>
              <a:t>http://</a:t>
            </a:r>
            <a:r>
              <a:rPr lang="cs-CZ" sz="2200" dirty="0" smtClean="0">
                <a:hlinkClick r:id="rId2"/>
              </a:rPr>
              <a:t>edi.fmph.uniba.sk/ucebnica</a:t>
            </a:r>
            <a:r>
              <a:rPr lang="cs-CZ" sz="2200" dirty="0" smtClean="0"/>
              <a:t>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dirty="0" smtClean="0"/>
              <a:t>ŠVAŘÍČEK</a:t>
            </a:r>
            <a:r>
              <a:rPr lang="cs-CZ" sz="2200" dirty="0"/>
              <a:t>, Roman, ŠEĎOVÁ, Klára a kol. </a:t>
            </a:r>
            <a:r>
              <a:rPr lang="cs-CZ" sz="2200" i="1" dirty="0"/>
              <a:t>Kvalitativní výzkum v pedagogických vědách: Pravidla hry.</a:t>
            </a:r>
            <a:r>
              <a:rPr lang="cs-CZ" sz="2200" dirty="0"/>
              <a:t> </a:t>
            </a:r>
            <a:r>
              <a:rPr lang="cs-CZ" sz="2200" dirty="0" smtClean="0"/>
              <a:t>Praha</a:t>
            </a:r>
            <a:r>
              <a:rPr lang="cs-CZ" sz="2200" dirty="0"/>
              <a:t>: Portál, 2007. 384 s. ISBN 978-80-7367-313-0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VZNIKAJÍ POZNATKY?</a:t>
            </a:r>
            <a:endParaRPr lang="cs-CZ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Autorita (</a:t>
            </a:r>
            <a:r>
              <a:rPr lang="cs-CZ" sz="2800" b="1" dirty="0" err="1" smtClean="0"/>
              <a:t>J.A.Komenský</a:t>
            </a:r>
            <a:r>
              <a:rPr lang="cs-CZ" sz="2800" b="1" dirty="0" smtClean="0"/>
              <a:t>, Průcha, </a:t>
            </a:r>
            <a:r>
              <a:rPr lang="cs-CZ" sz="2800" b="1" dirty="0" err="1" smtClean="0"/>
              <a:t>Gavora</a:t>
            </a:r>
            <a:r>
              <a:rPr lang="cs-CZ" sz="2800" b="1" dirty="0" smtClean="0"/>
              <a:t>…)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A priori – použití rozumu, logiky, intuice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Zkušenost (empirie), tradice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Věda = 2 + 3 + pochybování  ….. + 1</a:t>
            </a:r>
          </a:p>
          <a:p>
            <a:pPr marL="609600" indent="-609600" algn="r">
              <a:buFontTx/>
              <a:buNone/>
            </a:pPr>
            <a:endParaRPr lang="cs-CZ" sz="2800" b="1" dirty="0" smtClean="0"/>
          </a:p>
          <a:p>
            <a:pPr marL="609600" indent="-609600" algn="r">
              <a:buFontTx/>
              <a:buNone/>
            </a:pPr>
            <a:endParaRPr lang="cs-CZ" sz="1000" b="1" dirty="0" smtClean="0"/>
          </a:p>
          <a:p>
            <a:pPr marL="609600" indent="-609600" algn="r">
              <a:buFontTx/>
              <a:buNone/>
            </a:pPr>
            <a:r>
              <a:rPr lang="cs-CZ" sz="2000" b="1" dirty="0" smtClean="0"/>
              <a:t>Charles </a:t>
            </a:r>
            <a:r>
              <a:rPr lang="cs-CZ" sz="2000" b="1" dirty="0" err="1" smtClean="0"/>
              <a:t>Peirce</a:t>
            </a:r>
            <a:r>
              <a:rPr lang="cs-CZ" sz="1800" b="1" dirty="0" smtClean="0"/>
              <a:t> –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Fixation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Belief</a:t>
            </a:r>
            <a:r>
              <a:rPr lang="cs-CZ" sz="1800" dirty="0" smtClean="0"/>
              <a:t> http://www.peirce.org/writings/p107.html</a:t>
            </a:r>
            <a:r>
              <a:rPr lang="cs-CZ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36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58913" y="4652963"/>
            <a:ext cx="6837362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POSUZOVAT PLATNOST POZNATKŮ?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58913" y="2490788"/>
            <a:ext cx="6964362" cy="1651000"/>
            <a:chOff x="995" y="1445"/>
            <a:chExt cx="4387" cy="1040"/>
          </a:xfrm>
        </p:grpSpPr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995" y="1824"/>
              <a:ext cx="855" cy="288"/>
            </a:xfrm>
            <a:prstGeom prst="rect">
              <a:avLst/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1" dirty="0" smtClean="0"/>
                <a:t>PSY/PED</a:t>
              </a:r>
              <a:endParaRPr lang="cs-CZ" sz="1800" b="1" dirty="0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1691" y="1445"/>
              <a:ext cx="680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VĚDA</a:t>
              </a:r>
              <a:endParaRPr lang="cs-CZ" sz="1800" b="1" dirty="0"/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2639" y="1824"/>
              <a:ext cx="951" cy="288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800" b="1"/>
                <a:t>VÝZKUM</a:t>
              </a: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1679" y="2197"/>
              <a:ext cx="709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PROFESE</a:t>
              </a:r>
              <a:endParaRPr lang="cs-CZ" sz="1800" b="1" dirty="0"/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3860" y="1479"/>
              <a:ext cx="1522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VĚDECKÉ POZNATKY</a:t>
              </a:r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3849" y="2192"/>
              <a:ext cx="1511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PRAKTICKÉ POZNATKY</a:t>
              </a:r>
            </a:p>
          </p:txBody>
        </p:sp>
        <p:cxnSp>
          <p:nvCxnSpPr>
            <p:cNvPr id="13325" name="AutoShape 12"/>
            <p:cNvCxnSpPr>
              <a:cxnSpLocks noChangeShapeType="1"/>
              <a:stCxn id="13319" idx="0"/>
              <a:endCxn id="13320" idx="1"/>
            </p:cNvCxnSpPr>
            <p:nvPr/>
          </p:nvCxnSpPr>
          <p:spPr bwMode="auto">
            <a:xfrm flipV="1">
              <a:off x="1423" y="1589"/>
              <a:ext cx="256" cy="2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AutoShape 13"/>
            <p:cNvCxnSpPr>
              <a:cxnSpLocks noChangeShapeType="1"/>
              <a:stCxn id="13319" idx="2"/>
              <a:endCxn id="13322" idx="1"/>
            </p:cNvCxnSpPr>
            <p:nvPr/>
          </p:nvCxnSpPr>
          <p:spPr bwMode="auto">
            <a:xfrm>
              <a:off x="1423" y="2124"/>
              <a:ext cx="244" cy="2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4"/>
            <p:cNvCxnSpPr>
              <a:cxnSpLocks noChangeShapeType="1"/>
              <a:stCxn id="13320" idx="3"/>
              <a:endCxn id="13321" idx="1"/>
            </p:cNvCxnSpPr>
            <p:nvPr/>
          </p:nvCxnSpPr>
          <p:spPr bwMode="auto">
            <a:xfrm>
              <a:off x="2383" y="1589"/>
              <a:ext cx="244" cy="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8" name="AutoShape 15"/>
            <p:cNvCxnSpPr>
              <a:cxnSpLocks noChangeShapeType="1"/>
              <a:stCxn id="13322" idx="3"/>
              <a:endCxn id="13321" idx="1"/>
            </p:cNvCxnSpPr>
            <p:nvPr/>
          </p:nvCxnSpPr>
          <p:spPr bwMode="auto">
            <a:xfrm flipV="1">
              <a:off x="2400" y="1968"/>
              <a:ext cx="227" cy="37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9" name="AutoShape 16"/>
            <p:cNvCxnSpPr>
              <a:cxnSpLocks noChangeShapeType="1"/>
              <a:stCxn id="13321" idx="3"/>
              <a:endCxn id="13323" idx="1"/>
            </p:cNvCxnSpPr>
            <p:nvPr/>
          </p:nvCxnSpPr>
          <p:spPr bwMode="auto">
            <a:xfrm flipV="1">
              <a:off x="3602" y="1623"/>
              <a:ext cx="246" cy="3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AutoShape 17"/>
            <p:cNvCxnSpPr>
              <a:cxnSpLocks noChangeShapeType="1"/>
              <a:stCxn id="13321" idx="3"/>
              <a:endCxn id="13324" idx="1"/>
            </p:cNvCxnSpPr>
            <p:nvPr/>
          </p:nvCxnSpPr>
          <p:spPr bwMode="auto">
            <a:xfrm>
              <a:off x="3602" y="1968"/>
              <a:ext cx="235" cy="3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1" name="AutoShape 18"/>
            <p:cNvSpPr>
              <a:spLocks noChangeArrowheads="1"/>
            </p:cNvSpPr>
            <p:nvPr/>
          </p:nvSpPr>
          <p:spPr bwMode="auto">
            <a:xfrm>
              <a:off x="1932" y="1796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AutoShape 19"/>
            <p:cNvSpPr>
              <a:spLocks noChangeArrowheads="1"/>
            </p:cNvSpPr>
            <p:nvPr/>
          </p:nvSpPr>
          <p:spPr bwMode="auto">
            <a:xfrm>
              <a:off x="4519" y="1808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1331640" y="5219700"/>
            <a:ext cx="7091635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VYTVOŘIT POZNATEK - UDĚLAT DOBROU </a:t>
            </a:r>
            <a:r>
              <a:rPr lang="cs-CZ" sz="1400" dirty="0" smtClean="0"/>
              <a:t>ZÁVĚREČNOU </a:t>
            </a:r>
            <a:r>
              <a:rPr lang="cs-CZ" sz="1400" b="1" dirty="0" smtClean="0"/>
              <a:t>PRÁCI</a:t>
            </a:r>
            <a:r>
              <a:rPr lang="cs-CZ" sz="1400" b="1" dirty="0"/>
              <a:t>?</a:t>
            </a:r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4643438" y="5848350"/>
            <a:ext cx="424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cs-CZ" sz="1000" b="1" dirty="0"/>
              <a:t>AJ: </a:t>
            </a:r>
            <a:r>
              <a:rPr lang="en-US" sz="1000" b="1" dirty="0"/>
              <a:t>methodology, findings, science, profession, research, validity, </a:t>
            </a:r>
            <a:r>
              <a:rPr lang="en-US" sz="1000" b="1" dirty="0" smtClean="0"/>
              <a:t>thesis</a:t>
            </a:r>
            <a:endParaRPr lang="en-US" sz="10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442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  <p:bldP spid="7170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436688" y="2752725"/>
            <a:ext cx="1084262" cy="911225"/>
          </a:xfrm>
          <a:prstGeom prst="irregularSeal1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cs-CZ" sz="1600" b="1"/>
              <a:t>JEVY</a:t>
            </a:r>
            <a:endParaRPr lang="cs-CZ" sz="1800" b="1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392988" y="3000474"/>
            <a:ext cx="1265237" cy="307777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/>
              <a:t>TEORIE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1187450" y="3822700"/>
            <a:ext cx="3538538" cy="1335088"/>
            <a:chOff x="651" y="2232"/>
            <a:chExt cx="2229" cy="841"/>
          </a:xfrm>
        </p:grpSpPr>
        <p:sp>
          <p:nvSpPr>
            <p:cNvPr id="2074" name="AutoShape 5"/>
            <p:cNvSpPr>
              <a:spLocks/>
            </p:cNvSpPr>
            <p:nvPr/>
          </p:nvSpPr>
          <p:spPr bwMode="auto">
            <a:xfrm rot="5400000">
              <a:off x="1656" y="1344"/>
              <a:ext cx="336" cy="2112"/>
            </a:xfrm>
            <a:prstGeom prst="leftBrace">
              <a:avLst>
                <a:gd name="adj1" fmla="val 52381"/>
                <a:gd name="adj2" fmla="val 286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075" name="Group 6"/>
            <p:cNvGrpSpPr>
              <a:grpSpLocks/>
            </p:cNvGrpSpPr>
            <p:nvPr/>
          </p:nvGrpSpPr>
          <p:grpSpPr bwMode="auto">
            <a:xfrm>
              <a:off x="651" y="2769"/>
              <a:ext cx="2099" cy="304"/>
              <a:chOff x="651" y="2961"/>
              <a:chExt cx="2099" cy="304"/>
            </a:xfrm>
          </p:grpSpPr>
          <p:sp>
            <p:nvSpPr>
              <p:cNvPr id="2076" name="Rectangle 7"/>
              <p:cNvSpPr>
                <a:spLocks noChangeArrowheads="1"/>
              </p:cNvSpPr>
              <p:nvPr/>
            </p:nvSpPr>
            <p:spPr bwMode="auto">
              <a:xfrm rot="-2400000">
                <a:off x="651" y="2961"/>
                <a:ext cx="632" cy="255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VZOREK</a:t>
                </a:r>
              </a:p>
            </p:txBody>
          </p:sp>
          <p:sp>
            <p:nvSpPr>
              <p:cNvPr id="2077" name="Rectangle 8"/>
              <p:cNvSpPr>
                <a:spLocks noChangeArrowheads="1"/>
              </p:cNvSpPr>
              <p:nvPr/>
            </p:nvSpPr>
            <p:spPr bwMode="auto">
              <a:xfrm rot="-2400000">
                <a:off x="1048" y="2990"/>
                <a:ext cx="768" cy="255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METODA</a:t>
                </a:r>
              </a:p>
            </p:txBody>
          </p:sp>
          <p:sp>
            <p:nvSpPr>
              <p:cNvPr id="2078" name="Rectangle 9"/>
              <p:cNvSpPr>
                <a:spLocks noChangeArrowheads="1"/>
              </p:cNvSpPr>
              <p:nvPr/>
            </p:nvSpPr>
            <p:spPr bwMode="auto">
              <a:xfrm rot="-2400000">
                <a:off x="1656" y="2962"/>
                <a:ext cx="593" cy="255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DESIGN</a:t>
                </a:r>
              </a:p>
            </p:txBody>
          </p:sp>
          <p:sp>
            <p:nvSpPr>
              <p:cNvPr id="2079" name="Rectangle 10"/>
              <p:cNvSpPr>
                <a:spLocks noChangeArrowheads="1"/>
              </p:cNvSpPr>
              <p:nvPr/>
            </p:nvSpPr>
            <p:spPr bwMode="auto">
              <a:xfrm rot="-2400000">
                <a:off x="2047" y="3010"/>
                <a:ext cx="703" cy="255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ANALÝZA</a:t>
                </a:r>
              </a:p>
            </p:txBody>
          </p:sp>
        </p:grpSp>
      </p:grpSp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5449888" y="2260600"/>
            <a:ext cx="2163762" cy="533400"/>
          </a:xfrm>
          <a:custGeom>
            <a:avLst/>
            <a:gdLst>
              <a:gd name="T0" fmla="*/ 1433492 w 21600"/>
              <a:gd name="T1" fmla="*/ 0 h 21600"/>
              <a:gd name="T2" fmla="*/ 0 w 21600"/>
              <a:gd name="T3" fmla="*/ 266700 h 21600"/>
              <a:gd name="T4" fmla="*/ 1433492 w 21600"/>
              <a:gd name="T5" fmla="*/ 533400 h 21600"/>
              <a:gd name="T6" fmla="*/ 2163762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150 h 21600"/>
              <a:gd name="T14" fmla="*/ 16436 w 21600"/>
              <a:gd name="T15" fmla="*/ 18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0" y="0"/>
                </a:moveTo>
                <a:lnTo>
                  <a:pt x="14310" y="3150"/>
                </a:lnTo>
                <a:lnTo>
                  <a:pt x="3375" y="3150"/>
                </a:lnTo>
                <a:lnTo>
                  <a:pt x="3375" y="18450"/>
                </a:lnTo>
                <a:lnTo>
                  <a:pt x="14310" y="18450"/>
                </a:lnTo>
                <a:lnTo>
                  <a:pt x="1431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50"/>
                </a:moveTo>
                <a:lnTo>
                  <a:pt x="1350" y="18450"/>
                </a:lnTo>
                <a:lnTo>
                  <a:pt x="2700" y="18450"/>
                </a:lnTo>
                <a:lnTo>
                  <a:pt x="2700" y="3150"/>
                </a:lnTo>
                <a:close/>
              </a:path>
              <a:path w="21600" h="21600">
                <a:moveTo>
                  <a:pt x="0" y="3150"/>
                </a:moveTo>
                <a:lnTo>
                  <a:pt x="0" y="18450"/>
                </a:lnTo>
                <a:lnTo>
                  <a:pt x="675" y="18450"/>
                </a:lnTo>
                <a:lnTo>
                  <a:pt x="675" y="3150"/>
                </a:ln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600" b="1" dirty="0"/>
              <a:t>INDUKCE</a:t>
            </a:r>
          </a:p>
        </p:txBody>
      </p: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5461000" y="3568698"/>
            <a:ext cx="2117725" cy="831850"/>
            <a:chOff x="3487" y="2072"/>
            <a:chExt cx="1334" cy="524"/>
          </a:xfrm>
        </p:grpSpPr>
        <p:sp>
          <p:nvSpPr>
            <p:cNvPr id="2072" name="Rectangle 14"/>
            <p:cNvSpPr>
              <a:spLocks noChangeArrowheads="1"/>
            </p:cNvSpPr>
            <p:nvPr/>
          </p:nvSpPr>
          <p:spPr bwMode="auto">
            <a:xfrm>
              <a:off x="3959" y="2402"/>
              <a:ext cx="859" cy="194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 b="1" dirty="0"/>
                <a:t>HYPOTÉZY</a:t>
              </a:r>
            </a:p>
          </p:txBody>
        </p:sp>
        <p:sp>
          <p:nvSpPr>
            <p:cNvPr id="2073" name="AutoShape 15"/>
            <p:cNvSpPr>
              <a:spLocks noChangeArrowheads="1"/>
            </p:cNvSpPr>
            <p:nvPr/>
          </p:nvSpPr>
          <p:spPr bwMode="auto">
            <a:xfrm flipH="1">
              <a:off x="3487" y="2072"/>
              <a:ext cx="1334" cy="336"/>
            </a:xfrm>
            <a:custGeom>
              <a:avLst/>
              <a:gdLst>
                <a:gd name="T0" fmla="*/ 884 w 21600"/>
                <a:gd name="T1" fmla="*/ 0 h 21600"/>
                <a:gd name="T2" fmla="*/ 0 w 21600"/>
                <a:gd name="T3" fmla="*/ 168 h 21600"/>
                <a:gd name="T4" fmla="*/ 884 w 21600"/>
                <a:gd name="T5" fmla="*/ 336 h 21600"/>
                <a:gd name="T6" fmla="*/ 1334 w 21600"/>
                <a:gd name="T7" fmla="*/ 16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3150 h 21600"/>
                <a:gd name="T14" fmla="*/ 16435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0" y="0"/>
                  </a:moveTo>
                  <a:lnTo>
                    <a:pt x="14310" y="3150"/>
                  </a:lnTo>
                  <a:lnTo>
                    <a:pt x="3375" y="3150"/>
                  </a:lnTo>
                  <a:lnTo>
                    <a:pt x="3375" y="18450"/>
                  </a:lnTo>
                  <a:lnTo>
                    <a:pt x="14310" y="18450"/>
                  </a:lnTo>
                  <a:lnTo>
                    <a:pt x="1431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150"/>
                  </a:moveTo>
                  <a:lnTo>
                    <a:pt x="1350" y="18450"/>
                  </a:lnTo>
                  <a:lnTo>
                    <a:pt x="2700" y="18450"/>
                  </a:lnTo>
                  <a:lnTo>
                    <a:pt x="2700" y="3150"/>
                  </a:lnTo>
                  <a:close/>
                </a:path>
                <a:path w="21600" h="21600">
                  <a:moveTo>
                    <a:pt x="0" y="3150"/>
                  </a:moveTo>
                  <a:lnTo>
                    <a:pt x="0" y="18450"/>
                  </a:lnTo>
                  <a:lnTo>
                    <a:pt x="675" y="18450"/>
                  </a:lnTo>
                  <a:lnTo>
                    <a:pt x="675" y="3150"/>
                  </a:ln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cs-CZ" sz="1600" b="1" dirty="0"/>
                <a:t>DEDUKCE</a:t>
              </a:r>
            </a:p>
          </p:txBody>
        </p:sp>
      </p:grpSp>
      <p:grpSp>
        <p:nvGrpSpPr>
          <p:cNvPr id="2057" name="Group 16"/>
          <p:cNvGrpSpPr>
            <a:grpSpLocks/>
          </p:cNvGrpSpPr>
          <p:nvPr/>
        </p:nvGrpSpPr>
        <p:grpSpPr bwMode="auto">
          <a:xfrm>
            <a:off x="2668588" y="2933700"/>
            <a:ext cx="2773362" cy="595313"/>
            <a:chOff x="1728" y="1672"/>
            <a:chExt cx="1747" cy="375"/>
          </a:xfrm>
        </p:grpSpPr>
        <p:grpSp>
          <p:nvGrpSpPr>
            <p:cNvPr id="2064" name="Group 17"/>
            <p:cNvGrpSpPr>
              <a:grpSpLocks/>
            </p:cNvGrpSpPr>
            <p:nvPr/>
          </p:nvGrpSpPr>
          <p:grpSpPr bwMode="auto">
            <a:xfrm>
              <a:off x="2862" y="1672"/>
              <a:ext cx="613" cy="375"/>
              <a:chOff x="2862" y="1960"/>
              <a:chExt cx="613" cy="375"/>
            </a:xfrm>
          </p:grpSpPr>
          <p:sp>
            <p:nvSpPr>
              <p:cNvPr id="2069" name="Rectangle 18"/>
              <p:cNvSpPr>
                <a:spLocks noChangeArrowheads="1"/>
              </p:cNvSpPr>
              <p:nvPr/>
            </p:nvSpPr>
            <p:spPr bwMode="auto">
              <a:xfrm>
                <a:off x="3008" y="2080"/>
                <a:ext cx="467" cy="25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0" name="Rectangle 19"/>
              <p:cNvSpPr>
                <a:spLocks noChangeArrowheads="1"/>
              </p:cNvSpPr>
              <p:nvPr/>
            </p:nvSpPr>
            <p:spPr bwMode="auto">
              <a:xfrm>
                <a:off x="2935" y="2020"/>
                <a:ext cx="467" cy="255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1" name="Rectangle 20"/>
              <p:cNvSpPr>
                <a:spLocks noChangeArrowheads="1"/>
              </p:cNvSpPr>
              <p:nvPr/>
            </p:nvSpPr>
            <p:spPr bwMode="auto">
              <a:xfrm>
                <a:off x="2862" y="1960"/>
                <a:ext cx="467" cy="255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DATA</a:t>
                </a:r>
                <a:endParaRPr lang="cs-CZ" sz="1800" b="1"/>
              </a:p>
            </p:txBody>
          </p:sp>
        </p:grpSp>
        <p:grpSp>
          <p:nvGrpSpPr>
            <p:cNvPr id="2065" name="Group 21"/>
            <p:cNvGrpSpPr>
              <a:grpSpLocks/>
            </p:cNvGrpSpPr>
            <p:nvPr/>
          </p:nvGrpSpPr>
          <p:grpSpPr bwMode="auto">
            <a:xfrm>
              <a:off x="1728" y="1776"/>
              <a:ext cx="1056" cy="192"/>
              <a:chOff x="1728" y="1776"/>
              <a:chExt cx="1056" cy="192"/>
            </a:xfrm>
          </p:grpSpPr>
          <p:sp>
            <p:nvSpPr>
              <p:cNvPr id="2066" name="Line 22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7" name="Line 23"/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8" name="Line 24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4572000" y="5695950"/>
            <a:ext cx="431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phenomena, </a:t>
            </a:r>
            <a:r>
              <a:rPr lang="cs-CZ" sz="1000" b="1"/>
              <a:t>(empirical) </a:t>
            </a:r>
            <a:r>
              <a:rPr lang="en-US" sz="1000" b="1"/>
              <a:t>data, facts, induction, theory, deduction, hypotheses, sample, method, design, analysis, exploratory and confirmatory research, statistics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524375" y="1693863"/>
            <a:ext cx="3881438" cy="3124200"/>
            <a:chOff x="2897" y="891"/>
            <a:chExt cx="2445" cy="1968"/>
          </a:xfrm>
        </p:grpSpPr>
        <p:sp>
          <p:nvSpPr>
            <p:cNvPr id="2060" name="AutoShape 28"/>
            <p:cNvSpPr>
              <a:spLocks noChangeArrowheads="1"/>
            </p:cNvSpPr>
            <p:nvPr/>
          </p:nvSpPr>
          <p:spPr bwMode="auto">
            <a:xfrm>
              <a:off x="2897" y="891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1" name="AutoShape 29"/>
            <p:cNvSpPr>
              <a:spLocks noChangeArrowheads="1"/>
            </p:cNvSpPr>
            <p:nvPr/>
          </p:nvSpPr>
          <p:spPr bwMode="auto">
            <a:xfrm rot="10800000">
              <a:off x="2977" y="1705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FF5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533" y="955"/>
              <a:ext cx="1083" cy="18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82532"/>
                </a:avLst>
              </a:prstTxWarp>
            </a:bodyPr>
            <a:lstStyle/>
            <a:p>
              <a:pPr algn="ctr"/>
              <a:r>
                <a:rPr lang="cs-CZ" sz="1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EXPLORAČNÍ VÝZKUM</a:t>
              </a:r>
            </a:p>
          </p:txBody>
        </p:sp>
        <p:sp>
          <p:nvSpPr>
            <p:cNvPr id="206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22" y="2663"/>
              <a:ext cx="1077" cy="14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058"/>
                </a:avLst>
              </a:prstTxWarp>
            </a:bodyPr>
            <a:lstStyle/>
            <a:p>
              <a:pPr algn="ctr"/>
              <a:r>
                <a:rPr lang="cs-CZ" sz="1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KONFIRMAČNÍ VÝZKUM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řekne… věda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750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117516" y="1524624"/>
            <a:ext cx="1166813" cy="1644650"/>
            <a:chOff x="3210" y="694"/>
            <a:chExt cx="735" cy="1124"/>
          </a:xfrm>
        </p:grpSpPr>
        <p:sp>
          <p:nvSpPr>
            <p:cNvPr id="3098" name="AutoShape 16"/>
            <p:cNvSpPr>
              <a:spLocks noChangeArrowheads="1"/>
            </p:cNvSpPr>
            <p:nvPr/>
          </p:nvSpPr>
          <p:spPr bwMode="auto">
            <a:xfrm>
              <a:off x="3210" y="69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DESKRIPCE</a:t>
              </a:r>
            </a:p>
          </p:txBody>
        </p:sp>
        <p:sp>
          <p:nvSpPr>
            <p:cNvPr id="3099" name="AutoShape 17"/>
            <p:cNvSpPr>
              <a:spLocks noChangeArrowheads="1"/>
            </p:cNvSpPr>
            <p:nvPr/>
          </p:nvSpPr>
          <p:spPr bwMode="auto">
            <a:xfrm>
              <a:off x="3219" y="107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PREDIKCE</a:t>
              </a:r>
            </a:p>
          </p:txBody>
        </p:sp>
        <p:sp>
          <p:nvSpPr>
            <p:cNvPr id="3100" name="AutoShape 18"/>
            <p:cNvSpPr>
              <a:spLocks noChangeArrowheads="1"/>
            </p:cNvSpPr>
            <p:nvPr/>
          </p:nvSpPr>
          <p:spPr bwMode="auto">
            <a:xfrm>
              <a:off x="3210" y="146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VYSVĚTLENÍ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110885" y="3355181"/>
            <a:ext cx="1152525" cy="1082675"/>
            <a:chOff x="3210" y="1904"/>
            <a:chExt cx="726" cy="740"/>
          </a:xfrm>
        </p:grpSpPr>
        <p:sp>
          <p:nvSpPr>
            <p:cNvPr id="3096" name="AutoShape 20"/>
            <p:cNvSpPr>
              <a:spLocks noChangeArrowheads="1"/>
            </p:cNvSpPr>
            <p:nvPr/>
          </p:nvSpPr>
          <p:spPr bwMode="auto">
            <a:xfrm>
              <a:off x="3210" y="190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NENÁHODNÝ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  <p:sp>
          <p:nvSpPr>
            <p:cNvPr id="3097" name="AutoShape 21"/>
            <p:cNvSpPr>
              <a:spLocks noChangeArrowheads="1"/>
            </p:cNvSpPr>
            <p:nvPr/>
          </p:nvSpPr>
          <p:spPr bwMode="auto">
            <a:xfrm>
              <a:off x="3210" y="228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116901" y="4679950"/>
            <a:ext cx="1152525" cy="1644650"/>
            <a:chOff x="3210" y="2734"/>
            <a:chExt cx="726" cy="1124"/>
          </a:xfrm>
        </p:grpSpPr>
        <p:sp>
          <p:nvSpPr>
            <p:cNvPr id="3093" name="AutoShape 23"/>
            <p:cNvSpPr>
              <a:spLocks noChangeArrowheads="1"/>
            </p:cNvSpPr>
            <p:nvPr/>
          </p:nvSpPr>
          <p:spPr bwMode="auto">
            <a:xfrm>
              <a:off x="3210" y="273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POZOROVÁNÍ</a:t>
              </a:r>
            </a:p>
          </p:txBody>
        </p:sp>
        <p:sp>
          <p:nvSpPr>
            <p:cNvPr id="3094" name="AutoShape 24"/>
            <p:cNvSpPr>
              <a:spLocks noChangeArrowheads="1"/>
            </p:cNvSpPr>
            <p:nvPr/>
          </p:nvSpPr>
          <p:spPr bwMode="auto">
            <a:xfrm>
              <a:off x="3210" y="311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DOTAZOVÁNÍ</a:t>
              </a:r>
            </a:p>
          </p:txBody>
        </p:sp>
        <p:sp>
          <p:nvSpPr>
            <p:cNvPr id="3095" name="AutoShape 25"/>
            <p:cNvSpPr>
              <a:spLocks noChangeArrowheads="1"/>
            </p:cNvSpPr>
            <p:nvPr/>
          </p:nvSpPr>
          <p:spPr bwMode="auto">
            <a:xfrm>
              <a:off x="3210" y="350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ANALÝZA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PRODUKTŮ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222372" y="2578894"/>
            <a:ext cx="1593850" cy="3027362"/>
            <a:chOff x="774" y="1410"/>
            <a:chExt cx="1004" cy="1907"/>
          </a:xfrm>
        </p:grpSpPr>
        <p:sp>
          <p:nvSpPr>
            <p:cNvPr id="3089" name="AutoShape 8"/>
            <p:cNvSpPr>
              <a:spLocks noChangeArrowheads="1"/>
            </p:cNvSpPr>
            <p:nvPr/>
          </p:nvSpPr>
          <p:spPr bwMode="auto">
            <a:xfrm>
              <a:off x="774" y="1410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NÁPAD</a:t>
              </a:r>
            </a:p>
          </p:txBody>
        </p:sp>
        <p:sp>
          <p:nvSpPr>
            <p:cNvPr id="3090" name="AutoShape 9"/>
            <p:cNvSpPr>
              <a:spLocks noChangeArrowheads="1"/>
            </p:cNvSpPr>
            <p:nvPr/>
          </p:nvSpPr>
          <p:spPr bwMode="auto">
            <a:xfrm>
              <a:off x="774" y="1986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VÝZKUMNÁ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OTÁZKA</a:t>
              </a:r>
            </a:p>
          </p:txBody>
        </p:sp>
        <p:sp>
          <p:nvSpPr>
            <p:cNvPr id="3091" name="AutoShape 10"/>
            <p:cNvSpPr>
              <a:spLocks noChangeArrowheads="1"/>
            </p:cNvSpPr>
            <p:nvPr/>
          </p:nvSpPr>
          <p:spPr bwMode="auto">
            <a:xfrm>
              <a:off x="774" y="2562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HYPOTÉZY</a:t>
              </a:r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808" y="3125"/>
              <a:ext cx="9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 dirty="0">
                  <a:latin typeface="Garamond" pitchFamily="18" charset="0"/>
                </a:rPr>
                <a:t>Co chci zkoumat?</a:t>
              </a:r>
              <a:endParaRPr lang="cs-CZ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405576" y="1737349"/>
            <a:ext cx="2287588" cy="5100637"/>
            <a:chOff x="2112" y="872"/>
            <a:chExt cx="1441" cy="3213"/>
          </a:xfrm>
        </p:grpSpPr>
        <p:sp>
          <p:nvSpPr>
            <p:cNvPr id="3085" name="AutoShape 12"/>
            <p:cNvSpPr>
              <a:spLocks noChangeArrowheads="1"/>
            </p:cNvSpPr>
            <p:nvPr/>
          </p:nvSpPr>
          <p:spPr bwMode="auto">
            <a:xfrm>
              <a:off x="2112" y="872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TYP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VÝZKUMU</a:t>
              </a:r>
            </a:p>
          </p:txBody>
        </p:sp>
        <p:sp>
          <p:nvSpPr>
            <p:cNvPr id="3086" name="AutoShape 13"/>
            <p:cNvSpPr>
              <a:spLocks noChangeArrowheads="1"/>
            </p:cNvSpPr>
            <p:nvPr/>
          </p:nvSpPr>
          <p:spPr bwMode="auto">
            <a:xfrm>
              <a:off x="2112" y="1890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VÝBĚR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ZKOUMANÝCH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OSOB</a:t>
              </a:r>
            </a:p>
          </p:txBody>
        </p:sp>
        <p:sp>
          <p:nvSpPr>
            <p:cNvPr id="3087" name="AutoShape 14"/>
            <p:cNvSpPr>
              <a:spLocks noChangeArrowheads="1"/>
            </p:cNvSpPr>
            <p:nvPr/>
          </p:nvSpPr>
          <p:spPr bwMode="auto">
            <a:xfrm>
              <a:off x="2112" y="2926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METODA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SBĚRU DAT</a:t>
              </a:r>
            </a:p>
          </p:txBody>
        </p:sp>
        <p:sp>
          <p:nvSpPr>
            <p:cNvPr id="51233" name="Text Box 33"/>
            <p:cNvSpPr txBox="1">
              <a:spLocks noChangeArrowheads="1"/>
            </p:cNvSpPr>
            <p:nvPr/>
          </p:nvSpPr>
          <p:spPr bwMode="auto">
            <a:xfrm>
              <a:off x="2440" y="3893"/>
              <a:ext cx="1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>
                  <a:latin typeface="Garamond" pitchFamily="18" charset="0"/>
                </a:rPr>
                <a:t>Jak to chci zkoumat?</a:t>
              </a:r>
              <a:endParaRPr lang="cs-CZ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651625" y="2669155"/>
            <a:ext cx="1609725" cy="3027363"/>
            <a:chOff x="4276" y="1554"/>
            <a:chExt cx="1014" cy="1907"/>
          </a:xfrm>
        </p:grpSpPr>
        <p:sp>
          <p:nvSpPr>
            <p:cNvPr id="3082" name="Text Box 38"/>
            <p:cNvSpPr txBox="1">
              <a:spLocks noChangeArrowheads="1"/>
            </p:cNvSpPr>
            <p:nvPr/>
          </p:nvSpPr>
          <p:spPr bwMode="auto">
            <a:xfrm>
              <a:off x="4370" y="3269"/>
              <a:ext cx="8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cs-CZ" sz="1400" b="1">
                  <a:latin typeface="Garamond" pitchFamily="18" charset="0"/>
                </a:rPr>
                <a:t>Co jsem zjistil?</a:t>
              </a:r>
            </a:p>
          </p:txBody>
        </p:sp>
        <p:sp>
          <p:nvSpPr>
            <p:cNvPr id="3083" name="AutoShape 43"/>
            <p:cNvSpPr>
              <a:spLocks noChangeArrowheads="1"/>
            </p:cNvSpPr>
            <p:nvPr/>
          </p:nvSpPr>
          <p:spPr bwMode="auto">
            <a:xfrm>
              <a:off x="4276" y="1554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ANALÝZA 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INTERPRETACE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DAT</a:t>
              </a:r>
            </a:p>
          </p:txBody>
        </p:sp>
        <p:sp>
          <p:nvSpPr>
            <p:cNvPr id="3084" name="AutoShape 44"/>
            <p:cNvSpPr>
              <a:spLocks noChangeArrowheads="1"/>
            </p:cNvSpPr>
            <p:nvPr/>
          </p:nvSpPr>
          <p:spPr bwMode="auto">
            <a:xfrm>
              <a:off x="4276" y="2418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KOMUNIKACE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VÝSLEDKŮ</a:t>
              </a:r>
            </a:p>
          </p:txBody>
        </p:sp>
      </p:grp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MAPA VÝZKUMU</a:t>
            </a:r>
            <a:br>
              <a:rPr lang="cs-CZ" dirty="0"/>
            </a:br>
            <a:r>
              <a:rPr lang="cs-CZ" dirty="0"/>
              <a:t>CO VŠECHNO PATŘÍ DO VÝZKUMU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664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Případová studie – obvyklý typ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 smtClean="0"/>
              <a:t>Případem</a:t>
            </a:r>
            <a:r>
              <a:rPr lang="cs-CZ" dirty="0" smtClean="0"/>
              <a:t> je rozuměna snaha popsat </a:t>
            </a:r>
            <a:r>
              <a:rPr lang="pl-PL" dirty="0" smtClean="0"/>
              <a:t>např</a:t>
            </a:r>
            <a:r>
              <a:rPr lang="pl-PL" dirty="0"/>
              <a:t>. osobu, organizaci, instituci, komunitu, ale i </a:t>
            </a:r>
            <a:r>
              <a:rPr lang="pl-PL" dirty="0" smtClean="0"/>
              <a:t>třeba program</a:t>
            </a:r>
            <a:r>
              <a:rPr lang="pl-PL" dirty="0"/>
              <a:t>, politický postup, proces (Yin, 2014, s. 237</a:t>
            </a:r>
            <a:r>
              <a:rPr lang="pl-PL" dirty="0" smtClean="0"/>
              <a:t>)</a:t>
            </a:r>
          </a:p>
          <a:p>
            <a:r>
              <a:rPr lang="cs-CZ" dirty="0" smtClean="0"/>
              <a:t>může se provádět </a:t>
            </a:r>
            <a:r>
              <a:rPr lang="cs-CZ" b="1" dirty="0"/>
              <a:t>pomocí </a:t>
            </a:r>
            <a:r>
              <a:rPr lang="cs-CZ" b="1" dirty="0" smtClean="0"/>
              <a:t>různých metod</a:t>
            </a:r>
            <a:r>
              <a:rPr lang="cs-CZ" dirty="0" smtClean="0"/>
              <a:t> </a:t>
            </a:r>
            <a:r>
              <a:rPr lang="cs-CZ" dirty="0"/>
              <a:t>(pozorováním, individuálními rozhovory, diskusí v  </a:t>
            </a:r>
            <a:r>
              <a:rPr lang="cs-CZ" dirty="0" smtClean="0"/>
              <a:t>ohniskové skupině</a:t>
            </a:r>
            <a:r>
              <a:rPr lang="cs-CZ" dirty="0"/>
              <a:t>, obsahovou analýzou dokumentace</a:t>
            </a:r>
            <a:r>
              <a:rPr lang="cs-CZ" dirty="0" smtClean="0"/>
              <a:t>,  </a:t>
            </a:r>
            <a:r>
              <a:rPr lang="cs-CZ" dirty="0"/>
              <a:t>dotazníkovým šetřením atd.). </a:t>
            </a:r>
            <a:endParaRPr lang="cs-CZ" dirty="0" smtClean="0"/>
          </a:p>
          <a:p>
            <a:r>
              <a:rPr lang="cs-CZ" dirty="0" smtClean="0"/>
              <a:t>Jedná se o  </a:t>
            </a:r>
            <a:r>
              <a:rPr lang="cs-CZ" dirty="0"/>
              <a:t>přístup celostní, holistický, jenž se </a:t>
            </a:r>
            <a:r>
              <a:rPr lang="cs-CZ" dirty="0" smtClean="0"/>
              <a:t>snaží poznat </a:t>
            </a:r>
            <a:r>
              <a:rPr lang="cs-CZ" dirty="0"/>
              <a:t>konstitutivní složky případu, zachytit zkoumaný případ (či několik případů</a:t>
            </a:r>
            <a:r>
              <a:rPr lang="cs-CZ" dirty="0" smtClean="0"/>
              <a:t>) </a:t>
            </a:r>
            <a:r>
              <a:rPr lang="cs-CZ" b="1" dirty="0" smtClean="0"/>
              <a:t>v </a:t>
            </a:r>
            <a:r>
              <a:rPr lang="cs-CZ" b="1" dirty="0"/>
              <a:t>kontextu reálného života a dospět k </a:t>
            </a:r>
            <a:r>
              <a:rPr lang="cs-CZ" b="1" dirty="0" smtClean="0"/>
              <a:t>jeho hlubšímu </a:t>
            </a:r>
            <a:r>
              <a:rPr lang="cs-CZ" b="1" dirty="0"/>
              <a:t>porozumění</a:t>
            </a:r>
            <a:r>
              <a:rPr lang="cs-CZ" dirty="0"/>
              <a:t>.</a:t>
            </a:r>
          </a:p>
          <a:p>
            <a:r>
              <a:rPr lang="cs-CZ" dirty="0"/>
              <a:t>Nejběžnější, ale nikoli nejpřesnější charakteristika říká, že jde o </a:t>
            </a:r>
            <a:r>
              <a:rPr lang="cs-CZ" b="1" dirty="0"/>
              <a:t>popis jedné </a:t>
            </a:r>
            <a:r>
              <a:rPr lang="cs-CZ" b="1" dirty="0" smtClean="0"/>
              <a:t>nebo dvou </a:t>
            </a:r>
            <a:r>
              <a:rPr lang="cs-CZ" b="1" dirty="0"/>
              <a:t>osob</a:t>
            </a:r>
            <a:r>
              <a:rPr lang="cs-CZ" dirty="0"/>
              <a:t> (v medicíně pak pacientů) se stejnými nebo podobnými problémy, </a:t>
            </a:r>
            <a:r>
              <a:rPr lang="cs-CZ" dirty="0" smtClean="0"/>
              <a:t>účelem kterého </a:t>
            </a:r>
            <a:r>
              <a:rPr lang="cs-CZ" dirty="0"/>
              <a:t>je buď uvést novou představu, </a:t>
            </a:r>
            <a:r>
              <a:rPr lang="cs-CZ" dirty="0" smtClean="0"/>
              <a:t>nebo potvrdit </a:t>
            </a:r>
            <a:r>
              <a:rPr lang="cs-CZ" dirty="0"/>
              <a:t>předchozí nález (</a:t>
            </a:r>
            <a:r>
              <a:rPr lang="cs-CZ" dirty="0" err="1"/>
              <a:t>Mihál</a:t>
            </a:r>
            <a:r>
              <a:rPr lang="cs-CZ" dirty="0"/>
              <a:t>, 2003).</a:t>
            </a:r>
          </a:p>
          <a:p>
            <a:r>
              <a:rPr lang="cs-CZ" dirty="0"/>
              <a:t>Nebo obecněji: jde o </a:t>
            </a:r>
            <a:r>
              <a:rPr lang="cs-CZ" b="1" dirty="0"/>
              <a:t>detailní studium jednoho nebo několika málo případů</a:t>
            </a:r>
            <a:r>
              <a:rPr lang="cs-CZ" dirty="0"/>
              <a:t>, jimiž </a:t>
            </a:r>
            <a:r>
              <a:rPr lang="cs-CZ" dirty="0" smtClean="0"/>
              <a:t>se snažíme </a:t>
            </a:r>
            <a:r>
              <a:rPr lang="cs-CZ" dirty="0"/>
              <a:t>zachytit složitost případu a </a:t>
            </a:r>
            <a:r>
              <a:rPr lang="cs-CZ" dirty="0" smtClean="0"/>
              <a:t>popsat vztahy </a:t>
            </a:r>
            <a:r>
              <a:rPr lang="cs-CZ" dirty="0"/>
              <a:t>v jejich celistvosti. Předpokládá se, </a:t>
            </a:r>
            <a:r>
              <a:rPr lang="cs-CZ" dirty="0" smtClean="0"/>
              <a:t>že důkladným </a:t>
            </a:r>
            <a:r>
              <a:rPr lang="cs-CZ" dirty="0"/>
              <a:t>prozkoumáním jednoho případu lépe porozumíme jiným podobným případům (</a:t>
            </a:r>
            <a:r>
              <a:rPr lang="cs-CZ" dirty="0" err="1"/>
              <a:t>Hendl</a:t>
            </a:r>
            <a:r>
              <a:rPr lang="cs-CZ" dirty="0"/>
              <a:t>, 2005, s. 104</a:t>
            </a:r>
            <a:r>
              <a:rPr lang="cs-CZ" dirty="0" smtClean="0"/>
              <a:t>).</a:t>
            </a:r>
          </a:p>
          <a:p>
            <a:endParaRPr lang="cs-CZ" sz="2200" dirty="0" smtClean="0"/>
          </a:p>
          <a:p>
            <a:r>
              <a:rPr lang="cs-CZ" sz="2200" dirty="0" smtClean="0"/>
              <a:t>Více viz </a:t>
            </a:r>
            <a:r>
              <a:rPr lang="cs-CZ" sz="2200" dirty="0"/>
              <a:t>Mareš, </a:t>
            </a:r>
            <a:r>
              <a:rPr lang="cs-CZ" sz="2200" dirty="0" smtClean="0"/>
              <a:t>Jiří. </a:t>
            </a:r>
            <a:r>
              <a:rPr lang="cs-CZ" sz="2200" dirty="0"/>
              <a:t>(2015). Tvorba případových studií pro výzkumné účely. </a:t>
            </a:r>
            <a:r>
              <a:rPr lang="cs-CZ" sz="2200" i="1" dirty="0"/>
              <a:t>Pedagogika</a:t>
            </a:r>
            <a:r>
              <a:rPr lang="cs-CZ" sz="2200" dirty="0"/>
              <a:t>, </a:t>
            </a:r>
            <a:r>
              <a:rPr lang="cs-CZ" sz="2200" i="1" dirty="0"/>
              <a:t>65</a:t>
            </a:r>
            <a:r>
              <a:rPr lang="cs-CZ" sz="2200" dirty="0"/>
              <a:t>(2), 113-142.</a:t>
            </a:r>
            <a:r>
              <a:rPr lang="cs-CZ" sz="2200" dirty="0" smtClean="0"/>
              <a:t> Dostupné z </a:t>
            </a:r>
            <a:r>
              <a:rPr lang="cs-CZ" sz="2200" dirty="0" smtClean="0">
                <a:hlinkClick r:id="rId2"/>
              </a:rPr>
              <a:t>http</a:t>
            </a:r>
            <a:r>
              <a:rPr lang="cs-CZ" sz="2200" dirty="0">
                <a:hlinkClick r:id="rId2"/>
              </a:rPr>
              <a:t>://pages.pedf.cuni.cz/pedagogika/?</a:t>
            </a:r>
            <a:r>
              <a:rPr lang="cs-CZ" sz="2200" dirty="0" smtClean="0">
                <a:hlinkClick r:id="rId2"/>
              </a:rPr>
              <a:t>p=11212&amp;lang=cs</a:t>
            </a:r>
            <a:r>
              <a:rPr lang="cs-CZ" sz="2200" dirty="0" smtClean="0"/>
              <a:t>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00879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Případová studie - typy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 smtClean="0"/>
              <a:t>Deskriptivní </a:t>
            </a:r>
            <a:r>
              <a:rPr lang="cs-CZ" b="1" dirty="0"/>
              <a:t>(popisující) </a:t>
            </a:r>
            <a:r>
              <a:rPr lang="cs-CZ" b="1" dirty="0" smtClean="0"/>
              <a:t>případová studie</a:t>
            </a:r>
            <a:r>
              <a:rPr lang="cs-CZ" dirty="0"/>
              <a:t>. Používá se k  podrobnému, komplexnímu popisu nějakého jevu </a:t>
            </a:r>
            <a:r>
              <a:rPr lang="cs-CZ" dirty="0" smtClean="0"/>
              <a:t>reálného života </a:t>
            </a:r>
            <a:r>
              <a:rPr lang="cs-CZ" dirty="0"/>
              <a:t>v tom kontextu, v němž se běžně vyskytuje a probíhá.</a:t>
            </a:r>
          </a:p>
          <a:p>
            <a:r>
              <a:rPr lang="cs-CZ" b="1" dirty="0" err="1"/>
              <a:t>Exploratorní</a:t>
            </a:r>
            <a:r>
              <a:rPr lang="cs-CZ" b="1" dirty="0"/>
              <a:t> (průzkumná) případová studie.</a:t>
            </a:r>
            <a:r>
              <a:rPr lang="cs-CZ" dirty="0"/>
              <a:t> Používá se, když hledáme odpověď na  předpokládané příčinné vztahy</a:t>
            </a:r>
            <a:r>
              <a:rPr lang="cs-CZ" dirty="0" smtClean="0"/>
              <a:t>, které </a:t>
            </a:r>
            <a:r>
              <a:rPr lang="cs-CZ" dirty="0"/>
              <a:t>se odehrávají v reálném životě a </a:t>
            </a:r>
            <a:r>
              <a:rPr lang="cs-CZ" dirty="0" smtClean="0"/>
              <a:t>jsou příliš </a:t>
            </a:r>
            <a:r>
              <a:rPr lang="cs-CZ" dirty="0"/>
              <a:t>složité na  to, abychom je </a:t>
            </a:r>
            <a:r>
              <a:rPr lang="cs-CZ" dirty="0" smtClean="0"/>
              <a:t>zkoumali pomocí </a:t>
            </a:r>
            <a:r>
              <a:rPr lang="cs-CZ" dirty="0"/>
              <a:t>dotazníků nebo je modelovali v experimentu. Hledáme strukturu případu</a:t>
            </a:r>
            <a:r>
              <a:rPr lang="cs-CZ" dirty="0" smtClean="0"/>
              <a:t>, vytváříme </a:t>
            </a:r>
            <a:r>
              <a:rPr lang="cs-CZ" dirty="0"/>
              <a:t>si pracovní hypotézy, připravujeme si materiál pro další, přesněji </a:t>
            </a:r>
            <a:r>
              <a:rPr lang="cs-CZ" dirty="0" smtClean="0"/>
              <a:t>zacílený výzkum</a:t>
            </a:r>
            <a:r>
              <a:rPr lang="cs-CZ" dirty="0"/>
              <a:t>.</a:t>
            </a:r>
          </a:p>
          <a:p>
            <a:r>
              <a:rPr lang="cs-CZ" b="1" dirty="0"/>
              <a:t>Explanační (vysvětlující) </a:t>
            </a:r>
            <a:r>
              <a:rPr lang="cs-CZ" b="1" dirty="0" smtClean="0"/>
              <a:t>případová studie</a:t>
            </a:r>
            <a:r>
              <a:rPr lang="cs-CZ" b="1" dirty="0"/>
              <a:t>. </a:t>
            </a:r>
            <a:r>
              <a:rPr lang="cs-CZ" dirty="0"/>
              <a:t>Používá se, když (kromě </a:t>
            </a:r>
            <a:r>
              <a:rPr lang="cs-CZ" dirty="0" smtClean="0"/>
              <a:t>přesného popisu </a:t>
            </a:r>
            <a:r>
              <a:rPr lang="cs-CZ" dirty="0"/>
              <a:t>faktů o  zkoumaném případu) hledáme mezi konkurujícími si, „soupeřícími</a:t>
            </a:r>
            <a:r>
              <a:rPr lang="cs-CZ" dirty="0" smtClean="0"/>
              <a:t>“ vysvětleními </a:t>
            </a:r>
            <a:r>
              <a:rPr lang="cs-CZ" dirty="0"/>
              <a:t>zjištěných vztahů ta, </a:t>
            </a:r>
            <a:r>
              <a:rPr lang="cs-CZ" dirty="0" smtClean="0"/>
              <a:t>která dokáží </a:t>
            </a:r>
            <a:r>
              <a:rPr lang="cs-CZ" dirty="0"/>
              <a:t>důvěryhodně a  přesvědčivě </a:t>
            </a:r>
            <a:r>
              <a:rPr lang="cs-CZ" dirty="0" smtClean="0"/>
              <a:t>tyto vztahy </a:t>
            </a:r>
            <a:r>
              <a:rPr lang="cs-CZ" dirty="0"/>
              <a:t>vysvětlit, a přitom odpovídají </a:t>
            </a:r>
            <a:r>
              <a:rPr lang="cs-CZ" dirty="0" smtClean="0"/>
              <a:t>všem známým </a:t>
            </a:r>
            <a:r>
              <a:rPr lang="cs-CZ" dirty="0"/>
              <a:t>faktům. Nemusí jít jen o  </a:t>
            </a:r>
            <a:r>
              <a:rPr lang="cs-CZ" dirty="0" smtClean="0"/>
              <a:t>jedno „</a:t>
            </a:r>
            <a:r>
              <a:rPr lang="cs-CZ" dirty="0"/>
              <a:t>jedině správné“ vysvětlení.</a:t>
            </a:r>
          </a:p>
          <a:p>
            <a:r>
              <a:rPr lang="cs-CZ" b="1" dirty="0"/>
              <a:t>Instrumentální případová studie</a:t>
            </a:r>
            <a:r>
              <a:rPr lang="cs-CZ" b="1" dirty="0" smtClean="0"/>
              <a:t>. </a:t>
            </a:r>
            <a:r>
              <a:rPr lang="cs-CZ" dirty="0" smtClean="0"/>
              <a:t>Používá </a:t>
            </a:r>
            <a:r>
              <a:rPr lang="cs-CZ" dirty="0"/>
              <a:t>se, když chce výzkumník prozkoumat konkrétní podoby nějakého </a:t>
            </a:r>
            <a:r>
              <a:rPr lang="cs-CZ" dirty="0" smtClean="0"/>
              <a:t>obecného jevu</a:t>
            </a:r>
            <a:r>
              <a:rPr lang="cs-CZ" dirty="0"/>
              <a:t>. Vyhledá jeden nebo několik případů</a:t>
            </a:r>
            <a:r>
              <a:rPr lang="cs-CZ" dirty="0" smtClean="0"/>
              <a:t>, které </a:t>
            </a:r>
            <a:r>
              <a:rPr lang="cs-CZ" dirty="0"/>
              <a:t>tento obecný jev reprezentují, a  důkladně je prostuduje. Cílem výzkumu </a:t>
            </a:r>
            <a:r>
              <a:rPr lang="cs-CZ" dirty="0" smtClean="0"/>
              <a:t>je hlouběji </a:t>
            </a:r>
            <a:r>
              <a:rPr lang="cs-CZ" dirty="0"/>
              <a:t>porozumět teoretickým </a:t>
            </a:r>
            <a:r>
              <a:rPr lang="cs-CZ" dirty="0" smtClean="0"/>
              <a:t>otázkám typu </a:t>
            </a:r>
            <a:r>
              <a:rPr lang="cs-CZ" dirty="0"/>
              <a:t>„jak“ a „proč“ to v reálném životě funguje. Výzkumník se ve svých úvahách </a:t>
            </a:r>
            <a:r>
              <a:rPr lang="cs-CZ" dirty="0" smtClean="0"/>
              <a:t>snaží jít </a:t>
            </a:r>
            <a:r>
              <a:rPr lang="cs-CZ" dirty="0"/>
              <a:t>nad empirická data.</a:t>
            </a:r>
          </a:p>
          <a:p>
            <a:r>
              <a:rPr lang="cs-CZ" dirty="0"/>
              <a:t>Opakem je </a:t>
            </a:r>
            <a:r>
              <a:rPr lang="cs-CZ" b="1" dirty="0" err="1"/>
              <a:t>intrinzitní</a:t>
            </a:r>
            <a:r>
              <a:rPr lang="cs-CZ" b="1" dirty="0"/>
              <a:t> případová studie. </a:t>
            </a:r>
            <a:r>
              <a:rPr lang="cs-CZ" dirty="0"/>
              <a:t>Používá se, když vztah k </a:t>
            </a:r>
            <a:r>
              <a:rPr lang="cs-CZ" dirty="0" smtClean="0"/>
              <a:t>obecnějšímu rámci </a:t>
            </a:r>
            <a:r>
              <a:rPr lang="cs-CZ" dirty="0"/>
              <a:t>není podstatný. Výzkumník </a:t>
            </a:r>
            <a:r>
              <a:rPr lang="cs-CZ" dirty="0" smtClean="0"/>
              <a:t>studuje jen </a:t>
            </a:r>
            <a:r>
              <a:rPr lang="cs-CZ" dirty="0"/>
              <a:t>jeden ojedinělý případ a snaží se u </a:t>
            </a:r>
            <a:r>
              <a:rPr lang="cs-CZ" dirty="0" smtClean="0"/>
              <a:t>něj jít </a:t>
            </a:r>
            <a:r>
              <a:rPr lang="cs-CZ" dirty="0"/>
              <a:t>do velké hloubky. Cílem je pochopit fungování jednotlivých dílčích částí, </a:t>
            </a:r>
            <a:r>
              <a:rPr lang="cs-CZ" dirty="0" smtClean="0"/>
              <a:t>poznat vnitřní </a:t>
            </a:r>
            <a:r>
              <a:rPr lang="cs-CZ" dirty="0"/>
              <a:t>aspekty a na základě toho porozumět svébytnému fungování tohoto celku</a:t>
            </a:r>
            <a:r>
              <a:rPr lang="cs-CZ" dirty="0" smtClean="0"/>
              <a:t>. Nejde </a:t>
            </a:r>
            <a:r>
              <a:rPr lang="cs-CZ" dirty="0"/>
              <a:t>ani o ověřování pracovních hypotéz</a:t>
            </a:r>
            <a:r>
              <a:rPr lang="cs-CZ" dirty="0" smtClean="0"/>
              <a:t>, ani </a:t>
            </a:r>
            <a:r>
              <a:rPr lang="cs-CZ" dirty="0"/>
              <a:t>o vytváření obecnější teorie.</a:t>
            </a:r>
          </a:p>
          <a:p>
            <a:r>
              <a:rPr lang="cs-CZ" b="1" dirty="0"/>
              <a:t>Evaluační případová studie. </a:t>
            </a:r>
            <a:r>
              <a:rPr lang="cs-CZ" dirty="0" smtClean="0"/>
              <a:t>Používá se</a:t>
            </a:r>
            <a:r>
              <a:rPr lang="cs-CZ" dirty="0"/>
              <a:t>, když sice popisujeme nějaký jev, hledáme příčinné vztahy, snažíme se jev vysvětlit</a:t>
            </a:r>
            <a:r>
              <a:rPr lang="cs-CZ" dirty="0" smtClean="0"/>
              <a:t>, ale </a:t>
            </a:r>
            <a:r>
              <a:rPr lang="cs-CZ" dirty="0"/>
              <a:t>především nám jde o jeho </a:t>
            </a:r>
            <a:r>
              <a:rPr lang="cs-CZ" dirty="0" smtClean="0"/>
              <a:t>zhodnocení podle </a:t>
            </a:r>
            <a:r>
              <a:rPr lang="cs-CZ" dirty="0"/>
              <a:t>určitých kritérií. Obvykle se </a:t>
            </a:r>
            <a:r>
              <a:rPr lang="cs-CZ" dirty="0" smtClean="0"/>
              <a:t>hodnotí nějaký </a:t>
            </a:r>
            <a:r>
              <a:rPr lang="cs-CZ" dirty="0"/>
              <a:t>program či intervenční zásah. </a:t>
            </a:r>
          </a:p>
        </p:txBody>
      </p:sp>
    </p:spTree>
    <p:extLst>
      <p:ext uri="{BB962C8B-B14F-4D97-AF65-F5344CB8AC3E}">
        <p14:creationId xmlns:p14="http://schemas.microsoft.com/office/powerpoint/2010/main" val="1012027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metod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(kde hledat dotazníky – příklad)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0" y="260648"/>
            <a:ext cx="9136360" cy="630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>
            <a:spAutoFit/>
          </a:bodyPr>
          <a:lstStyle/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 smtClean="0"/>
              <a:t>Mgr. </a:t>
            </a:r>
            <a:r>
              <a:rPr lang="cs-CZ" b="1" dirty="0" err="1" smtClean="0"/>
              <a:t>et</a:t>
            </a:r>
            <a:r>
              <a:rPr lang="cs-CZ" b="1" dirty="0" smtClean="0"/>
              <a:t> Mgr. </a:t>
            </a:r>
            <a:r>
              <a:rPr lang="en-GB" b="1" dirty="0" smtClean="0"/>
              <a:t>Jan </a:t>
            </a:r>
            <a:r>
              <a:rPr lang="en-GB" b="1" dirty="0" err="1" smtClean="0"/>
              <a:t>Mareš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</a:p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 smtClean="0"/>
          </a:p>
          <a:p>
            <a:pPr marL="819150" lvl="1" indent="-315913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mares@</a:t>
            </a:r>
            <a:r>
              <a:rPr lang="cs-CZ" dirty="0" err="1" smtClean="0"/>
              <a:t>ped</a:t>
            </a:r>
            <a:r>
              <a:rPr lang="en-GB" dirty="0" smtClean="0"/>
              <a:t>.</a:t>
            </a:r>
            <a:r>
              <a:rPr lang="en-GB" dirty="0" err="1" smtClean="0"/>
              <a:t>muni.cz</a:t>
            </a:r>
            <a:r>
              <a:rPr lang="en-GB" dirty="0" smtClean="0"/>
              <a:t> </a:t>
            </a:r>
            <a:endParaRPr lang="cs-CZ" dirty="0" smtClean="0"/>
          </a:p>
          <a:p>
            <a:pPr marL="819150" lvl="1" indent="-315913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/>
              <a:t>diskusní fórum předmětu</a:t>
            </a:r>
            <a:endParaRPr lang="en-GB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defTabSz="1008063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mtClean="0"/>
              <a:t>Kontakt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práce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 smtClean="0"/>
              <a:t>Projekt práce – součást dohody s vedoucím práce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dirty="0" smtClean="0"/>
              <a:t>popis řešeného problému;  </a:t>
            </a:r>
          </a:p>
          <a:p>
            <a:r>
              <a:rPr lang="cs-CZ" dirty="0" smtClean="0"/>
              <a:t>uvedení do kontextu problému v rámci současného stavu oboru (přehled literatury); </a:t>
            </a:r>
          </a:p>
          <a:p>
            <a:r>
              <a:rPr lang="cs-CZ" dirty="0" smtClean="0"/>
              <a:t>určit cíle práce;</a:t>
            </a:r>
          </a:p>
          <a:p>
            <a:r>
              <a:rPr lang="cs-CZ" dirty="0" smtClean="0"/>
              <a:t>objasnit, jak se bude postupovat, aby se cílů dosáhlo.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 smtClean="0"/>
              <a:t>Struktura práce – součást šablony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 smtClean="0"/>
              <a:t>Úvod (představení tématu v širším kontextu)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Část teoretická (přehled současných informací o tématu; přehledová studie) – v závěru souhrn, který je východiskem pro výzkumnou či praktickou aplikaci</a:t>
            </a:r>
          </a:p>
          <a:p>
            <a:pPr>
              <a:lnSpc>
                <a:spcPct val="90000"/>
              </a:lnSpc>
            </a:pPr>
            <a:r>
              <a:rPr lang="cs-CZ" sz="2000" b="1" dirty="0" smtClean="0"/>
              <a:t>Část praktická </a:t>
            </a:r>
            <a:r>
              <a:rPr lang="cs-CZ" sz="2000" dirty="0" smtClean="0"/>
              <a:t>(výzkumná) – formulace problému, výzkumné otázky (a z nich vyplývající hypotézy), popis zvolených metod, popis zkoumaných osob, popis výsledků, 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Diskuse (co všechno mohlo ovlivnit výsledky, jaké jsou zkušenosti a co mělo být uděláno jinak i v porovnání s podobnými studiemi))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Závěr (stručný)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Literatura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Přílohy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 smtClean="0"/>
              <a:t>Popis standardu na </a:t>
            </a:r>
            <a:r>
              <a:rPr lang="cs-CZ" sz="2000" dirty="0" err="1" smtClean="0"/>
              <a:t>KPsy</a:t>
            </a:r>
            <a:r>
              <a:rPr lang="cs-CZ" sz="2000" dirty="0" smtClean="0"/>
              <a:t> PdF MU prací </a:t>
            </a:r>
            <a:r>
              <a:rPr lang="cs-CZ" sz="2000" dirty="0"/>
              <a:t>viz </a:t>
            </a: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www.ped.muni.cz/wpsy/doc/pokyny_pro_zaverecne_prace_kpsy_ver_2.pdf</a:t>
            </a:r>
            <a:r>
              <a:rPr lang="cs-CZ" sz="2000" dirty="0" smtClean="0"/>
              <a:t> </a:t>
            </a:r>
          </a:p>
        </p:txBody>
      </p:sp>
      <p:pic>
        <p:nvPicPr>
          <p:cNvPr id="1026" name="Picture 2" descr="Spool of th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38992"/>
            <a:ext cx="2788656" cy="18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 smtClean="0"/>
              <a:t>K tématu je vhodné si obstarat </a:t>
            </a:r>
            <a:r>
              <a:rPr lang="cs-CZ" sz="2400" u="sng" dirty="0" smtClean="0"/>
              <a:t>přiměřené</a:t>
            </a:r>
            <a:r>
              <a:rPr lang="cs-CZ" sz="2400" dirty="0" smtClean="0"/>
              <a:t> množství literatury ;)</a:t>
            </a:r>
          </a:p>
          <a:p>
            <a:r>
              <a:rPr lang="cs-CZ" sz="2400" dirty="0" smtClean="0"/>
              <a:t>Literaturu může doporučit vedoucí, důležitý je i vlastní výběr</a:t>
            </a:r>
          </a:p>
          <a:p>
            <a:r>
              <a:rPr lang="cs-CZ" sz="2400" dirty="0" smtClean="0"/>
              <a:t>Průběžně je velmi dobré psát si poznámky a vytvářet seznam literatury </a:t>
            </a:r>
          </a:p>
          <a:p>
            <a:pPr lvl="1"/>
            <a:r>
              <a:rPr lang="cs-CZ" sz="2000" dirty="0" smtClean="0"/>
              <a:t>(„Odkud, </a:t>
            </a:r>
            <a:r>
              <a:rPr lang="cs-CZ" sz="2000" dirty="0" err="1" smtClean="0"/>
              <a:t>doprčic</a:t>
            </a:r>
            <a:r>
              <a:rPr lang="cs-CZ" sz="2000" dirty="0" smtClean="0"/>
              <a:t>, byla ta modrá knížka? A tohle jsem našel kde?“)</a:t>
            </a:r>
          </a:p>
          <a:p>
            <a:pPr lvl="1"/>
            <a:r>
              <a:rPr lang="cs-CZ" sz="2000" dirty="0" smtClean="0"/>
              <a:t>Od začátku podle normy APA</a:t>
            </a:r>
          </a:p>
          <a:p>
            <a:pPr lvl="2"/>
            <a:r>
              <a:rPr lang="cs-CZ" sz="1800" dirty="0" smtClean="0"/>
              <a:t>Užitečný on-line nástroj </a:t>
            </a:r>
            <a:r>
              <a:rPr lang="cs-CZ" sz="1800" dirty="0" smtClean="0">
                <a:hlinkClick r:id="rId3"/>
              </a:rPr>
              <a:t>http://www.citace.com/</a:t>
            </a:r>
            <a:r>
              <a:rPr lang="cs-CZ" sz="1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 doprava 2"/>
          <p:cNvSpPr/>
          <p:nvPr/>
        </p:nvSpPr>
        <p:spPr>
          <a:xfrm rot="18511805">
            <a:off x="6732240" y="2132856"/>
            <a:ext cx="360040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967"/>
            <a:ext cx="9113289" cy="6638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Zdroje – dostupné nejčastěji v knihovnách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 err="1" smtClean="0"/>
              <a:t>PedF</a:t>
            </a:r>
            <a:r>
              <a:rPr lang="cs-CZ" sz="2000" dirty="0" smtClean="0"/>
              <a:t> </a:t>
            </a:r>
            <a:r>
              <a:rPr lang="cs-CZ" sz="2000" dirty="0"/>
              <a:t>MU - </a:t>
            </a: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katedry.ped.muni.cz/knihovna</a:t>
            </a:r>
            <a:endParaRPr lang="cs-CZ" sz="20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 smtClean="0"/>
              <a:t>Odborné </a:t>
            </a:r>
            <a:r>
              <a:rPr lang="cs-CZ" sz="2000" b="1" dirty="0"/>
              <a:t>knihy</a:t>
            </a:r>
            <a:r>
              <a:rPr lang="cs-CZ" sz="2000" dirty="0"/>
              <a:t> – monografie (učebnice konzultovat s vedoucím)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 smtClean="0"/>
              <a:t>V angličtině - </a:t>
            </a:r>
            <a:r>
              <a:rPr lang="cs-CZ" sz="1800" dirty="0" smtClean="0">
                <a:hlinkClick r:id="rId3"/>
              </a:rPr>
              <a:t>http://katedry.ped.muni.cz/knihovna</a:t>
            </a:r>
            <a:r>
              <a:rPr lang="cs-CZ" sz="1800" dirty="0" smtClean="0"/>
              <a:t> (doporučuji encyklopedie </a:t>
            </a:r>
            <a:r>
              <a:rPr lang="cs-CZ" sz="1800" dirty="0"/>
              <a:t>a </a:t>
            </a:r>
            <a:r>
              <a:rPr lang="cs-CZ" sz="1800" dirty="0" err="1"/>
              <a:t>Taylor</a:t>
            </a:r>
            <a:r>
              <a:rPr lang="cs-CZ" sz="1800" dirty="0"/>
              <a:t> &amp; Francis – kolekce </a:t>
            </a:r>
            <a:r>
              <a:rPr lang="cs-CZ" sz="1800" dirty="0" err="1"/>
              <a:t>Social</a:t>
            </a:r>
            <a:r>
              <a:rPr lang="cs-CZ" sz="1800" dirty="0"/>
              <a:t> Science &amp; </a:t>
            </a:r>
            <a:r>
              <a:rPr lang="cs-CZ" sz="1800" dirty="0" err="1"/>
              <a:t>Humanities</a:t>
            </a:r>
            <a:r>
              <a:rPr lang="cs-CZ" sz="1800" dirty="0"/>
              <a:t> </a:t>
            </a:r>
            <a:r>
              <a:rPr lang="cs-CZ" sz="1800" dirty="0" err="1"/>
              <a:t>Library</a:t>
            </a:r>
            <a:r>
              <a:rPr lang="cs-CZ" sz="1800" dirty="0"/>
              <a:t>)</a:t>
            </a:r>
            <a:endParaRPr lang="cs-CZ" sz="1800" dirty="0" smtClean="0"/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 smtClean="0"/>
              <a:t>Google </a:t>
            </a:r>
            <a:r>
              <a:rPr lang="cs-CZ" sz="1800" dirty="0" err="1" smtClean="0"/>
              <a:t>books</a:t>
            </a:r>
            <a:r>
              <a:rPr lang="cs-CZ" sz="1800" dirty="0" smtClean="0"/>
              <a:t> </a:t>
            </a:r>
            <a:r>
              <a:rPr lang="cs-CZ" sz="1800" dirty="0" smtClean="0">
                <a:hlinkClick r:id="rId4"/>
              </a:rPr>
              <a:t>http://books.google.cz/</a:t>
            </a:r>
            <a:endParaRPr lang="cs-CZ" sz="18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Odborné časopisy</a:t>
            </a:r>
            <a:r>
              <a:rPr lang="cs-CZ" sz="2000" dirty="0"/>
              <a:t> – </a:t>
            </a:r>
            <a:r>
              <a:rPr lang="cs-CZ" sz="2000" dirty="0" smtClean="0">
                <a:hlinkClick r:id="rId5"/>
              </a:rPr>
              <a:t>Pedagogika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6"/>
              </a:rPr>
              <a:t>Čs. psychologie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7"/>
              </a:rPr>
              <a:t>e-psychologie</a:t>
            </a:r>
            <a:r>
              <a:rPr lang="cs-CZ" sz="2000" dirty="0" smtClean="0"/>
              <a:t>, Studia </a:t>
            </a:r>
            <a:r>
              <a:rPr lang="cs-CZ" sz="2000" dirty="0" err="1" smtClean="0"/>
              <a:t>Paedagogica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8"/>
              </a:rPr>
              <a:t>Školský </a:t>
            </a:r>
            <a:r>
              <a:rPr lang="cs-CZ" sz="2000" dirty="0" err="1" smtClean="0">
                <a:hlinkClick r:id="rId8"/>
              </a:rPr>
              <a:t>psychológ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9"/>
              </a:rPr>
              <a:t>Orbis </a:t>
            </a:r>
            <a:r>
              <a:rPr lang="cs-CZ" sz="2000" dirty="0" err="1" smtClean="0">
                <a:hlinkClick r:id="rId9"/>
              </a:rPr>
              <a:t>Scholae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0"/>
              </a:rPr>
              <a:t>Pedagogika.sk</a:t>
            </a:r>
            <a:r>
              <a:rPr lang="cs-CZ" sz="2000" dirty="0" smtClean="0"/>
              <a:t>, </a:t>
            </a:r>
            <a:r>
              <a:rPr lang="cs-CZ" sz="2000" dirty="0" err="1" smtClean="0">
                <a:hlinkClick r:id="rId11"/>
              </a:rPr>
              <a:t>Journal</a:t>
            </a:r>
            <a:r>
              <a:rPr lang="cs-CZ" sz="2000" dirty="0" smtClean="0">
                <a:hlinkClick r:id="rId11"/>
              </a:rPr>
              <a:t> </a:t>
            </a:r>
            <a:r>
              <a:rPr lang="cs-CZ" sz="2000" dirty="0" err="1" smtClean="0">
                <a:hlinkClick r:id="rId11"/>
              </a:rPr>
              <a:t>of</a:t>
            </a:r>
            <a:r>
              <a:rPr lang="cs-CZ" sz="2000" dirty="0" smtClean="0">
                <a:hlinkClick r:id="rId11"/>
              </a:rPr>
              <a:t> Pedagogy / Pedagogický </a:t>
            </a:r>
            <a:r>
              <a:rPr lang="cs-CZ" sz="2000" dirty="0" err="1" smtClean="0">
                <a:hlinkClick r:id="rId11"/>
              </a:rPr>
              <a:t>casopis</a:t>
            </a:r>
            <a:r>
              <a:rPr lang="cs-CZ" sz="2000" dirty="0" smtClean="0"/>
              <a:t>...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 err="1" smtClean="0"/>
              <a:t>Scholar</a:t>
            </a:r>
            <a:r>
              <a:rPr lang="cs-CZ" sz="1600" dirty="0" smtClean="0"/>
              <a:t> </a:t>
            </a:r>
            <a:r>
              <a:rPr lang="cs-CZ" sz="1600" dirty="0" err="1" smtClean="0"/>
              <a:t>google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12"/>
              </a:rPr>
              <a:t>http://scholar.google.cz/</a:t>
            </a:r>
            <a:endParaRPr lang="cs-CZ" sz="16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Sborníky z konferencí</a:t>
            </a:r>
            <a:r>
              <a:rPr lang="cs-CZ" sz="2000" dirty="0"/>
              <a:t>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např. ČAPV,…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Vzdělávací portály – </a:t>
            </a:r>
            <a:r>
              <a:rPr lang="cs-CZ" sz="2000" dirty="0">
                <a:hlinkClick r:id="rId13"/>
              </a:rPr>
              <a:t>http://www.</a:t>
            </a:r>
            <a:r>
              <a:rPr lang="cs-CZ" sz="2000" dirty="0" err="1">
                <a:hlinkClick r:id="rId13"/>
              </a:rPr>
              <a:t>ceskaskola.cz</a:t>
            </a:r>
            <a:r>
              <a:rPr lang="cs-CZ" sz="2000" dirty="0">
                <a:hlinkClick r:id="rId13"/>
              </a:rPr>
              <a:t>/</a:t>
            </a:r>
            <a:r>
              <a:rPr lang="cs-CZ" sz="2000" dirty="0"/>
              <a:t> (…)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Stránky občanských sdružení a neziskových </a:t>
            </a:r>
            <a:r>
              <a:rPr lang="cs-CZ" sz="2000" dirty="0" smtClean="0"/>
              <a:t>organizací </a:t>
            </a:r>
            <a:r>
              <a:rPr lang="cs-CZ" sz="2000" dirty="0" smtClean="0">
                <a:hlinkClick r:id="rId14"/>
              </a:rPr>
              <a:t>www.nadani.cz</a:t>
            </a:r>
            <a:r>
              <a:rPr lang="cs-CZ" sz="2000" dirty="0" smtClean="0"/>
              <a:t> aj.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 smtClean="0"/>
              <a:t>Veřejné zdroje informací – MŠMT, weby škol, ČŠI atd.</a:t>
            </a:r>
            <a:endParaRPr lang="cs-CZ" sz="2000" dirty="0"/>
          </a:p>
          <a:p>
            <a:pPr lvl="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800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116632"/>
            <a:ext cx="10297144" cy="672994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244123">
            <a:off x="7144734" y="4485496"/>
            <a:ext cx="2123728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Legislativa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335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" y="0"/>
            <a:ext cx="8948847" cy="6931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477666"/>
            <a:ext cx="212372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Veřejně dostupné informace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853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94"/>
            <a:ext cx="9144000" cy="703970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477666"/>
            <a:ext cx="212372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Veřejně dostupné informace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751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Nutnost definovat klíčová slova (a jejich varianty) i v angličtině – užitečná pomůcka - slovníky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Vyhledávání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katalogu knihovny </a:t>
            </a:r>
            <a:r>
              <a:rPr lang="cs-CZ" sz="2000" dirty="0" err="1" smtClean="0"/>
              <a:t>PedF</a:t>
            </a:r>
            <a:r>
              <a:rPr lang="cs-CZ" sz="2000" dirty="0" smtClean="0"/>
              <a:t> MU a dalších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českém </a:t>
            </a:r>
            <a:r>
              <a:rPr lang="cs-CZ" sz="2000" dirty="0" err="1" smtClean="0"/>
              <a:t>interentu</a:t>
            </a:r>
            <a:r>
              <a:rPr lang="cs-CZ" sz="2000" dirty="0" smtClean="0"/>
              <a:t> (seznam, </a:t>
            </a:r>
            <a:r>
              <a:rPr lang="cs-CZ" sz="2000" dirty="0" err="1" smtClean="0"/>
              <a:t>google</a:t>
            </a:r>
            <a:r>
              <a:rPr lang="cs-CZ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anglických odborných časopisech </a:t>
            </a:r>
          </a:p>
          <a:p>
            <a:pPr lvl="2">
              <a:lnSpc>
                <a:spcPct val="90000"/>
              </a:lnSpc>
            </a:pP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katedry.ped.muni.cz/knihovna/e-zdroje/databaze</a:t>
            </a:r>
            <a:endParaRPr lang="cs-CZ" sz="1800" dirty="0" smtClean="0"/>
          </a:p>
          <a:p>
            <a:pPr lvl="3">
              <a:lnSpc>
                <a:spcPct val="90000"/>
              </a:lnSpc>
            </a:pPr>
            <a:r>
              <a:rPr lang="cs-CZ" sz="1600" dirty="0" smtClean="0"/>
              <a:t>EBSCO, </a:t>
            </a:r>
          </a:p>
          <a:p>
            <a:pPr lvl="3">
              <a:lnSpc>
                <a:spcPct val="90000"/>
              </a:lnSpc>
            </a:pPr>
            <a:r>
              <a:rPr lang="cs-CZ" sz="1600" dirty="0" smtClean="0"/>
              <a:t>SCOPUS</a:t>
            </a:r>
          </a:p>
          <a:p>
            <a:pPr lvl="3">
              <a:lnSpc>
                <a:spcPct val="90000"/>
              </a:lnSpc>
            </a:pPr>
            <a:r>
              <a:rPr lang="cs-CZ" sz="1600" dirty="0" smtClean="0"/>
              <a:t>ERIC - </a:t>
            </a:r>
            <a:r>
              <a:rPr lang="cs-CZ" sz="1600" dirty="0" err="1" smtClean="0"/>
              <a:t>Educational</a:t>
            </a:r>
            <a:r>
              <a:rPr lang="cs-CZ" sz="1600" dirty="0" smtClean="0"/>
              <a:t> </a:t>
            </a:r>
            <a:r>
              <a:rPr lang="cs-CZ" sz="1600" dirty="0" err="1" smtClean="0"/>
              <a:t>Resource</a:t>
            </a:r>
            <a:r>
              <a:rPr lang="cs-CZ" sz="1600" dirty="0" smtClean="0"/>
              <a:t> </a:t>
            </a:r>
            <a:r>
              <a:rPr lang="cs-CZ" sz="1600" dirty="0" err="1" smtClean="0"/>
              <a:t>Information</a:t>
            </a:r>
            <a:r>
              <a:rPr lang="cs-CZ" sz="1600" dirty="0" smtClean="0"/>
              <a:t> Center </a:t>
            </a:r>
          </a:p>
          <a:p>
            <a:pPr lvl="3">
              <a:lnSpc>
                <a:spcPct val="90000"/>
              </a:lnSpc>
            </a:pPr>
            <a:r>
              <a:rPr lang="cs-CZ" sz="1600" dirty="0" smtClean="0"/>
              <a:t>JSTOR (…)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94688" y="548680"/>
            <a:ext cx="7315200" cy="685800"/>
          </a:xfrm>
        </p:spPr>
        <p:txBody>
          <a:bodyPr/>
          <a:lstStyle/>
          <a:p>
            <a:r>
              <a:rPr lang="cs-CZ" sz="2400" dirty="0"/>
              <a:t>K čemu je dobrá?</a:t>
            </a:r>
          </a:p>
          <a:p>
            <a:r>
              <a:rPr lang="cs-CZ" sz="2400" dirty="0"/>
              <a:t>Jak vybrat téma a jak s ním pracovat?</a:t>
            </a:r>
          </a:p>
          <a:p>
            <a:r>
              <a:rPr lang="cs-CZ" sz="2400" dirty="0"/>
              <a:t>Jak vybrat vedoucího?</a:t>
            </a:r>
          </a:p>
          <a:p>
            <a:r>
              <a:rPr lang="cs-CZ" sz="2400" dirty="0" smtClean="0"/>
              <a:t>Metodologie </a:t>
            </a:r>
            <a:r>
              <a:rPr lang="cs-CZ" sz="2400" dirty="0"/>
              <a:t>práce.</a:t>
            </a:r>
          </a:p>
          <a:p>
            <a:r>
              <a:rPr lang="cs-CZ" sz="2400" dirty="0"/>
              <a:t>Práce s literaturou.</a:t>
            </a:r>
          </a:p>
          <a:p>
            <a:r>
              <a:rPr lang="cs-CZ" sz="2400" dirty="0"/>
              <a:t>Struktura práce.</a:t>
            </a:r>
          </a:p>
          <a:p>
            <a:r>
              <a:rPr lang="cs-CZ" sz="2400" dirty="0" smtClean="0"/>
              <a:t>Technické </a:t>
            </a:r>
            <a:r>
              <a:rPr lang="cs-CZ" sz="2400" dirty="0"/>
              <a:t>aspekty práce.</a:t>
            </a:r>
          </a:p>
          <a:p>
            <a:r>
              <a:rPr lang="cs-CZ" sz="2400" dirty="0"/>
              <a:t>Prezentace práce a její obhajoba</a:t>
            </a:r>
            <a:r>
              <a:rPr lang="cs-CZ" dirty="0"/>
              <a:t>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Závěrečná práce – obsah setkání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93" y="188640"/>
            <a:ext cx="10097116" cy="66693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146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" y="188640"/>
            <a:ext cx="8958717" cy="583264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009837" cy="590893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30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11245054" cy="74749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759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časopisy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160693" cy="618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91" y="260648"/>
            <a:ext cx="8993309" cy="567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568952" cy="617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881066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Technické aspekty práce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 smtClean="0"/>
              <a:t>Nepracujte s programovým vybavením, se kterým neumíte ;)</a:t>
            </a:r>
          </a:p>
          <a:p>
            <a:r>
              <a:rPr lang="cs-CZ" sz="2400" dirty="0" smtClean="0"/>
              <a:t>Zálohujte průběžně svou práci a nejméně 2x a na různé datové nosiče (</a:t>
            </a:r>
            <a:r>
              <a:rPr lang="cs-CZ" sz="2400" dirty="0" err="1" smtClean="0"/>
              <a:t>flash</a:t>
            </a:r>
            <a:r>
              <a:rPr lang="cs-CZ" sz="2400" dirty="0" smtClean="0"/>
              <a:t> disk, </a:t>
            </a:r>
            <a:r>
              <a:rPr lang="cs-CZ" sz="2400" dirty="0" err="1" smtClean="0"/>
              <a:t>cloud</a:t>
            </a:r>
            <a:r>
              <a:rPr lang="cs-CZ" sz="2400" dirty="0" smtClean="0"/>
              <a:t>) a aspoň jednu zálohu mějte jinde, než máte PC (krádež, požár… ;)</a:t>
            </a:r>
          </a:p>
          <a:p>
            <a:r>
              <a:rPr lang="cs-CZ" sz="2400" dirty="0" smtClean="0"/>
              <a:t>Udržujte i archiv starších verzí práce… pro případ, že aktuální dokument zhavaruje</a:t>
            </a:r>
          </a:p>
          <a:p>
            <a:r>
              <a:rPr lang="cs-CZ" sz="2400" dirty="0" smtClean="0"/>
              <a:t>Sežeňte si někoho, kdo si po Vás práci přečte (20x viděná hloupost je „neviditelná“)</a:t>
            </a:r>
          </a:p>
          <a:p>
            <a:r>
              <a:rPr lang="cs-CZ" sz="2400" dirty="0" smtClean="0"/>
              <a:t>Nezapomeňte zkontrolovat titulní stranu ;)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K čemu je dobrá?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Rozměr „oficiální“ ve vztahu k odborné komunitě i rozměr individuální.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Vypracováním závěrečné práce má student veřejně prokázat schopnost samostatně využívat teoretické, metodologické i praktické poznatky získané během studia a aplikovat je při řešení konkrétního problému.</a:t>
            </a:r>
          </a:p>
          <a:p>
            <a:pPr lvl="1">
              <a:lnSpc>
                <a:spcPct val="90000"/>
              </a:lnSpc>
            </a:pPr>
            <a:endParaRPr lang="cs-CZ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Téma práce by mělo autora bavit a mít pro něj i praktický význam. Jedná se o vztah, který by měl vydržet navzdory nepříznivým vlivům nejméně půl roku ;)</a:t>
            </a:r>
          </a:p>
          <a:p>
            <a:pPr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Prezentace práce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Naučte se o své práci mluvit (5-6 vět které stručně popíší podstatu problému a Váš přístup k němu)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Na obhajobu si nachystejte stručný projev, který popíše: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Problém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Metodu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Výsledky </a:t>
            </a:r>
          </a:p>
          <a:p>
            <a:pPr lvl="1"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400" smtClean="0"/>
              <a:t>Oponent není Váš nepřítel, ale člověk, který je placen za to, aby na Vaší práci našel to dobré i to špatné… a že může mít jiný názor pro Vás může být přínosné ;)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Literatura (výběr)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smtClean="0"/>
              <a:t>GAVORA, P. </a:t>
            </a:r>
            <a:r>
              <a:rPr lang="cs-CZ" sz="1800" i="1" smtClean="0"/>
              <a:t>Úvod do pedagogického výzkumu</a:t>
            </a:r>
            <a:r>
              <a:rPr lang="cs-CZ" sz="1800" smtClean="0"/>
              <a:t>. Brno: Paido, 2000.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GAVORA, P. </a:t>
            </a:r>
            <a:r>
              <a:rPr lang="cs-CZ" sz="1800" i="1" smtClean="0"/>
              <a:t>Výzkumné metody v pedagogice</a:t>
            </a:r>
            <a:r>
              <a:rPr lang="cs-CZ" sz="1800" smtClean="0"/>
              <a:t>. Brno: Paido, 1996.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E-učebnica metodológie kvantitatívneho výskumu - </a:t>
            </a:r>
            <a:r>
              <a:rPr lang="cs-CZ" sz="1800" smtClean="0">
                <a:hlinkClick r:id="rId3"/>
              </a:rPr>
              <a:t>http://www.e-metodologia.fedu.uniba.sk/</a:t>
            </a:r>
            <a:r>
              <a:rPr lang="cs-CZ" sz="1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ŠVAŘÍČEK, R., ŠEĎOVÁ, K. (Eds.) </a:t>
            </a:r>
            <a:r>
              <a:rPr lang="cs-CZ" sz="1800" i="1" smtClean="0"/>
              <a:t>Kvalitativní výzkum v pedagogických vědách: pravidla hry</a:t>
            </a:r>
            <a:r>
              <a:rPr lang="cs-CZ" sz="1800" smtClean="0"/>
              <a:t>. Praha : Portál, 2007. </a:t>
            </a:r>
          </a:p>
          <a:p>
            <a:pPr>
              <a:lnSpc>
                <a:spcPct val="80000"/>
              </a:lnSpc>
            </a:pPr>
            <a:endParaRPr lang="cs-CZ" sz="1800" smtClean="0"/>
          </a:p>
          <a:p>
            <a:pPr>
              <a:lnSpc>
                <a:spcPct val="80000"/>
              </a:lnSpc>
            </a:pPr>
            <a:r>
              <a:rPr lang="cs-CZ" sz="1800" smtClean="0"/>
              <a:t>MAREŠ, J., GAVORA, P. </a:t>
            </a:r>
            <a:r>
              <a:rPr lang="cs-CZ" sz="1800" i="1" smtClean="0"/>
              <a:t>Anglicko - český pedagogický slovník.</a:t>
            </a:r>
            <a:r>
              <a:rPr lang="cs-CZ" sz="1800" smtClean="0"/>
              <a:t> Praha: Portál, 1999. 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PRůCHA, J., WALTEROVÁ, E., MAREŠ, J. </a:t>
            </a:r>
            <a:r>
              <a:rPr lang="cs-CZ" sz="1800" i="1" smtClean="0"/>
              <a:t>Pedagogický slovník</a:t>
            </a:r>
            <a:r>
              <a:rPr lang="cs-CZ" sz="1800" smtClean="0"/>
              <a:t>. Praha: Portál, 1995. </a:t>
            </a:r>
          </a:p>
          <a:p>
            <a:pPr>
              <a:lnSpc>
                <a:spcPct val="80000"/>
              </a:lnSpc>
            </a:pPr>
            <a:endParaRPr lang="cs-CZ" sz="1800" smtClean="0"/>
          </a:p>
          <a:p>
            <a:pPr>
              <a:lnSpc>
                <a:spcPct val="80000"/>
              </a:lnSpc>
            </a:pPr>
            <a:r>
              <a:rPr lang="cs-CZ" sz="1800" smtClean="0"/>
              <a:t>SPOUSTA, Vladimír. </a:t>
            </a:r>
            <a:r>
              <a:rPr lang="cs-CZ" sz="1800" i="1" smtClean="0"/>
              <a:t>Vádemékum autora odborné a vědecké práce (se zaměřením na práce pedagogické)</a:t>
            </a:r>
            <a:r>
              <a:rPr lang="cs-CZ" sz="1800" smtClean="0"/>
              <a:t>. Brno: Masarykova univerzita, 2001. 158 s.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ČMEJRKOVÁ, S.; DANEŠ, F.; SVĚTLÁ, D. </a:t>
            </a:r>
            <a:r>
              <a:rPr lang="cs-CZ" sz="1800" i="1" smtClean="0"/>
              <a:t>Jak napsat odborný text</a:t>
            </a:r>
            <a:r>
              <a:rPr lang="cs-CZ" sz="1800" smtClean="0"/>
              <a:t>. Praha: LEDA, 1999. 255 s. 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ECO, Umberto. </a:t>
            </a:r>
            <a:r>
              <a:rPr lang="cs-CZ" sz="1800" i="1" smtClean="0"/>
              <a:t>Jak napsat diplomovou práci</a:t>
            </a:r>
            <a:r>
              <a:rPr lang="cs-CZ" sz="1800" smtClean="0"/>
              <a:t>. Olomouc: Votobia, 1997. 271 s. </a:t>
            </a:r>
          </a:p>
          <a:p>
            <a:pPr>
              <a:lnSpc>
                <a:spcPct val="80000"/>
              </a:lnSpc>
            </a:pPr>
            <a:endParaRPr lang="cs-CZ" sz="18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Internetové zdroje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b="1" smtClean="0"/>
              <a:t>Jak psát a upravovat diplomovou práci</a:t>
            </a:r>
            <a:r>
              <a:rPr lang="cs-CZ" smtClean="0"/>
              <a:t> (e-learning PdF MU, kol. autorů)</a:t>
            </a:r>
          </a:p>
          <a:p>
            <a:pPr lvl="1"/>
            <a:r>
              <a:rPr lang="cs-CZ" sz="1600" smtClean="0">
                <a:hlinkClick r:id="rId3"/>
              </a:rPr>
              <a:t>http://moodlinka.ped.muni.cz/mod/resource/view.php?id=12931</a:t>
            </a:r>
            <a:r>
              <a:rPr lang="cs-CZ" smtClean="0">
                <a:hlinkClick r:id="rId3"/>
              </a:rPr>
              <a:t> </a:t>
            </a:r>
            <a:endParaRPr lang="cs-CZ" smtClean="0"/>
          </a:p>
          <a:p>
            <a:r>
              <a:rPr lang="cs-CZ" smtClean="0"/>
              <a:t>Odkazy na stránkách Kpsych PedF MU</a:t>
            </a:r>
          </a:p>
          <a:p>
            <a:pPr lvl="1"/>
            <a:r>
              <a:rPr lang="cs-CZ" sz="1600" smtClean="0">
                <a:hlinkClick r:id="rId4"/>
              </a:rPr>
              <a:t>http://www.ped.muni.cz/wpsy/dotazy_odkazy.html</a:t>
            </a:r>
            <a:r>
              <a:rPr lang="cs-CZ" sz="1600" smtClean="0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5724525" y="162877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tx2"/>
                </a:solidFill>
              </a:rPr>
              <a:t>Děkuji za pozornost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 smtClean="0"/>
              <a:t>Závěrečná práce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Rozsah práce má být min. 15 stran a </a:t>
            </a:r>
            <a:r>
              <a:rPr lang="cs-CZ" b="1" dirty="0" smtClean="0"/>
              <a:t>zveřejněn v </a:t>
            </a:r>
            <a:r>
              <a:rPr lang="cs-CZ" b="1" dirty="0" err="1" smtClean="0"/>
              <a:t>ISu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V souvislosti s GDPR se </a:t>
            </a:r>
            <a:r>
              <a:rPr lang="cs-CZ" b="1" dirty="0" smtClean="0"/>
              <a:t>osobní a interní údaje se stávají neveřejnou přílohou práce</a:t>
            </a:r>
            <a:r>
              <a:rPr lang="cs-CZ" dirty="0" smtClean="0"/>
              <a:t> (cca 15 stran) a jsou součástí obhajoby a závěrečné zkoušky</a:t>
            </a:r>
          </a:p>
          <a:p>
            <a:pPr lvl="1"/>
            <a:r>
              <a:rPr lang="cs-CZ" dirty="0" smtClean="0"/>
              <a:t>Tj. původní rozsah 30 stran je zachován a některé práce budou mít i nadále tuto podobu (tj. obsahují jen veřejně dostupné informace a nepracují s citlivými daty (např. je možná anonymizace))</a:t>
            </a:r>
          </a:p>
          <a:p>
            <a:pPr lvl="1"/>
            <a:r>
              <a:rPr lang="cs-CZ" dirty="0" smtClean="0"/>
              <a:t>Rozhodnutí o obsahu neveřejné přílohy konzultovat s vedoucím práce, sporné případy s dr. Marešem (GDPR </a:t>
            </a:r>
            <a:r>
              <a:rPr lang="cs-CZ" dirty="0" err="1" smtClean="0"/>
              <a:t>koordinor</a:t>
            </a:r>
            <a:r>
              <a:rPr lang="cs-CZ" dirty="0" smtClean="0"/>
              <a:t> </a:t>
            </a:r>
            <a:r>
              <a:rPr lang="cs-CZ" dirty="0" err="1" smtClean="0"/>
              <a:t>Kpsy</a:t>
            </a:r>
            <a:r>
              <a:rPr lang="cs-CZ" dirty="0" smtClean="0"/>
              <a:t> ;) </a:t>
            </a:r>
          </a:p>
          <a:p>
            <a:r>
              <a:rPr lang="cs-CZ" dirty="0" smtClean="0"/>
              <a:t>Šablona práce k dispozici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5198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39404" cy="58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4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Jak vybrat téma a jak s ním pracovat?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Výběr tématu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 smtClean="0"/>
              <a:t>Jedná se „umění možného“ – výběr:</a:t>
            </a:r>
          </a:p>
          <a:p>
            <a:pPr lvl="1"/>
            <a:r>
              <a:rPr lang="cs-CZ" sz="2000" dirty="0" smtClean="0"/>
              <a:t>Mezi tématy obvyklými a častými („to se mi líbí“)</a:t>
            </a:r>
          </a:p>
          <a:p>
            <a:pPr lvl="1"/>
            <a:r>
              <a:rPr lang="cs-CZ" sz="2000" dirty="0" smtClean="0"/>
              <a:t>Výběr tématu vlastního („tohle mne zajímá“ či „tohle ve škole využijeme“)</a:t>
            </a:r>
          </a:p>
          <a:p>
            <a:pPr lvl="1"/>
            <a:endParaRPr lang="cs-CZ" sz="2000" dirty="0" smtClean="0"/>
          </a:p>
          <a:p>
            <a:r>
              <a:rPr lang="cs-CZ" sz="2400" dirty="0" smtClean="0"/>
              <a:t>Téma: </a:t>
            </a:r>
          </a:p>
          <a:p>
            <a:pPr lvl="1"/>
            <a:r>
              <a:rPr lang="cs-CZ" sz="2000" dirty="0" smtClean="0"/>
              <a:t>Musí být dostatečně úzké, aby bylo možno je v rozumném čase a s rozumným úsilím zvládnout (pozor na „obecná“ témata!)</a:t>
            </a:r>
          </a:p>
          <a:p>
            <a:pPr lvl="1"/>
            <a:r>
              <a:rPr lang="cs-CZ" sz="2000" dirty="0" smtClean="0"/>
              <a:t>Mělo by souviset s vlastní praxí („užitečnost“)</a:t>
            </a:r>
          </a:p>
          <a:p>
            <a:pPr lvl="1"/>
            <a:r>
              <a:rPr lang="cs-CZ" sz="2000" dirty="0" smtClean="0"/>
              <a:t>Mělo by být pro autora atraktivní</a:t>
            </a:r>
          </a:p>
          <a:p>
            <a:pPr lvl="1"/>
            <a:endParaRPr lang="cs-CZ" sz="2000" dirty="0" smtClean="0"/>
          </a:p>
          <a:p>
            <a:r>
              <a:rPr lang="cs-CZ" sz="2400" b="1" dirty="0" smtClean="0"/>
              <a:t>Obojí ovlivňuje i </a:t>
            </a:r>
            <a:r>
              <a:rPr lang="cs-CZ" sz="2400" b="1" dirty="0" err="1" smtClean="0"/>
              <a:t>přidělění</a:t>
            </a:r>
            <a:r>
              <a:rPr lang="cs-CZ" sz="2400" b="1" dirty="0" smtClean="0"/>
              <a:t> vedoucího práce (i možného konzultanta ;)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Název práce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 smtClean="0"/>
              <a:t>Název předznamenává celou práci. Má být krátký, přesný a výstižný. Pokud možno má obsahovat klíčová slova, která charakterizují práci i příslušný postup. Pro upřesnění je možné použít podtitul.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V literatuře se setkáme s dvěma druhy názvů. 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První mají poetické zaměření. Název má upoutat čtenáře a metaforičností vyvolat emoce. Často podoba otázky.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Druhý druh názvu  přímo informuje o problému a cílech. Obsahuje prvky dobře formulované výzkumné otázky. </a:t>
            </a:r>
          </a:p>
          <a:p>
            <a:pPr lvl="2">
              <a:lnSpc>
                <a:spcPct val="80000"/>
              </a:lnSpc>
            </a:pPr>
            <a:r>
              <a:rPr lang="cs-CZ" sz="1800" dirty="0" smtClean="0"/>
              <a:t>[(závisle proměnná) jako funkce (nezávisle proměnné)] nebo (Efekt (nezávisle proměnné) na (závisle proměnnou)) pro [(danou populaci) nebo (jiné podmínky)]. 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Inspirací (nebo negativním příkladem) mohou být i již odevzdané práce - </a:t>
            </a:r>
            <a:r>
              <a:rPr lang="cs-CZ" sz="2400" dirty="0" smtClean="0">
                <a:hlinkClick r:id="rId3"/>
              </a:rPr>
              <a:t>http://is.muni.cz/thesis/</a:t>
            </a:r>
            <a:r>
              <a:rPr lang="cs-CZ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485</TotalTime>
  <Words>1963</Words>
  <Application>Microsoft Office PowerPoint</Application>
  <PresentationFormat>Předvádění na obrazovce (4:3)</PresentationFormat>
  <Paragraphs>279</Paragraphs>
  <Slides>43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2" baseType="lpstr">
      <vt:lpstr>Arial</vt:lpstr>
      <vt:lpstr>Arial Narrow</vt:lpstr>
      <vt:lpstr>Garamond</vt:lpstr>
      <vt:lpstr>Times New Roman</vt:lpstr>
      <vt:lpstr>Tw Cen MT</vt:lpstr>
      <vt:lpstr>Verdana</vt:lpstr>
      <vt:lpstr>Wingdings</vt:lpstr>
      <vt:lpstr>Wingdings 2</vt:lpstr>
      <vt:lpstr>Medián</vt:lpstr>
      <vt:lpstr>Závěrečná práce</vt:lpstr>
      <vt:lpstr>Kontakt</vt:lpstr>
      <vt:lpstr>Závěrečná práce – obsah setkání</vt:lpstr>
      <vt:lpstr>K čemu je dobrá?</vt:lpstr>
      <vt:lpstr>Závěrečná práce</vt:lpstr>
      <vt:lpstr>Prezentace aplikace PowerPoint</vt:lpstr>
      <vt:lpstr>Jak vybrat téma a jak s ním pracovat?</vt:lpstr>
      <vt:lpstr>Výběr tématu</vt:lpstr>
      <vt:lpstr>Název práce</vt:lpstr>
      <vt:lpstr>Vstupní uvažování nad problémem</vt:lpstr>
      <vt:lpstr>Metodologie</vt:lpstr>
      <vt:lpstr>JAK VZNIKAJÍ POZNATKY?</vt:lpstr>
      <vt:lpstr>Metodologie</vt:lpstr>
      <vt:lpstr>Když se řekne… věda</vt:lpstr>
      <vt:lpstr>MAPA VÝZKUMU CO VŠECHNO PATŘÍ DO VÝZKUMU?</vt:lpstr>
      <vt:lpstr>Případová studie – obvyklý typ práce</vt:lpstr>
      <vt:lpstr>Případová studie - typy</vt:lpstr>
      <vt:lpstr>Příklady metod</vt:lpstr>
      <vt:lpstr>Prezentace aplikace PowerPoint</vt:lpstr>
      <vt:lpstr>Projekt práce</vt:lpstr>
      <vt:lpstr>Projekt práce – součást dohody s vedoucím práce</vt:lpstr>
      <vt:lpstr>Struktura práce – součást šablony</vt:lpstr>
      <vt:lpstr>Práce s literaturou</vt:lpstr>
      <vt:lpstr>Prezentace aplikace PowerPoint</vt:lpstr>
      <vt:lpstr>Práce s literaturou (2)</vt:lpstr>
      <vt:lpstr>Prezentace aplikace PowerPoint</vt:lpstr>
      <vt:lpstr>Prezentace aplikace PowerPoint</vt:lpstr>
      <vt:lpstr>Prezentace aplikace PowerPoint</vt:lpstr>
      <vt:lpstr>Práce s literaturou (3)</vt:lpstr>
      <vt:lpstr>Prezentace aplikace PowerPoint</vt:lpstr>
      <vt:lpstr>Prezentace aplikace PowerPoint</vt:lpstr>
      <vt:lpstr>Prezentace aplikace PowerPoint</vt:lpstr>
      <vt:lpstr>Prezentace aplikace PowerPoint</vt:lpstr>
      <vt:lpstr>časopisy</vt:lpstr>
      <vt:lpstr>Prezentace aplikace PowerPoint</vt:lpstr>
      <vt:lpstr>Prezentace aplikace PowerPoint</vt:lpstr>
      <vt:lpstr>Prezentace aplikace PowerPoint</vt:lpstr>
      <vt:lpstr>Prezentace aplikace PowerPoint</vt:lpstr>
      <vt:lpstr>Technické aspekty práce</vt:lpstr>
      <vt:lpstr>Prezentace práce</vt:lpstr>
      <vt:lpstr>Literatura (výběr)</vt:lpstr>
      <vt:lpstr>Internetové zdroje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práce</dc:title>
  <dc:creator>Jan Mares</dc:creator>
  <cp:lastModifiedBy>Jan Mareš</cp:lastModifiedBy>
  <cp:revision>44</cp:revision>
  <dcterms:created xsi:type="dcterms:W3CDTF">2007-10-05T07:25:22Z</dcterms:created>
  <dcterms:modified xsi:type="dcterms:W3CDTF">2019-01-04T07:47:57Z</dcterms:modified>
</cp:coreProperties>
</file>