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67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1A90F-D269-428F-A3C2-C96CC7ECE76F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384B5-4EA0-44E6-9BF2-ACAF3EF47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357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200797-9FC2-422F-A8F2-1427B9541751}" type="slidenum">
              <a:rPr lang="ru-RU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ru-RU" altLang="cs-CZ" sz="120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D7742D-AEE4-4D74-AD5E-9771196D10FD}" type="slidenum">
              <a:rPr lang="ru-RU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ru-RU" altLang="cs-CZ" sz="120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1732DE-4E46-4013-85AC-8101421EA134}" type="slidenum">
              <a:rPr lang="ru-RU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ru-RU" altLang="cs-CZ" sz="120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5785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8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772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 lIns="82945" tIns="41473" rIns="82945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397B4-040C-4C9E-96E7-56B2A77C929B}" type="slidenum">
              <a:rPr lang="ru-RU" altLang="cs-CZ"/>
              <a:pPr>
                <a:defRPr/>
              </a:pPr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67717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842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87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991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39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1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88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375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3197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19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cs-CZ" dirty="0" smtClean="0"/>
              <a:t>Ruská moderní a postmoderní lit. 1</a:t>
            </a:r>
          </a:p>
          <a:p>
            <a:r>
              <a:rPr lang="cs-CZ" dirty="0" smtClean="0"/>
              <a:t>Mgr. Eva Malenová,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 рубеже веков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3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Муравский</a:t>
            </a:r>
            <a:r>
              <a:rPr lang="cs-CZ" b="1" dirty="0"/>
              <a:t> </a:t>
            </a:r>
            <a:r>
              <a:rPr lang="cs-CZ" b="1" dirty="0" err="1" smtClean="0"/>
              <a:t>шлях</a:t>
            </a:r>
            <a:r>
              <a:rPr lang="ru-RU" b="1" dirty="0" smtClean="0"/>
              <a:t> </a:t>
            </a:r>
            <a:r>
              <a:rPr lang="ru-RU" dirty="0"/>
              <a:t>(</a:t>
            </a:r>
            <a:r>
              <a:rPr lang="cs-CZ" dirty="0" smtClean="0"/>
              <a:t>1930</a:t>
            </a:r>
            <a:r>
              <a:rPr lang="ru-RU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Летний</a:t>
            </a:r>
            <a:r>
              <a:rPr lang="cs-CZ" dirty="0" smtClean="0"/>
              <a:t> </a:t>
            </a:r>
            <a:r>
              <a:rPr lang="cs-CZ" dirty="0" err="1"/>
              <a:t>вечер</a:t>
            </a:r>
            <a:r>
              <a:rPr lang="cs-CZ" dirty="0"/>
              <a:t>, </a:t>
            </a:r>
            <a:r>
              <a:rPr lang="cs-CZ" dirty="0" err="1"/>
              <a:t>ямщицкая</a:t>
            </a:r>
            <a:r>
              <a:rPr lang="cs-CZ" dirty="0"/>
              <a:t> </a:t>
            </a:r>
            <a:r>
              <a:rPr lang="cs-CZ" dirty="0" err="1"/>
              <a:t>тройка</a:t>
            </a:r>
            <a:r>
              <a:rPr lang="cs-CZ" dirty="0"/>
              <a:t>, </a:t>
            </a:r>
            <a:r>
              <a:rPr lang="cs-CZ" dirty="0" err="1"/>
              <a:t>бесконечный</a:t>
            </a:r>
            <a:r>
              <a:rPr lang="cs-CZ" dirty="0"/>
              <a:t>, </a:t>
            </a:r>
            <a:r>
              <a:rPr lang="cs-CZ" dirty="0" err="1"/>
              <a:t>пустынный</a:t>
            </a:r>
            <a:r>
              <a:rPr lang="cs-CZ" dirty="0"/>
              <a:t> </a:t>
            </a:r>
            <a:r>
              <a:rPr lang="cs-CZ" dirty="0" err="1"/>
              <a:t>большак</a:t>
            </a:r>
            <a:r>
              <a:rPr lang="cs-CZ" dirty="0"/>
              <a:t>... </a:t>
            </a:r>
            <a:r>
              <a:rPr lang="cs-CZ" dirty="0" err="1"/>
              <a:t>Много</a:t>
            </a:r>
            <a:r>
              <a:rPr lang="cs-CZ" dirty="0"/>
              <a:t> </a:t>
            </a:r>
            <a:r>
              <a:rPr lang="cs-CZ" dirty="0" err="1"/>
              <a:t>пустынных</a:t>
            </a:r>
            <a:r>
              <a:rPr lang="cs-CZ" dirty="0"/>
              <a:t> </a:t>
            </a:r>
            <a:r>
              <a:rPr lang="cs-CZ" dirty="0" err="1"/>
              <a:t>дорог</a:t>
            </a:r>
            <a:r>
              <a:rPr lang="cs-CZ" dirty="0"/>
              <a:t> и </a:t>
            </a:r>
            <a:r>
              <a:rPr lang="cs-CZ" dirty="0" err="1"/>
              <a:t>полей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Руси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такого</a:t>
            </a:r>
            <a:r>
              <a:rPr lang="cs-CZ" dirty="0"/>
              <a:t> </a:t>
            </a:r>
            <a:r>
              <a:rPr lang="cs-CZ" dirty="0" err="1"/>
              <a:t>безлюдья</a:t>
            </a:r>
            <a:r>
              <a:rPr lang="cs-CZ" dirty="0"/>
              <a:t>, </a:t>
            </a:r>
            <a:r>
              <a:rPr lang="cs-CZ" dirty="0" err="1"/>
              <a:t>такой</a:t>
            </a:r>
            <a:r>
              <a:rPr lang="cs-CZ" dirty="0"/>
              <a:t> </a:t>
            </a:r>
            <a:r>
              <a:rPr lang="cs-CZ" dirty="0" err="1"/>
              <a:t>тишины</a:t>
            </a:r>
            <a:r>
              <a:rPr lang="cs-CZ" dirty="0"/>
              <a:t> </a:t>
            </a:r>
            <a:r>
              <a:rPr lang="cs-CZ" dirty="0" err="1"/>
              <a:t>поискать</a:t>
            </a:r>
            <a:r>
              <a:rPr lang="cs-CZ" dirty="0"/>
              <a:t>. И </a:t>
            </a:r>
            <a:r>
              <a:rPr lang="cs-CZ" dirty="0" err="1"/>
              <a:t>ямщик</a:t>
            </a:r>
            <a:r>
              <a:rPr lang="cs-CZ" dirty="0"/>
              <a:t> </a:t>
            </a:r>
            <a:r>
              <a:rPr lang="cs-CZ" dirty="0" err="1"/>
              <a:t>мне</a:t>
            </a:r>
            <a:r>
              <a:rPr lang="cs-CZ" dirty="0"/>
              <a:t> </a:t>
            </a:r>
            <a:r>
              <a:rPr lang="cs-CZ" dirty="0" err="1"/>
              <a:t>сказал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— </a:t>
            </a:r>
            <a:r>
              <a:rPr lang="cs-CZ" dirty="0" err="1"/>
              <a:t>Это</a:t>
            </a:r>
            <a:r>
              <a:rPr lang="cs-CZ" dirty="0"/>
              <a:t>, </a:t>
            </a:r>
            <a:r>
              <a:rPr lang="cs-CZ" dirty="0" err="1"/>
              <a:t>господин</a:t>
            </a:r>
            <a:r>
              <a:rPr lang="cs-CZ" dirty="0"/>
              <a:t>, </a:t>
            </a:r>
            <a:r>
              <a:rPr lang="cs-CZ" dirty="0" err="1"/>
              <a:t>Муравский</a:t>
            </a:r>
            <a:r>
              <a:rPr lang="cs-CZ" dirty="0"/>
              <a:t> </a:t>
            </a:r>
            <a:r>
              <a:rPr lang="cs-CZ" dirty="0" err="1"/>
              <a:t>шлях</a:t>
            </a:r>
            <a:r>
              <a:rPr lang="cs-CZ" dirty="0"/>
              <a:t> </a:t>
            </a:r>
            <a:r>
              <a:rPr lang="cs-CZ" dirty="0" err="1"/>
              <a:t>называется</a:t>
            </a:r>
            <a:r>
              <a:rPr lang="cs-CZ" dirty="0"/>
              <a:t>. </a:t>
            </a:r>
            <a:r>
              <a:rPr lang="cs-CZ" dirty="0" err="1"/>
              <a:t>Тут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нас</a:t>
            </a:r>
            <a:r>
              <a:rPr lang="cs-CZ" dirty="0"/>
              <a:t> в </a:t>
            </a:r>
            <a:r>
              <a:rPr lang="cs-CZ" dirty="0" err="1"/>
              <a:t>старину</a:t>
            </a:r>
            <a:r>
              <a:rPr lang="cs-CZ" dirty="0"/>
              <a:t> </a:t>
            </a:r>
            <a:r>
              <a:rPr lang="cs-CZ" dirty="0" err="1"/>
              <a:t>несметные</a:t>
            </a:r>
            <a:r>
              <a:rPr lang="cs-CZ" dirty="0"/>
              <a:t> </a:t>
            </a:r>
            <a:r>
              <a:rPr lang="cs-CZ" dirty="0" err="1"/>
              <a:t>татары</a:t>
            </a:r>
            <a:r>
              <a:rPr lang="cs-CZ" dirty="0"/>
              <a:t> </a:t>
            </a:r>
            <a:r>
              <a:rPr lang="cs-CZ" dirty="0" err="1"/>
              <a:t>шли</a:t>
            </a:r>
            <a:r>
              <a:rPr lang="cs-CZ" dirty="0"/>
              <a:t>. </a:t>
            </a:r>
            <a:r>
              <a:rPr lang="cs-CZ" dirty="0" err="1"/>
              <a:t>Шли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муравьи</a:t>
            </a:r>
            <a:r>
              <a:rPr lang="cs-CZ" dirty="0"/>
              <a:t>, </a:t>
            </a:r>
            <a:r>
              <a:rPr lang="cs-CZ" dirty="0" err="1"/>
              <a:t>день</a:t>
            </a:r>
            <a:r>
              <a:rPr lang="cs-CZ" dirty="0"/>
              <a:t> и </a:t>
            </a:r>
            <a:r>
              <a:rPr lang="cs-CZ" dirty="0" err="1"/>
              <a:t>ночь</a:t>
            </a:r>
            <a:r>
              <a:rPr lang="cs-CZ" dirty="0"/>
              <a:t>, </a:t>
            </a:r>
            <a:r>
              <a:rPr lang="cs-CZ" dirty="0" err="1"/>
              <a:t>день</a:t>
            </a:r>
            <a:r>
              <a:rPr lang="cs-CZ" dirty="0"/>
              <a:t> и </a:t>
            </a:r>
            <a:r>
              <a:rPr lang="cs-CZ" dirty="0" err="1"/>
              <a:t>ночь</a:t>
            </a:r>
            <a:r>
              <a:rPr lang="cs-CZ" dirty="0"/>
              <a:t> и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могли</a:t>
            </a:r>
            <a:r>
              <a:rPr lang="cs-CZ" dirty="0"/>
              <a:t> </a:t>
            </a:r>
            <a:r>
              <a:rPr lang="cs-CZ" dirty="0" err="1"/>
              <a:t>пройти</a:t>
            </a:r>
            <a:r>
              <a:rPr lang="cs-CZ" dirty="0"/>
              <a:t>...</a:t>
            </a:r>
          </a:p>
          <a:p>
            <a:pPr marL="0" indent="0">
              <a:buNone/>
            </a:pPr>
            <a:r>
              <a:rPr lang="cs-CZ" dirty="0"/>
              <a:t>Я </a:t>
            </a:r>
            <a:r>
              <a:rPr lang="cs-CZ" dirty="0" err="1"/>
              <a:t>спросил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— А </a:t>
            </a:r>
            <a:r>
              <a:rPr lang="cs-CZ" dirty="0" err="1"/>
              <a:t>давно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— И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запомнит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, — </a:t>
            </a:r>
            <a:r>
              <a:rPr lang="cs-CZ" dirty="0" err="1"/>
              <a:t>ответил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. — </a:t>
            </a:r>
            <a:r>
              <a:rPr lang="cs-CZ" dirty="0" err="1"/>
              <a:t>Большие</a:t>
            </a:r>
            <a:r>
              <a:rPr lang="cs-CZ" dirty="0"/>
              <a:t> </a:t>
            </a:r>
            <a:r>
              <a:rPr lang="cs-CZ" dirty="0" err="1"/>
              <a:t>тысячи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37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Антоновские яблоки (1900)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(…) </a:t>
            </a:r>
            <a:r>
              <a:rPr lang="cs-CZ" dirty="0" err="1" smtClean="0"/>
              <a:t>Помню</a:t>
            </a:r>
            <a:r>
              <a:rPr lang="cs-CZ" dirty="0" smtClean="0"/>
              <a:t>  </a:t>
            </a:r>
            <a:r>
              <a:rPr lang="cs-CZ" dirty="0" err="1"/>
              <a:t>большой</a:t>
            </a:r>
            <a:r>
              <a:rPr lang="cs-CZ" dirty="0" smtClean="0"/>
              <a:t>, </a:t>
            </a:r>
            <a:r>
              <a:rPr lang="cs-CZ" dirty="0" err="1" smtClean="0"/>
              <a:t>весь</a:t>
            </a:r>
            <a:r>
              <a:rPr lang="cs-CZ" dirty="0" smtClean="0"/>
              <a:t> </a:t>
            </a:r>
            <a:r>
              <a:rPr lang="cs-CZ" dirty="0" err="1"/>
              <a:t>золотой</a:t>
            </a:r>
            <a:r>
              <a:rPr lang="cs-CZ" dirty="0"/>
              <a:t>, </a:t>
            </a:r>
            <a:r>
              <a:rPr lang="cs-CZ" dirty="0" err="1"/>
              <a:t>подсохший</a:t>
            </a:r>
            <a:r>
              <a:rPr lang="cs-CZ" dirty="0"/>
              <a:t> и </a:t>
            </a:r>
            <a:r>
              <a:rPr lang="cs-CZ" dirty="0" err="1"/>
              <a:t>поредевший</a:t>
            </a:r>
            <a:r>
              <a:rPr lang="cs-CZ" dirty="0"/>
              <a:t> </a:t>
            </a:r>
            <a:r>
              <a:rPr lang="cs-CZ" dirty="0" err="1"/>
              <a:t>сад</a:t>
            </a:r>
            <a:r>
              <a:rPr lang="cs-CZ" dirty="0"/>
              <a:t>, </a:t>
            </a:r>
            <a:r>
              <a:rPr lang="cs-CZ" dirty="0" err="1"/>
              <a:t>помню</a:t>
            </a:r>
            <a:r>
              <a:rPr lang="cs-CZ" dirty="0"/>
              <a:t> </a:t>
            </a:r>
            <a:r>
              <a:rPr lang="cs-CZ" dirty="0" err="1"/>
              <a:t>кленовые</a:t>
            </a:r>
            <a:r>
              <a:rPr lang="cs-CZ" dirty="0"/>
              <a:t> </a:t>
            </a:r>
            <a:r>
              <a:rPr lang="cs-CZ" dirty="0" err="1"/>
              <a:t>аллеи</a:t>
            </a:r>
            <a:r>
              <a:rPr lang="cs-CZ" dirty="0" smtClean="0"/>
              <a:t>, </a:t>
            </a:r>
            <a:r>
              <a:rPr lang="cs-CZ" dirty="0" err="1" smtClean="0"/>
              <a:t>тонкий</a:t>
            </a:r>
            <a:r>
              <a:rPr lang="cs-CZ" dirty="0" smtClean="0"/>
              <a:t>  </a:t>
            </a:r>
            <a:r>
              <a:rPr lang="cs-CZ" dirty="0" err="1"/>
              <a:t>аромат</a:t>
            </a:r>
            <a:r>
              <a:rPr lang="cs-CZ" dirty="0"/>
              <a:t>  </a:t>
            </a:r>
            <a:r>
              <a:rPr lang="cs-CZ" dirty="0" err="1"/>
              <a:t>опавшей</a:t>
            </a:r>
            <a:r>
              <a:rPr lang="cs-CZ" dirty="0"/>
              <a:t>  </a:t>
            </a:r>
            <a:r>
              <a:rPr lang="cs-CZ" dirty="0" err="1"/>
              <a:t>листвы</a:t>
            </a:r>
            <a:r>
              <a:rPr lang="cs-CZ" dirty="0"/>
              <a:t>  </a:t>
            </a:r>
            <a:r>
              <a:rPr lang="cs-CZ" dirty="0" smtClean="0"/>
              <a:t>и </a:t>
            </a:r>
            <a:r>
              <a:rPr lang="cs-CZ" dirty="0" err="1"/>
              <a:t>запах</a:t>
            </a:r>
            <a:r>
              <a:rPr lang="cs-CZ" dirty="0"/>
              <a:t> </a:t>
            </a:r>
            <a:r>
              <a:rPr lang="cs-CZ" dirty="0" err="1"/>
              <a:t>антоновских</a:t>
            </a:r>
            <a:r>
              <a:rPr lang="cs-CZ" dirty="0"/>
              <a:t> </a:t>
            </a:r>
            <a:r>
              <a:rPr lang="cs-CZ" dirty="0" err="1"/>
              <a:t>яблок</a:t>
            </a:r>
            <a:r>
              <a:rPr lang="cs-CZ" dirty="0" smtClean="0"/>
              <a:t>, </a:t>
            </a:r>
            <a:r>
              <a:rPr lang="cs-CZ" dirty="0" err="1" smtClean="0"/>
              <a:t>запах</a:t>
            </a:r>
            <a:r>
              <a:rPr lang="cs-CZ" dirty="0" smtClean="0"/>
              <a:t> </a:t>
            </a:r>
            <a:r>
              <a:rPr lang="cs-CZ" dirty="0" err="1"/>
              <a:t>меда</a:t>
            </a:r>
            <a:r>
              <a:rPr lang="cs-CZ" dirty="0"/>
              <a:t> и </a:t>
            </a:r>
            <a:r>
              <a:rPr lang="cs-CZ" dirty="0" err="1"/>
              <a:t>осенней</a:t>
            </a:r>
            <a:r>
              <a:rPr lang="cs-CZ" dirty="0"/>
              <a:t>  </a:t>
            </a:r>
            <a:r>
              <a:rPr lang="cs-CZ" dirty="0" err="1"/>
              <a:t>свежести</a:t>
            </a:r>
            <a:r>
              <a:rPr lang="cs-CZ" dirty="0"/>
              <a:t>. </a:t>
            </a:r>
            <a:r>
              <a:rPr lang="cs-CZ" dirty="0" err="1" smtClean="0"/>
              <a:t>Воздух</a:t>
            </a:r>
            <a:r>
              <a:rPr lang="cs-CZ" dirty="0" smtClean="0"/>
              <a:t>  </a:t>
            </a:r>
            <a:r>
              <a:rPr lang="cs-CZ" dirty="0" err="1"/>
              <a:t>так</a:t>
            </a:r>
            <a:r>
              <a:rPr lang="cs-CZ" dirty="0"/>
              <a:t>  </a:t>
            </a:r>
            <a:r>
              <a:rPr lang="cs-CZ" dirty="0" err="1"/>
              <a:t>чист</a:t>
            </a:r>
            <a:r>
              <a:rPr lang="cs-CZ" dirty="0"/>
              <a:t>,  </a:t>
            </a:r>
            <a:r>
              <a:rPr lang="cs-CZ" dirty="0" err="1"/>
              <a:t>точно</a:t>
            </a:r>
            <a:r>
              <a:rPr lang="cs-CZ" dirty="0"/>
              <a:t> 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совсем</a:t>
            </a:r>
            <a:r>
              <a:rPr lang="cs-CZ" dirty="0" smtClean="0"/>
              <a:t>  </a:t>
            </a:r>
            <a:r>
              <a:rPr lang="cs-CZ" dirty="0" err="1"/>
              <a:t>нет</a:t>
            </a:r>
            <a:r>
              <a:rPr lang="cs-CZ" dirty="0"/>
              <a:t>, 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всему</a:t>
            </a:r>
            <a:r>
              <a:rPr lang="cs-CZ" dirty="0"/>
              <a:t> </a:t>
            </a:r>
            <a:r>
              <a:rPr lang="cs-CZ" dirty="0" err="1"/>
              <a:t>саду</a:t>
            </a:r>
            <a:r>
              <a:rPr lang="cs-CZ" dirty="0"/>
              <a:t> </a:t>
            </a:r>
            <a:r>
              <a:rPr lang="cs-CZ" dirty="0" err="1"/>
              <a:t>раздаются</a:t>
            </a:r>
            <a:r>
              <a:rPr lang="cs-CZ" dirty="0"/>
              <a:t> </a:t>
            </a:r>
            <a:r>
              <a:rPr lang="cs-CZ" dirty="0" err="1"/>
              <a:t>голоса</a:t>
            </a:r>
            <a:r>
              <a:rPr lang="cs-CZ" dirty="0"/>
              <a:t> и </a:t>
            </a:r>
            <a:r>
              <a:rPr lang="cs-CZ" dirty="0" err="1"/>
              <a:t>скрип</a:t>
            </a:r>
            <a:r>
              <a:rPr lang="cs-CZ" dirty="0"/>
              <a:t> </a:t>
            </a:r>
            <a:r>
              <a:rPr lang="cs-CZ" dirty="0" err="1"/>
              <a:t>телег</a:t>
            </a:r>
            <a:r>
              <a:rPr lang="cs-CZ" dirty="0"/>
              <a:t>. </a:t>
            </a:r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тархане</a:t>
            </a:r>
            <a:r>
              <a:rPr lang="cs-CZ" dirty="0"/>
              <a:t>, </a:t>
            </a:r>
            <a:r>
              <a:rPr lang="cs-CZ" dirty="0" err="1"/>
              <a:t>мещане-садовники</a:t>
            </a:r>
            <a:r>
              <a:rPr lang="cs-CZ" dirty="0"/>
              <a:t>, </a:t>
            </a:r>
            <a:r>
              <a:rPr lang="cs-CZ" dirty="0" err="1"/>
              <a:t>наняли</a:t>
            </a:r>
            <a:r>
              <a:rPr lang="cs-CZ" dirty="0"/>
              <a:t> </a:t>
            </a:r>
            <a:r>
              <a:rPr lang="cs-CZ" dirty="0" err="1"/>
              <a:t>мужиков</a:t>
            </a:r>
            <a:r>
              <a:rPr lang="cs-CZ" dirty="0"/>
              <a:t>  и  </a:t>
            </a:r>
            <a:r>
              <a:rPr lang="cs-CZ" dirty="0" err="1"/>
              <a:t>насыпают</a:t>
            </a:r>
            <a:r>
              <a:rPr lang="cs-CZ" dirty="0"/>
              <a:t>  </a:t>
            </a:r>
            <a:r>
              <a:rPr lang="cs-CZ" dirty="0" err="1"/>
              <a:t>яблоки</a:t>
            </a:r>
            <a:r>
              <a:rPr lang="cs-CZ" dirty="0" smtClean="0"/>
              <a:t>, </a:t>
            </a:r>
            <a:r>
              <a:rPr lang="cs-CZ" dirty="0" err="1" smtClean="0"/>
              <a:t>чтобы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ночь</a:t>
            </a:r>
            <a:r>
              <a:rPr lang="cs-CZ" dirty="0"/>
              <a:t> </a:t>
            </a:r>
            <a:r>
              <a:rPr lang="cs-CZ" dirty="0" err="1"/>
              <a:t>отправлять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в </a:t>
            </a:r>
            <a:r>
              <a:rPr lang="cs-CZ" dirty="0" err="1"/>
              <a:t>город</a:t>
            </a:r>
            <a:r>
              <a:rPr lang="cs-CZ" dirty="0"/>
              <a:t>, </a:t>
            </a:r>
            <a:r>
              <a:rPr lang="cs-CZ" dirty="0" err="1" smtClean="0"/>
              <a:t>непременно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ночь</a:t>
            </a:r>
            <a:r>
              <a:rPr lang="cs-CZ" dirty="0"/>
              <a:t>, </a:t>
            </a: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 smtClean="0"/>
              <a:t>так</a:t>
            </a:r>
            <a:r>
              <a:rPr lang="cs-CZ" dirty="0" smtClean="0"/>
              <a:t>   </a:t>
            </a:r>
            <a:r>
              <a:rPr lang="cs-CZ" dirty="0" err="1"/>
              <a:t>славно</a:t>
            </a:r>
            <a:r>
              <a:rPr lang="cs-CZ" dirty="0"/>
              <a:t>   </a:t>
            </a:r>
            <a:r>
              <a:rPr lang="cs-CZ" dirty="0" err="1"/>
              <a:t>лежать</a:t>
            </a:r>
            <a:r>
              <a:rPr lang="cs-CZ" dirty="0"/>
              <a:t> 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возу</a:t>
            </a:r>
            <a:r>
              <a:rPr lang="cs-CZ" dirty="0"/>
              <a:t>,  </a:t>
            </a:r>
            <a:r>
              <a:rPr lang="cs-CZ" dirty="0" err="1"/>
              <a:t>смотреть</a:t>
            </a:r>
            <a:r>
              <a:rPr lang="cs-CZ" dirty="0"/>
              <a:t>  в  </a:t>
            </a:r>
            <a:r>
              <a:rPr lang="cs-CZ" dirty="0" err="1"/>
              <a:t>звездное</a:t>
            </a:r>
            <a:r>
              <a:rPr lang="cs-CZ" dirty="0"/>
              <a:t>  </a:t>
            </a:r>
            <a:r>
              <a:rPr lang="cs-CZ" dirty="0" err="1"/>
              <a:t>небо</a:t>
            </a:r>
            <a:r>
              <a:rPr lang="cs-CZ" dirty="0" smtClean="0"/>
              <a:t>, </a:t>
            </a:r>
            <a:r>
              <a:rPr lang="cs-CZ" dirty="0" err="1" smtClean="0"/>
              <a:t>чувствовать</a:t>
            </a:r>
            <a:r>
              <a:rPr lang="cs-CZ" dirty="0" smtClean="0"/>
              <a:t>  </a:t>
            </a:r>
            <a:r>
              <a:rPr lang="cs-CZ" dirty="0" err="1"/>
              <a:t>запах</a:t>
            </a:r>
            <a:r>
              <a:rPr lang="cs-CZ" dirty="0"/>
              <a:t>  </a:t>
            </a:r>
            <a:r>
              <a:rPr lang="cs-CZ" dirty="0" err="1"/>
              <a:t>дегтя</a:t>
            </a:r>
            <a:r>
              <a:rPr lang="cs-CZ" dirty="0"/>
              <a:t>  в  </a:t>
            </a:r>
            <a:r>
              <a:rPr lang="cs-CZ" dirty="0" err="1"/>
              <a:t>свежем</a:t>
            </a:r>
            <a:r>
              <a:rPr lang="cs-CZ" dirty="0"/>
              <a:t>  </a:t>
            </a:r>
            <a:r>
              <a:rPr lang="cs-CZ" dirty="0" err="1"/>
              <a:t>воздухе</a:t>
            </a:r>
            <a:r>
              <a:rPr lang="cs-CZ" dirty="0"/>
              <a:t>  и  </a:t>
            </a:r>
            <a:r>
              <a:rPr lang="cs-CZ" dirty="0" err="1"/>
              <a:t>слушать</a:t>
            </a:r>
            <a:r>
              <a:rPr lang="cs-CZ" dirty="0"/>
              <a:t>, 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осторожно</a:t>
            </a:r>
            <a:r>
              <a:rPr lang="cs-CZ" dirty="0" smtClean="0"/>
              <a:t>  </a:t>
            </a:r>
            <a:r>
              <a:rPr lang="cs-CZ" dirty="0" err="1"/>
              <a:t>поскрипывает</a:t>
            </a:r>
            <a:r>
              <a:rPr lang="cs-CZ" dirty="0"/>
              <a:t>  в  </a:t>
            </a:r>
            <a:r>
              <a:rPr lang="cs-CZ" dirty="0" err="1"/>
              <a:t>темноте</a:t>
            </a:r>
            <a:r>
              <a:rPr lang="cs-CZ" dirty="0"/>
              <a:t>  </a:t>
            </a:r>
            <a:r>
              <a:rPr lang="cs-CZ" dirty="0" err="1"/>
              <a:t>длинный</a:t>
            </a:r>
            <a:r>
              <a:rPr lang="cs-CZ" dirty="0"/>
              <a:t>  </a:t>
            </a:r>
            <a:r>
              <a:rPr lang="cs-CZ" dirty="0" err="1"/>
              <a:t>обоз</a:t>
            </a:r>
            <a:r>
              <a:rPr lang="cs-CZ" dirty="0"/>
              <a:t>  </a:t>
            </a:r>
            <a:r>
              <a:rPr lang="cs-CZ" dirty="0" err="1"/>
              <a:t>по</a:t>
            </a:r>
            <a:r>
              <a:rPr lang="cs-CZ" dirty="0"/>
              <a:t>  </a:t>
            </a:r>
            <a:r>
              <a:rPr lang="cs-CZ" dirty="0" err="1" smtClean="0"/>
              <a:t>большой</a:t>
            </a:r>
            <a:r>
              <a:rPr lang="cs-CZ" dirty="0" smtClean="0"/>
              <a:t> </a:t>
            </a:r>
            <a:r>
              <a:rPr lang="cs-CZ" dirty="0" err="1" smtClean="0"/>
              <a:t>дороге</a:t>
            </a:r>
            <a:r>
              <a:rPr lang="cs-CZ" dirty="0"/>
              <a:t>. </a:t>
            </a:r>
            <a:r>
              <a:rPr lang="cs-CZ" dirty="0" err="1"/>
              <a:t>Мужик</a:t>
            </a:r>
            <a:r>
              <a:rPr lang="cs-CZ" dirty="0"/>
              <a:t>, </a:t>
            </a:r>
            <a:r>
              <a:rPr lang="cs-CZ" dirty="0" err="1"/>
              <a:t>насыпающий</a:t>
            </a:r>
            <a:r>
              <a:rPr lang="cs-CZ" dirty="0"/>
              <a:t> </a:t>
            </a:r>
            <a:r>
              <a:rPr lang="cs-CZ" dirty="0" err="1"/>
              <a:t>яблоки</a:t>
            </a:r>
            <a:r>
              <a:rPr lang="cs-CZ" dirty="0"/>
              <a:t>, </a:t>
            </a:r>
            <a:r>
              <a:rPr lang="cs-CZ" dirty="0" err="1"/>
              <a:t>ест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</a:t>
            </a:r>
            <a:r>
              <a:rPr lang="cs-CZ" dirty="0" err="1"/>
              <a:t>сочным</a:t>
            </a:r>
            <a:r>
              <a:rPr lang="cs-CZ" dirty="0"/>
              <a:t> </a:t>
            </a:r>
            <a:r>
              <a:rPr lang="cs-CZ" dirty="0" err="1"/>
              <a:t>треском</a:t>
            </a:r>
            <a:r>
              <a:rPr lang="cs-CZ" dirty="0"/>
              <a:t> </a:t>
            </a:r>
            <a:r>
              <a:rPr lang="cs-CZ" dirty="0" err="1"/>
              <a:t>одно</a:t>
            </a:r>
            <a:r>
              <a:rPr lang="cs-CZ" dirty="0"/>
              <a:t> </a:t>
            </a:r>
            <a:r>
              <a:rPr lang="cs-CZ" dirty="0" err="1" smtClean="0"/>
              <a:t>заодним</a:t>
            </a:r>
            <a:r>
              <a:rPr lang="cs-CZ" dirty="0" smtClean="0"/>
              <a:t>.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25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Господин из Сан-Франциско (1915)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Господин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 smtClean="0"/>
              <a:t>Сан-Франциско</a:t>
            </a:r>
            <a:r>
              <a:rPr lang="cs-CZ" dirty="0" smtClean="0"/>
              <a:t> - </a:t>
            </a:r>
            <a:r>
              <a:rPr lang="cs-CZ" dirty="0" err="1" smtClean="0"/>
              <a:t>имени</a:t>
            </a:r>
            <a:r>
              <a:rPr lang="cs-CZ" dirty="0" smtClean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ни</a:t>
            </a:r>
            <a:r>
              <a:rPr lang="cs-CZ" dirty="0"/>
              <a:t> в </a:t>
            </a:r>
            <a:r>
              <a:rPr lang="cs-CZ" dirty="0" err="1"/>
              <a:t>Неаполе</a:t>
            </a:r>
            <a:r>
              <a:rPr lang="cs-CZ" dirty="0"/>
              <a:t>, </a:t>
            </a:r>
            <a:r>
              <a:rPr lang="cs-CZ" dirty="0" err="1"/>
              <a:t>ни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Капри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 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запомнил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ехал</a:t>
            </a:r>
            <a:r>
              <a:rPr lang="cs-CZ" dirty="0"/>
              <a:t> в </a:t>
            </a:r>
            <a:r>
              <a:rPr lang="cs-CZ" dirty="0" err="1"/>
              <a:t>Старый</a:t>
            </a:r>
            <a:r>
              <a:rPr lang="cs-CZ" dirty="0"/>
              <a:t>  </a:t>
            </a:r>
            <a:r>
              <a:rPr lang="cs-CZ" dirty="0" err="1"/>
              <a:t>Свет</a:t>
            </a:r>
            <a:r>
              <a:rPr lang="cs-CZ" dirty="0"/>
              <a:t>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целых</a:t>
            </a:r>
            <a:r>
              <a:rPr lang="cs-CZ" dirty="0"/>
              <a:t>  </a:t>
            </a:r>
            <a:r>
              <a:rPr lang="cs-CZ" dirty="0" err="1"/>
              <a:t>два</a:t>
            </a:r>
            <a:r>
              <a:rPr lang="cs-CZ" dirty="0"/>
              <a:t>  </a:t>
            </a:r>
            <a:r>
              <a:rPr lang="cs-CZ" dirty="0" err="1"/>
              <a:t>года</a:t>
            </a:r>
            <a:r>
              <a:rPr lang="cs-CZ" dirty="0"/>
              <a:t>,  с  </a:t>
            </a:r>
            <a:r>
              <a:rPr lang="cs-CZ" dirty="0" err="1"/>
              <a:t>женой</a:t>
            </a:r>
            <a:r>
              <a:rPr lang="cs-CZ" dirty="0"/>
              <a:t>  и  </a:t>
            </a:r>
            <a:r>
              <a:rPr lang="cs-CZ" dirty="0" err="1"/>
              <a:t>дочерью</a:t>
            </a:r>
            <a:r>
              <a:rPr lang="cs-CZ" dirty="0" smtClean="0"/>
              <a:t>, </a:t>
            </a:r>
            <a:r>
              <a:rPr lang="cs-CZ" dirty="0" err="1" smtClean="0"/>
              <a:t>единственно</a:t>
            </a:r>
            <a:r>
              <a:rPr lang="cs-CZ" dirty="0" smtClean="0"/>
              <a:t> </a:t>
            </a:r>
            <a:r>
              <a:rPr lang="cs-CZ" dirty="0" err="1"/>
              <a:t>ради</a:t>
            </a:r>
            <a:r>
              <a:rPr lang="cs-CZ" dirty="0"/>
              <a:t> </a:t>
            </a:r>
            <a:r>
              <a:rPr lang="cs-CZ" dirty="0" err="1"/>
              <a:t>развлечения</a:t>
            </a:r>
            <a:r>
              <a:rPr lang="cs-CZ" dirty="0"/>
              <a:t>.    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твердо</a:t>
            </a:r>
            <a:r>
              <a:rPr lang="cs-CZ" dirty="0"/>
              <a:t> </a:t>
            </a:r>
            <a:r>
              <a:rPr lang="cs-CZ" dirty="0" err="1"/>
              <a:t>уверен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имеет</a:t>
            </a:r>
            <a:r>
              <a:rPr lang="cs-CZ" dirty="0"/>
              <a:t> </a:t>
            </a:r>
            <a:r>
              <a:rPr lang="cs-CZ" dirty="0" err="1"/>
              <a:t>полное</a:t>
            </a:r>
            <a:r>
              <a:rPr lang="cs-CZ" dirty="0"/>
              <a:t> </a:t>
            </a:r>
            <a:r>
              <a:rPr lang="cs-CZ" dirty="0" err="1"/>
              <a:t>право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отдых</a:t>
            </a:r>
            <a:r>
              <a:rPr lang="cs-CZ" dirty="0"/>
              <a:t>,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удовольствие,на</a:t>
            </a:r>
            <a:r>
              <a:rPr lang="cs-CZ" dirty="0"/>
              <a:t> </a:t>
            </a:r>
            <a:r>
              <a:rPr lang="cs-CZ" dirty="0" err="1"/>
              <a:t>путешествие</a:t>
            </a:r>
            <a:r>
              <a:rPr lang="cs-CZ" dirty="0"/>
              <a:t> </a:t>
            </a:r>
            <a:r>
              <a:rPr lang="cs-CZ" dirty="0" err="1"/>
              <a:t>долгое</a:t>
            </a:r>
            <a:r>
              <a:rPr lang="cs-CZ" dirty="0"/>
              <a:t> и </a:t>
            </a:r>
            <a:r>
              <a:rPr lang="cs-CZ" dirty="0" err="1"/>
              <a:t>комфортабельное</a:t>
            </a:r>
            <a:r>
              <a:rPr lang="cs-CZ" dirty="0"/>
              <a:t>, и </a:t>
            </a:r>
            <a:r>
              <a:rPr lang="cs-CZ" dirty="0" err="1"/>
              <a:t>мало</a:t>
            </a:r>
            <a:r>
              <a:rPr lang="cs-CZ" dirty="0"/>
              <a:t> </a:t>
            </a:r>
            <a:r>
              <a:rPr lang="cs-CZ" dirty="0" err="1"/>
              <a:t>ли</a:t>
            </a:r>
            <a:r>
              <a:rPr lang="cs-CZ" dirty="0"/>
              <a:t> </a:t>
            </a:r>
            <a:r>
              <a:rPr lang="cs-CZ" dirty="0" err="1"/>
              <a:t>еще</a:t>
            </a:r>
            <a:r>
              <a:rPr lang="cs-CZ" dirty="0"/>
              <a:t>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что</a:t>
            </a:r>
            <a:r>
              <a:rPr lang="cs-CZ" dirty="0"/>
              <a:t>.  </a:t>
            </a:r>
            <a:r>
              <a:rPr lang="cs-CZ" dirty="0" err="1"/>
              <a:t>Для</a:t>
            </a:r>
            <a:r>
              <a:rPr lang="cs-CZ" dirty="0"/>
              <a:t>  </a:t>
            </a:r>
            <a:r>
              <a:rPr lang="cs-CZ" dirty="0" err="1"/>
              <a:t>такойуверенности</a:t>
            </a:r>
            <a:r>
              <a:rPr lang="cs-CZ" dirty="0"/>
              <a:t> у </a:t>
            </a:r>
            <a:r>
              <a:rPr lang="cs-CZ" dirty="0" err="1"/>
              <a:t>него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тот</a:t>
            </a:r>
            <a:r>
              <a:rPr lang="cs-CZ" dirty="0"/>
              <a:t> </a:t>
            </a:r>
            <a:r>
              <a:rPr lang="cs-CZ" dirty="0" err="1"/>
              <a:t>резон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, </a:t>
            </a:r>
            <a:r>
              <a:rPr lang="cs-CZ" dirty="0" err="1"/>
              <a:t>во-первых</a:t>
            </a:r>
            <a:r>
              <a:rPr lang="cs-CZ" dirty="0"/>
              <a:t>,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богат</a:t>
            </a:r>
            <a:r>
              <a:rPr lang="cs-CZ" dirty="0"/>
              <a:t>, а </a:t>
            </a:r>
            <a:r>
              <a:rPr lang="cs-CZ" dirty="0" err="1"/>
              <a:t>во-вторых,только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приступал</a:t>
            </a:r>
            <a:r>
              <a:rPr lang="cs-CZ" dirty="0"/>
              <a:t> к </a:t>
            </a:r>
            <a:r>
              <a:rPr lang="cs-CZ" dirty="0" err="1"/>
              <a:t>жизни</a:t>
            </a:r>
            <a:r>
              <a:rPr lang="cs-CZ" dirty="0"/>
              <a:t>, </a:t>
            </a:r>
            <a:r>
              <a:rPr lang="cs-CZ" dirty="0" err="1"/>
              <a:t>несмотря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свои</a:t>
            </a:r>
            <a:r>
              <a:rPr lang="cs-CZ" dirty="0"/>
              <a:t> </a:t>
            </a:r>
            <a:r>
              <a:rPr lang="cs-CZ" dirty="0" err="1"/>
              <a:t>пятьдесят</a:t>
            </a:r>
            <a:r>
              <a:rPr lang="cs-CZ" dirty="0"/>
              <a:t> </a:t>
            </a:r>
            <a:r>
              <a:rPr lang="cs-CZ" dirty="0" err="1"/>
              <a:t>восемь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1128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Вслед за Чеховым Бунин: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Работает в нетрадиционном для своего времени жанре короткого рассказа</a:t>
            </a:r>
          </a:p>
          <a:p>
            <a:r>
              <a:rPr lang="ru-RU" dirty="0"/>
              <a:t>Предметом изображения делает внутренний мир героя</a:t>
            </a:r>
          </a:p>
          <a:p>
            <a:r>
              <a:rPr lang="ru-RU" dirty="0"/>
              <a:t>Стремится высветить краткий миг душевного состояния как знак общей атмосферы своего времени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24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7430"/>
            <a:ext cx="8228160" cy="1144920"/>
          </a:xfrm>
        </p:spPr>
        <p:txBody>
          <a:bodyPr tIns="35268">
            <a:normAutofit fontScale="90000"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ru-RU" altLang="cs-CZ" b="1" dirty="0" smtClean="0">
                <a:latin typeface="Times New Roman" pitchFamily="18" charset="0"/>
                <a:cs typeface="Times New Roman" pitchFamily="18" charset="0"/>
              </a:rPr>
              <a:t>Русская литература первой половины ХХ века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81" y="1124744"/>
            <a:ext cx="8075653" cy="550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744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69440" y="423405"/>
            <a:ext cx="8228160" cy="1144921"/>
          </a:xfrm>
        </p:spPr>
        <p:txBody>
          <a:bodyPr lIns="82945" tIns="35268" rIns="82945">
            <a:normAutofit fontScale="90000"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cs-CZ" altLang="cs-CZ" b="1" dirty="0" smtClean="0">
                <a:latin typeface="Times New Roman" pitchFamily="18" charset="0"/>
              </a:rPr>
              <a:t/>
            </a:r>
            <a:br>
              <a:rPr lang="cs-CZ" altLang="cs-CZ" b="1" dirty="0" smtClean="0">
                <a:latin typeface="Times New Roman" pitchFamily="18" charset="0"/>
              </a:rPr>
            </a:br>
            <a:r>
              <a:rPr lang="ru-RU" altLang="cs-CZ" b="1" dirty="0" smtClean="0">
                <a:latin typeface="Times New Roman" pitchFamily="18" charset="0"/>
              </a:rPr>
              <a:t>Периодизация русской литературы первой половины ХХ века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8080" y="2253837"/>
            <a:ext cx="8622720" cy="3977698"/>
          </a:xfrm>
        </p:spPr>
        <p:txBody>
          <a:bodyPr lIns="82945" tIns="33635" rIns="82945" bIns="41473"/>
          <a:lstStyle/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1) 1890-е – 1917 г.</a:t>
            </a:r>
            <a:r>
              <a:rPr lang="cs-CZ" altLang="cs-CZ" sz="3300">
                <a:latin typeface="Times New Roman" pitchFamily="18" charset="0"/>
                <a:ea typeface="FreeSans"/>
                <a:cs typeface="Times New Roman" pitchFamily="18" charset="0"/>
              </a:rPr>
              <a:t> – „</a:t>
            </a: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Серебряный век</a:t>
            </a:r>
            <a:r>
              <a:rPr lang="cs-CZ" altLang="cs-CZ" sz="3300">
                <a:latin typeface="Times New Roman" pitchFamily="18" charset="0"/>
                <a:ea typeface="FreeSans"/>
                <a:cs typeface="Times New Roman" pitchFamily="18" charset="0"/>
              </a:rPr>
              <a:t>“</a:t>
            </a:r>
            <a:endParaRPr lang="ru-RU" altLang="cs-CZ" sz="3300">
              <a:latin typeface="Times New Roman" pitchFamily="18" charset="0"/>
              <a:ea typeface="FreeSans"/>
              <a:cs typeface="Times New Roman" pitchFamily="18" charset="0"/>
            </a:endParaRP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2) литература периодов революции и Гражданской войны (с 1917 г.)</a:t>
            </a: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3) литература 1920-х гг.</a:t>
            </a: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4) литература 1930-х гг.</a:t>
            </a: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5) литература Великой Отечественной Войны</a:t>
            </a:r>
          </a:p>
        </p:txBody>
      </p:sp>
    </p:spTree>
    <p:extLst>
      <p:ext uri="{BB962C8B-B14F-4D97-AF65-F5344CB8AC3E}">
        <p14:creationId xmlns:p14="http://schemas.microsoft.com/office/powerpoint/2010/main" val="4074640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/>
          <a:lstStyle/>
          <a:p>
            <a:r>
              <a:rPr lang="ru-RU" altLang="cs-CZ" b="1" smtClean="0">
                <a:latin typeface="Times New Roman" pitchFamily="18" charset="0"/>
                <a:cs typeface="Times New Roman" pitchFamily="18" charset="0"/>
              </a:rPr>
              <a:t>Новые черты реализма</a:t>
            </a:r>
            <a:endParaRPr lang="cs-CZ" altLang="cs-CZ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82945" tIns="41473" rIns="82945" bIns="41473"/>
          <a:lstStyle/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иалог, дискуссия, сотворчество с читателем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слабление роли сюжета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нимание к подсознанию личности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зображение едва ощутимых состояний души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условность, обобщённость, символизм образов, пейзажей, мотивов.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6480" y="449327"/>
            <a:ext cx="8223840" cy="1140600"/>
          </a:xfrm>
        </p:spPr>
        <p:txBody>
          <a:bodyPr lIns="82945" tIns="41473" rIns="82945">
            <a:normAutofit fontScale="90000"/>
          </a:bodyPr>
          <a:lstStyle/>
          <a:p>
            <a:r>
              <a:rPr lang="ru-RU" altLang="cs-CZ" b="1" smtClean="0">
                <a:latin typeface="Times New Roman" pitchFamily="18" charset="0"/>
                <a:cs typeface="Times New Roman" pitchFamily="18" charset="0"/>
              </a:rPr>
              <a:t>Модернизм – духовное возрождение человечества</a:t>
            </a:r>
            <a:endParaRPr lang="cs-CZ" altLang="cs-CZ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6560" y="2318644"/>
            <a:ext cx="8223840" cy="3973378"/>
          </a:xfrm>
        </p:spPr>
        <p:txBody>
          <a:bodyPr lIns="82945" tIns="41473" rIns="82945" bIns="41473"/>
          <a:lstStyle/>
          <a:p>
            <a:pPr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Символизм</a:t>
            </a:r>
          </a:p>
          <a:p>
            <a:pPr marL="414726" indent="-414726"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Акмеизм</a:t>
            </a:r>
          </a:p>
          <a:p>
            <a:pPr marL="0" indent="0"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Футуризм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/>
          <a:lstStyle/>
          <a:p>
            <a:r>
              <a:rPr lang="ru-RU" altLang="cs-CZ" b="1" smtClean="0">
                <a:latin typeface="Times New Roman" pitchFamily="18" charset="0"/>
                <a:cs typeface="Times New Roman" pitchFamily="18" charset="0"/>
              </a:rPr>
              <a:t>СЕРЕБРЯНЫЙ ВЕК</a:t>
            </a:r>
            <a:endParaRPr lang="cs-CZ" altLang="cs-CZ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82945" tIns="41473" rIns="82945" bIns="41473"/>
          <a:lstStyle/>
          <a:p>
            <a:pPr marL="0" indent="162723" algn="just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endParaRPr lang="ru-RU" altLang="cs-CZ" dirty="0">
              <a:latin typeface="Times New Roman" panose="02020603050405020304" pitchFamily="18" charset="0"/>
              <a:ea typeface="FreeSans" pitchFamily="32" charset="0"/>
              <a:cs typeface="FreeSans" pitchFamily="32" charset="0"/>
            </a:endParaRP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cs-CZ" altLang="cs-CZ" i="1" dirty="0" smtClean="0">
                <a:latin typeface="Times New Roman" panose="02020603050405020304" pitchFamily="18" charset="0"/>
              </a:rPr>
              <a:t>„</a:t>
            </a:r>
            <a:r>
              <a:rPr lang="ru-RU" altLang="cs-CZ" i="1" dirty="0" smtClean="0">
                <a:latin typeface="Times New Roman" panose="02020603050405020304" pitchFamily="18" charset="0"/>
              </a:rPr>
              <a:t>На </a:t>
            </a:r>
            <a:r>
              <a:rPr lang="ru-RU" altLang="cs-CZ" i="1" dirty="0">
                <a:latin typeface="Times New Roman" panose="02020603050405020304" pitchFamily="18" charset="0"/>
              </a:rPr>
              <a:t>Галерной чернела арка,</a:t>
            </a: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i="1" dirty="0">
                <a:latin typeface="Times New Roman" panose="02020603050405020304" pitchFamily="18" charset="0"/>
              </a:rPr>
              <a:t>В Летнем тонко пела флюгарка,</a:t>
            </a: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i="1" dirty="0">
                <a:latin typeface="Times New Roman" panose="02020603050405020304" pitchFamily="18" charset="0"/>
              </a:rPr>
              <a:t>И серебряный месяц ярко</a:t>
            </a: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i="1" dirty="0">
                <a:latin typeface="Times New Roman" panose="02020603050405020304" pitchFamily="18" charset="0"/>
              </a:rPr>
              <a:t>Над </a:t>
            </a:r>
            <a:r>
              <a:rPr lang="ru-RU" altLang="cs-CZ" b="1" i="1" dirty="0">
                <a:latin typeface="Times New Roman" panose="02020603050405020304" pitchFamily="18" charset="0"/>
              </a:rPr>
              <a:t>серебряным веком</a:t>
            </a:r>
            <a:r>
              <a:rPr lang="ru-RU" altLang="cs-CZ" i="1" dirty="0">
                <a:latin typeface="Times New Roman" panose="02020603050405020304" pitchFamily="18" charset="0"/>
              </a:rPr>
              <a:t> стыл</a:t>
            </a:r>
            <a:r>
              <a:rPr lang="ru-RU" altLang="cs-CZ" i="1" dirty="0" smtClean="0">
                <a:latin typeface="Times New Roman" panose="02020603050405020304" pitchFamily="18" charset="0"/>
              </a:rPr>
              <a:t>…</a:t>
            </a:r>
            <a:r>
              <a:rPr lang="cs-CZ" altLang="cs-CZ" i="1" dirty="0" smtClean="0">
                <a:latin typeface="Times New Roman" panose="02020603050405020304" pitchFamily="18" charset="0"/>
              </a:rPr>
              <a:t>“</a:t>
            </a:r>
            <a:endParaRPr lang="ru-RU" altLang="cs-CZ" i="1" dirty="0">
              <a:latin typeface="Times New Roman" panose="02020603050405020304" pitchFamily="18" charset="0"/>
            </a:endParaRPr>
          </a:p>
          <a:p>
            <a:pPr marL="0" indent="2880" algn="r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endParaRPr lang="ru-RU" altLang="cs-CZ" dirty="0" smtClean="0">
              <a:latin typeface="Times New Roman" panose="02020603050405020304" pitchFamily="18" charset="0"/>
            </a:endParaRPr>
          </a:p>
          <a:p>
            <a:pPr marL="0" indent="2880" algn="r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dirty="0" smtClean="0">
                <a:latin typeface="Times New Roman" panose="02020603050405020304" pitchFamily="18" charset="0"/>
              </a:rPr>
              <a:t>А</a:t>
            </a:r>
            <a:r>
              <a:rPr lang="ru-RU" altLang="cs-CZ" dirty="0">
                <a:latin typeface="Times New Roman" panose="02020603050405020304" pitchFamily="18" charset="0"/>
              </a:rPr>
              <a:t>. Ахматова </a:t>
            </a:r>
          </a:p>
          <a:p>
            <a:pPr marL="0" indent="2880" algn="r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dirty="0">
                <a:latin typeface="Times New Roman" panose="02020603050405020304" pitchFamily="18" charset="0"/>
              </a:rPr>
              <a:t>«Поэма без героя» (1965)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126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000" y="1607209"/>
            <a:ext cx="1840320" cy="268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3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72953"/>
              </p:ext>
            </p:extLst>
          </p:nvPr>
        </p:nvGraphicFramePr>
        <p:xfrm>
          <a:off x="539552" y="293791"/>
          <a:ext cx="8147968" cy="6160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0432"/>
                <a:gridCol w="2482584"/>
                <a:gridCol w="2036992"/>
                <a:gridCol w="2227960"/>
              </a:tblGrid>
              <a:tr h="8747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kern="50" dirty="0">
                          <a:effectLst/>
                        </a:rPr>
                        <a:t>Литературные </a:t>
                      </a:r>
                      <a:r>
                        <a:rPr lang="ru-RU" sz="2900" b="1" kern="50" dirty="0" smtClean="0">
                          <a:effectLst/>
                        </a:rPr>
                        <a:t>направления в начале ХХ 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2900" b="1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3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B050"/>
                          </a:solidFill>
                          <a:effectLst/>
                        </a:rPr>
                        <a:t>Реализм</a:t>
                      </a:r>
                      <a:endParaRPr lang="cs-CZ" sz="1600" b="1" kern="50" dirty="0">
                        <a:solidFill>
                          <a:srgbClr val="00B05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70C0"/>
                          </a:solidFill>
                          <a:effectLst/>
                        </a:rPr>
                        <a:t>Модернизм</a:t>
                      </a:r>
                      <a:endParaRPr lang="cs-CZ" sz="1600" b="1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C00000"/>
                          </a:solidFill>
                          <a:effectLst/>
                        </a:rPr>
                        <a:t>Литературный авангард</a:t>
                      </a:r>
                      <a:endParaRPr lang="cs-CZ" sz="1600" b="1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</a:tr>
              <a:tr h="39075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Л.Н. Андреев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И.А. Бунин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А.И. Куприн 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И.С. </a:t>
                      </a:r>
                      <a:r>
                        <a:rPr lang="ru-RU" sz="1600" kern="50" dirty="0" err="1">
                          <a:effectLst/>
                        </a:rPr>
                        <a:t>Шмелёв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и </a:t>
                      </a:r>
                      <a:r>
                        <a:rPr lang="ru-RU" sz="1600" kern="50" dirty="0">
                          <a:effectLst/>
                        </a:rPr>
                        <a:t>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Символизм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Акмеизм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C00000"/>
                          </a:solidFill>
                          <a:effectLst/>
                        </a:rPr>
                        <a:t>Футуризм</a:t>
                      </a:r>
                      <a:endParaRPr lang="cs-CZ" sz="1600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</a:tr>
              <a:tr h="41485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600" i="1" kern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старшие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В.Я</a:t>
                      </a:r>
                      <a:r>
                        <a:rPr lang="ru-RU" sz="1600" kern="50" dirty="0">
                          <a:effectLst/>
                        </a:rPr>
                        <a:t>. Брюсов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К.Д. Бальмонт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Д.С. Мережковский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З.Н. Гиппиус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Ф.К. Сологуб и др</a:t>
                      </a:r>
                      <a:r>
                        <a:rPr lang="ru-RU" sz="1600" kern="5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                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0" kern="50" dirty="0" smtClean="0">
                          <a:solidFill>
                            <a:schemeClr val="dk1"/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младшие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Блок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Андрей Белый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В.И. Иванов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Н.С. Гумилев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Ахматова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О.Э. Мандельштам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</a:t>
                      </a:r>
                      <a:r>
                        <a:rPr lang="ru-RU" sz="1600" i="1" kern="50" dirty="0" err="1">
                          <a:solidFill>
                            <a:srgbClr val="C00000"/>
                          </a:solidFill>
                          <a:effectLst/>
                        </a:rPr>
                        <a:t>кубофутуристы</a:t>
                      </a: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Д.Д. </a:t>
                      </a:r>
                      <a:r>
                        <a:rPr lang="ru-RU" sz="1600" kern="50" dirty="0" err="1">
                          <a:effectLst/>
                        </a:rPr>
                        <a:t>Бурлюк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Хлебников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Маяковский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эгофутуристы: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 Северянин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«Мезонин поэзии»: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 </a:t>
                      </a:r>
                      <a:r>
                        <a:rPr lang="ru-RU" sz="1600" kern="50" dirty="0" err="1">
                          <a:effectLst/>
                        </a:rPr>
                        <a:t>Шершеневич</a:t>
                      </a:r>
                      <a:r>
                        <a:rPr lang="ru-RU" sz="1600" kern="50" dirty="0">
                          <a:effectLst/>
                        </a:rPr>
                        <a:t>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«Центрифуга»: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Б.Л. Пастернак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Н.Н. Асеев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198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</a:t>
            </a:r>
            <a:r>
              <a:rPr lang="cs-CZ" dirty="0" smtClean="0"/>
              <a:t>XIX – </a:t>
            </a:r>
            <a:r>
              <a:rPr lang="ru-RU" dirty="0" smtClean="0"/>
              <a:t>начало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(на рубеже </a:t>
            </a:r>
            <a:r>
              <a:rPr lang="cs-CZ" dirty="0" smtClean="0"/>
              <a:t>XIX-XX</a:t>
            </a:r>
            <a:r>
              <a:rPr lang="ru-RU" dirty="0" smtClean="0"/>
              <a:t> веков)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Домашнее задание:</a:t>
            </a:r>
          </a:p>
          <a:p>
            <a:r>
              <a:rPr lang="ru-RU" dirty="0" smtClean="0"/>
              <a:t>Назовите основные исторические события начала ХХ века.</a:t>
            </a:r>
          </a:p>
          <a:p>
            <a:r>
              <a:rPr lang="ru-RU" dirty="0" smtClean="0"/>
              <a:t>Дайте характеристику политической обстановки в России.</a:t>
            </a:r>
          </a:p>
          <a:p>
            <a:r>
              <a:rPr lang="ru-RU" dirty="0" smtClean="0"/>
              <a:t>Попытайтесь сопоставить время, в которое живём мы, со временем рубежа </a:t>
            </a:r>
            <a:r>
              <a:rPr lang="cs-CZ" dirty="0" smtClean="0"/>
              <a:t>XIX-XX</a:t>
            </a:r>
            <a:r>
              <a:rPr lang="ru-RU" dirty="0" smtClean="0"/>
              <a:t> веков.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99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События начала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ru-RU" dirty="0" smtClean="0"/>
              <a:t>Три революции (1905 г., Февральская, Октабрьская)</a:t>
            </a:r>
          </a:p>
          <a:p>
            <a:r>
              <a:rPr lang="ru-RU" dirty="0" smtClean="0"/>
              <a:t>Русско-японская война (1904-1905)</a:t>
            </a:r>
          </a:p>
          <a:p>
            <a:r>
              <a:rPr lang="ru-RU" dirty="0" smtClean="0"/>
              <a:t>Первая мировая война (1914-1918)</a:t>
            </a:r>
          </a:p>
          <a:p>
            <a:r>
              <a:rPr lang="ru-RU" dirty="0" smtClean="0"/>
              <a:t>Гражданская война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2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Политическая обстановка: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Необходимость перемен</a:t>
            </a:r>
          </a:p>
          <a:p>
            <a:r>
              <a:rPr lang="ru-RU" dirty="0" smtClean="0"/>
              <a:t>Три силы: защитники монархизма, сторонники буржуазных реформ, идеологи пролетарской революции (эсеры, большевики)</a:t>
            </a:r>
          </a:p>
          <a:p>
            <a:r>
              <a:rPr lang="ru-RU" dirty="0" smtClean="0"/>
              <a:t>Перестройка : </a:t>
            </a:r>
          </a:p>
          <a:p>
            <a:pPr marL="0" indent="0">
              <a:buNone/>
            </a:pPr>
            <a:r>
              <a:rPr lang="ru-RU" dirty="0" smtClean="0"/>
              <a:t>А) сверху, средствами самых исключительных законов, приводящих к </a:t>
            </a:r>
            <a:r>
              <a:rPr lang="cs-CZ" dirty="0" smtClean="0"/>
              <a:t>„</a:t>
            </a:r>
            <a:r>
              <a:rPr lang="ru-RU" dirty="0" smtClean="0"/>
              <a:t>такому социальному перевороту, к такому перемещению всех ценностей (...), какого ещё не видела история (П. А. Столыпин)</a:t>
            </a:r>
          </a:p>
          <a:p>
            <a:pPr marL="0" indent="0">
              <a:buNone/>
            </a:pPr>
            <a:r>
              <a:rPr lang="ru-RU" dirty="0" smtClean="0"/>
              <a:t>Б) снизу, путём </a:t>
            </a:r>
            <a:r>
              <a:rPr lang="cs-CZ" dirty="0" smtClean="0"/>
              <a:t>„</a:t>
            </a:r>
            <a:r>
              <a:rPr lang="ru-RU" dirty="0" smtClean="0"/>
              <a:t>ожесточённой войны классов, которая называется революцией</a:t>
            </a:r>
            <a:r>
              <a:rPr lang="cs-CZ" dirty="0" smtClean="0"/>
              <a:t>“ (</a:t>
            </a:r>
            <a:r>
              <a:rPr lang="ru-RU" dirty="0" smtClean="0"/>
              <a:t>В. И. Ленин)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1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? Наше время и тогда?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Перемены, перестройка во всех областях жизни</a:t>
            </a:r>
          </a:p>
          <a:p>
            <a:endParaRPr lang="ru-RU" dirty="0" smtClean="0"/>
          </a:p>
          <a:p>
            <a:r>
              <a:rPr lang="ru-RU" dirty="0" smtClean="0"/>
              <a:t>Неоднозначные оценки этих перемен</a:t>
            </a:r>
          </a:p>
          <a:p>
            <a:endParaRPr lang="ru-RU" dirty="0" smtClean="0"/>
          </a:p>
          <a:p>
            <a:r>
              <a:rPr lang="ru-RU" dirty="0" smtClean="0"/>
              <a:t>Борьба идей</a:t>
            </a:r>
          </a:p>
          <a:p>
            <a:endParaRPr lang="ru-RU" dirty="0" smtClean="0"/>
          </a:p>
          <a:p>
            <a:r>
              <a:rPr lang="ru-RU" dirty="0" smtClean="0"/>
              <a:t>Попытки изменить страну (путём реформ/ терроризм)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8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эпохи: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1890-1917</a:t>
            </a:r>
          </a:p>
          <a:p>
            <a:r>
              <a:rPr lang="ru-RU" dirty="0" smtClean="0"/>
              <a:t>Кризис классического естествознания = </a:t>
            </a:r>
            <a:r>
              <a:rPr lang="ru-RU" i="1" dirty="0" smtClean="0"/>
              <a:t>Материя исчезла</a:t>
            </a:r>
          </a:p>
          <a:p>
            <a:r>
              <a:rPr lang="ru-RU" dirty="0" smtClean="0"/>
              <a:t>Поиски иррациональных объяснений, тяга к мистицизму</a:t>
            </a:r>
          </a:p>
          <a:p>
            <a:r>
              <a:rPr lang="ru-RU" dirty="0" smtClean="0"/>
              <a:t>Кризисность</a:t>
            </a:r>
          </a:p>
          <a:p>
            <a:r>
              <a:rPr lang="ru-RU" dirty="0" smtClean="0"/>
              <a:t>Научно-философские и религиозные искания</a:t>
            </a:r>
          </a:p>
        </p:txBody>
      </p:sp>
    </p:spTree>
    <p:extLst>
      <p:ext uri="{BB962C8B-B14F-4D97-AF65-F5344CB8AC3E}">
        <p14:creationId xmlns:p14="http://schemas.microsoft.com/office/powerpoint/2010/main" val="116127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Цитаты: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Закат Европы </a:t>
            </a:r>
            <a:r>
              <a:rPr lang="ru-RU" dirty="0"/>
              <a:t>(1918-1922) – О. </a:t>
            </a:r>
            <a:r>
              <a:rPr lang="ru-RU" dirty="0" smtClean="0"/>
              <a:t>Шпенглера </a:t>
            </a:r>
          </a:p>
          <a:p>
            <a:r>
              <a:rPr lang="ru-RU" i="1" dirty="0" smtClean="0"/>
              <a:t>О </a:t>
            </a:r>
            <a:r>
              <a:rPr lang="ru-RU" i="1" dirty="0"/>
              <a:t>причинах упадка и новых течениях современной русской литературы </a:t>
            </a:r>
            <a:r>
              <a:rPr lang="ru-RU" dirty="0"/>
              <a:t>(1893)– Д. С. </a:t>
            </a:r>
            <a:r>
              <a:rPr lang="ru-RU" dirty="0" smtClean="0"/>
              <a:t>Мережковский: 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ru-RU" dirty="0" smtClean="0"/>
              <a:t>Наше</a:t>
            </a:r>
            <a:r>
              <a:rPr lang="cs-CZ" dirty="0" smtClean="0"/>
              <a:t> </a:t>
            </a:r>
            <a:r>
              <a:rPr lang="ru-RU" dirty="0" smtClean="0"/>
              <a:t>время должно определить двумя противоположными чертами – это время самого крайнего материализма и вместе с тем самых страстных идеальных порывов духа.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18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Н. Бердяев в 1949 г.: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Это была эпоха пробуждения в России самостоятельной философской мысли, расцвета поэзии и обострения эстетической чувствительности, религиозного беспокойства и искания, интереса к мистике и оккультизму. (...) соединялись чувства заката и гибели с чувством восхода и надеждой на преображение жизни.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4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Иван Алексеевич Бунин (1870-1953)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45" y="1871310"/>
            <a:ext cx="3670110" cy="372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905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931</Words>
  <Application>Microsoft Office PowerPoint</Application>
  <PresentationFormat>Předvádění na obrazovce (4:3)</PresentationFormat>
  <Paragraphs>129</Paragraphs>
  <Slides>19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Jmění</vt:lpstr>
      <vt:lpstr>На рубеже веков</vt:lpstr>
      <vt:lpstr>Конец XIX – начало ХХ века</vt:lpstr>
      <vt:lpstr>События начала ХХ века</vt:lpstr>
      <vt:lpstr>Политическая обстановка:</vt:lpstr>
      <vt:lpstr>? Наше время и тогда?</vt:lpstr>
      <vt:lpstr>Характеристика эпохи:</vt:lpstr>
      <vt:lpstr>Цитаты:</vt:lpstr>
      <vt:lpstr>Н. Бердяев в 1949 г.:</vt:lpstr>
      <vt:lpstr>Иван Алексеевич Бунин (1870-1953)</vt:lpstr>
      <vt:lpstr>Муравский шлях (1930)</vt:lpstr>
      <vt:lpstr>Антоновские яблоки (1900)</vt:lpstr>
      <vt:lpstr>Господин из Сан-Франциско (1915)</vt:lpstr>
      <vt:lpstr>Вслед за Чеховым Бунин:</vt:lpstr>
      <vt:lpstr>Русская литература первой половины ХХ века</vt:lpstr>
      <vt:lpstr> Периодизация русской литературы первой половины ХХ века</vt:lpstr>
      <vt:lpstr>Новые черты реализма</vt:lpstr>
      <vt:lpstr>Модернизм – духовное возрождение человечества</vt:lpstr>
      <vt:lpstr>СЕРЕБРЯНЫЙ ВЕК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рубеже веков</dc:title>
  <dc:creator>Malenova</dc:creator>
  <cp:lastModifiedBy>Malenova</cp:lastModifiedBy>
  <cp:revision>9</cp:revision>
  <dcterms:created xsi:type="dcterms:W3CDTF">2012-09-25T15:35:16Z</dcterms:created>
  <dcterms:modified xsi:type="dcterms:W3CDTF">2018-09-19T13:30:14Z</dcterms:modified>
</cp:coreProperties>
</file>