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63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8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51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01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88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40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7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1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01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43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71E1-AC87-4E47-A450-BBBAB2046944}" type="datetimeFigureOut">
              <a:rPr lang="cs-CZ" smtClean="0"/>
              <a:t>2.12.2019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0C0C-AC17-4DAF-A713-ED63D2B3B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38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Km4VoExc0Q" TargetMode="External"/><Relationship Id="rId2" Type="http://schemas.openxmlformats.org/officeDocument/2006/relationships/hyperlink" Target="https://www.researchgate.net/figure/Still-photo-from-animated-underwater-vignette_fig6_1057928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Kognitivní schopnosti a jejich zhodnocení v kulturně rozmanité společnosti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Denisa </a:t>
            </a:r>
            <a:r>
              <a:rPr lang="cs-CZ" dirty="0" err="1" smtClean="0"/>
              <a:t>Denglerová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58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Otvor v píšťalce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dítě </a:t>
            </a:r>
            <a:r>
              <a:rPr lang="cs-CZ" sz="2400" dirty="0"/>
              <a:t>musí obrázek nejprve správně identifikovat (a výrazně větší šanci poznat píšťalku bude mít např. dítě fotbalového trenéra) </a:t>
            </a:r>
          </a:p>
          <a:p>
            <a:r>
              <a:rPr lang="cs-CZ" sz="2400" dirty="0" smtClean="0"/>
              <a:t>potom </a:t>
            </a:r>
            <a:r>
              <a:rPr lang="cs-CZ" sz="2400" dirty="0"/>
              <a:t>si vzpomenout (nebo odhalit, což ale považujeme v této věkové skupině za velmi nepravděpodobné), že píšťalka, aby fungovala, musí disponovat otvorem, kterým proudí </a:t>
            </a:r>
            <a:r>
              <a:rPr lang="cs-CZ" sz="2400" dirty="0" smtClean="0"/>
              <a:t>vzduch</a:t>
            </a:r>
          </a:p>
          <a:p>
            <a:r>
              <a:rPr lang="cs-CZ" sz="2400" dirty="0" smtClean="0"/>
              <a:t>Všechny </a:t>
            </a:r>
            <a:r>
              <a:rPr lang="cs-CZ" sz="2400" dirty="0"/>
              <a:t>tři </a:t>
            </a:r>
            <a:r>
              <a:rPr lang="cs-CZ" sz="2400" dirty="0" smtClean="0"/>
              <a:t>obrázky </a:t>
            </a:r>
            <a:r>
              <a:rPr lang="cs-CZ" sz="2400" dirty="0"/>
              <a:t>tedy ve skutečnosti testují znalosti, které děti mají se světem. Problém je v tom, že nevíme, jestli vybrané obrázky opravdu reprezentují ten svět, který testované dítě obklopuje, s kterým se běžně setkává a z kterého má tedy příležitost se učit.</a:t>
            </a:r>
          </a:p>
        </p:txBody>
      </p:sp>
    </p:spTree>
    <p:extLst>
      <p:ext uri="{BB962C8B-B14F-4D97-AF65-F5344CB8AC3E}">
        <p14:creationId xmlns:p14="http://schemas.microsoft.com/office/powerpoint/2010/main" val="424239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procesy – co je ovlivňuje?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Pozornost</a:t>
            </a:r>
          </a:p>
          <a:p>
            <a:pPr lvl="1"/>
            <a:r>
              <a:rPr lang="cs-CZ" dirty="0" smtClean="0"/>
              <a:t>Závislost pozornosti na okolí – pozornost jako konstrukce reality – </a:t>
            </a:r>
            <a:r>
              <a:rPr lang="cs-CZ" dirty="0" err="1"/>
              <a:t>B</a:t>
            </a:r>
            <a:r>
              <a:rPr lang="cs-CZ" dirty="0" err="1" smtClean="0"/>
              <a:t>roadbentův</a:t>
            </a:r>
            <a:r>
              <a:rPr lang="cs-CZ" dirty="0" smtClean="0"/>
              <a:t> filtr,…</a:t>
            </a:r>
          </a:p>
          <a:p>
            <a:pPr lvl="1"/>
            <a:r>
              <a:rPr lang="cs-CZ" dirty="0" smtClean="0"/>
              <a:t>Kulturní kontext pozornosti – </a:t>
            </a:r>
            <a:r>
              <a:rPr lang="cs-CZ" dirty="0" err="1" smtClean="0"/>
              <a:t>Nisbett</a:t>
            </a:r>
            <a:r>
              <a:rPr lang="cs-CZ" dirty="0" smtClean="0"/>
              <a:t>, </a:t>
            </a:r>
            <a:r>
              <a:rPr lang="cs-CZ" dirty="0" err="1" smtClean="0"/>
              <a:t>Masuda</a:t>
            </a:r>
            <a:r>
              <a:rPr lang="cs-CZ" dirty="0" smtClean="0"/>
              <a:t> a jejich experimenty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Percepce</a:t>
            </a:r>
          </a:p>
          <a:p>
            <a:pPr lvl="1"/>
            <a:r>
              <a:rPr lang="cs-CZ" dirty="0" smtClean="0"/>
              <a:t>Percepce a její kulturní koncept – otázka vnímání barev, souvislost jazyka a vnímání, doklad konstruované percepce</a:t>
            </a:r>
          </a:p>
          <a:p>
            <a:pPr lvl="1"/>
            <a:r>
              <a:rPr lang="cs-CZ" dirty="0" smtClean="0"/>
              <a:t>Orientace v prostoru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4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jako cesta k uchopení reality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Taxonomická</a:t>
            </a:r>
            <a:r>
              <a:rPr lang="cs-CZ" dirty="0" smtClean="0"/>
              <a:t> kategorizace – objekty jsou si podobné nějakou svou vlastností, která je pro ně typická</a:t>
            </a:r>
          </a:p>
          <a:p>
            <a:r>
              <a:rPr lang="cs-CZ" b="1" dirty="0"/>
              <a:t>K</a:t>
            </a:r>
            <a:r>
              <a:rPr lang="cs-CZ" b="1" dirty="0" smtClean="0"/>
              <a:t>ontextová</a:t>
            </a:r>
            <a:r>
              <a:rPr lang="cs-CZ" dirty="0" smtClean="0"/>
              <a:t> kategorizace – seskupuje objekty na základě přirozených vztahů, které mezi sebou objekty mají</a:t>
            </a:r>
          </a:p>
          <a:p>
            <a:r>
              <a:rPr lang="cs-CZ" dirty="0" smtClean="0"/>
              <a:t>Interkulturní rozdíly v kategorizaci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50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inteligence? Různá pojetí inteligence</a:t>
            </a:r>
          </a:p>
          <a:p>
            <a:pPr lvl="1"/>
            <a:r>
              <a:rPr lang="cs-CZ" dirty="0" smtClean="0"/>
              <a:t>Psychometrické pojetí inteligence</a:t>
            </a:r>
          </a:p>
          <a:p>
            <a:pPr lvl="1"/>
            <a:r>
              <a:rPr lang="cs-CZ" dirty="0" smtClean="0"/>
              <a:t>Biologické pojetí inteligence</a:t>
            </a:r>
          </a:p>
          <a:p>
            <a:pPr lvl="1"/>
            <a:r>
              <a:rPr lang="cs-CZ" dirty="0" smtClean="0"/>
              <a:t>Pojetí inteligence vycházející z procesu učení</a:t>
            </a:r>
          </a:p>
          <a:p>
            <a:pPr lvl="1"/>
            <a:r>
              <a:rPr lang="cs-CZ" dirty="0" smtClean="0"/>
              <a:t>Kontextové (environmentální) pojetí inteligence</a:t>
            </a:r>
          </a:p>
          <a:p>
            <a:pPr lvl="1"/>
            <a:r>
              <a:rPr lang="cs-CZ" dirty="0" smtClean="0"/>
              <a:t>Systémové pojetí inteligence</a:t>
            </a:r>
          </a:p>
          <a:p>
            <a:r>
              <a:rPr lang="cs-CZ" dirty="0" smtClean="0"/>
              <a:t>Kulturní kontext </a:t>
            </a:r>
          </a:p>
          <a:p>
            <a:pPr lvl="1"/>
            <a:r>
              <a:rPr lang="cs-CZ" dirty="0" err="1" smtClean="0"/>
              <a:t>Cattel</a:t>
            </a:r>
            <a:endParaRPr lang="cs-CZ" dirty="0" smtClean="0"/>
          </a:p>
          <a:p>
            <a:pPr lvl="1"/>
            <a:r>
              <a:rPr lang="cs-CZ" dirty="0" err="1" smtClean="0"/>
              <a:t>Flynnův</a:t>
            </a:r>
            <a:r>
              <a:rPr lang="cs-CZ" dirty="0" smtClean="0"/>
              <a:t> efekt</a:t>
            </a:r>
          </a:p>
          <a:p>
            <a:pPr lvl="1"/>
            <a:r>
              <a:rPr lang="cs-CZ" dirty="0" smtClean="0"/>
              <a:t>On-line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0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https://www.researchgate.net/figure/Still-photo-from-animated-underwater-vignette_fig6_10579289</a:t>
            </a:r>
            <a:endParaRPr lang="cs-CZ" dirty="0" smtClean="0"/>
          </a:p>
          <a:p>
            <a:r>
              <a:rPr lang="cs-CZ" dirty="0" smtClean="0"/>
              <a:t>Richard </a:t>
            </a:r>
            <a:r>
              <a:rPr lang="cs-CZ" dirty="0" err="1" smtClean="0"/>
              <a:t>Nisbett</a:t>
            </a:r>
            <a:r>
              <a:rPr lang="cs-CZ" dirty="0" smtClean="0"/>
              <a:t> -  </a:t>
            </a:r>
            <a:r>
              <a:rPr lang="cs-CZ" dirty="0" err="1" smtClean="0"/>
              <a:t>The</a:t>
            </a:r>
            <a:r>
              <a:rPr lang="cs-CZ" dirty="0" smtClean="0"/>
              <a:t> Psychology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https://www.youtube.com/watch?v=XKm4VoExc0Q</a:t>
            </a:r>
            <a:endParaRPr lang="cs-CZ" dirty="0" smtClean="0"/>
          </a:p>
          <a:p>
            <a:r>
              <a:rPr lang="cs-CZ" dirty="0" smtClean="0"/>
              <a:t>Denisa </a:t>
            </a:r>
            <a:r>
              <a:rPr lang="cs-CZ" dirty="0" err="1" smtClean="0"/>
              <a:t>Denglerová</a:t>
            </a:r>
            <a:r>
              <a:rPr lang="cs-CZ" dirty="0" smtClean="0"/>
              <a:t>: Testování kognitivních schopností u dětí v kulturně rozmanité společnosti (2015) – první tři kapitoly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80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spravedlivého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Obzvlášť důležité při testování inteligence – při interpretaci nízkých výsledků možnost záměny s nepodnětným/sociálně znevýhodňujícím prostředím.</a:t>
            </a:r>
          </a:p>
          <a:p>
            <a:r>
              <a:rPr lang="cs-CZ" dirty="0" smtClean="0"/>
              <a:t>Mateřský jazyk!!!</a:t>
            </a:r>
          </a:p>
          <a:p>
            <a:r>
              <a:rPr lang="cs-CZ" dirty="0" smtClean="0"/>
              <a:t>Přítomno i v neverbálních testech</a:t>
            </a:r>
          </a:p>
          <a:p>
            <a:r>
              <a:rPr lang="cs-CZ" dirty="0" smtClean="0"/>
              <a:t>Historicky již v USA na počátku 20. století (Indián nepozná na obrázku bicykl, považuje ho za divného koně apod.)</a:t>
            </a:r>
          </a:p>
          <a:p>
            <a:r>
              <a:rPr lang="cs-CZ" dirty="0" smtClean="0"/>
              <a:t>V našich testech stále přítomno, děti mohou být vylučovány ze společného vzdělávání.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58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WISCIII – nejrozšířenější k testování inteligence dětí 6-16 let</a:t>
            </a:r>
            <a:br>
              <a:rPr lang="cs-CZ" sz="2000" dirty="0" smtClean="0"/>
            </a:br>
            <a:r>
              <a:rPr lang="cs-CZ" sz="2000" dirty="0" smtClean="0"/>
              <a:t>Který obrázek patří do prázdného pole?</a:t>
            </a:r>
            <a:br>
              <a:rPr lang="cs-CZ" sz="2000" dirty="0" smtClean="0"/>
            </a:br>
            <a:r>
              <a:rPr lang="cs-CZ" sz="2000" dirty="0"/>
              <a:t>Z</a:t>
            </a:r>
            <a:r>
              <a:rPr lang="cs-CZ" sz="2000" dirty="0" smtClean="0"/>
              <a:t>kušenost s ledničkou je nezbytná…</a:t>
            </a:r>
            <a:endParaRPr lang="cs-CZ" sz="2000" dirty="0"/>
          </a:p>
        </p:txBody>
      </p:sp>
      <p:pic>
        <p:nvPicPr>
          <p:cNvPr id="4" name="Zástupný symbol pro obsah 3" descr="Screen-Shot-2012-05-30-at-6.15.21-PM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6317" y="2342572"/>
            <a:ext cx="7479365" cy="345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1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Který obrázek z vrchního řádku patří k obrázku ze spodního řádku?</a:t>
            </a:r>
            <a:endParaRPr lang="cs-CZ" sz="1800" dirty="0"/>
          </a:p>
        </p:txBody>
      </p:sp>
      <p:pic>
        <p:nvPicPr>
          <p:cNvPr id="4" name="Zástupný symbol pro obsah 3" descr="pc16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67050" y="2183606"/>
            <a:ext cx="60579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3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Co na obrázku chybí? (Test pro předškolní děti a 1. stupeň ZŠ)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free-wppsi-4-test-questi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38913" y="1752600"/>
            <a:ext cx="6714173" cy="428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56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313</Words>
  <Application>Microsoft Office PowerPoint</Application>
  <PresentationFormat>Širokoúhlá obrazovka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Kognitivní schopnosti a jejich zhodnocení v kulturně rozmanité společnosti </vt:lpstr>
      <vt:lpstr>Kognitivní procesy – co je ovlivňuje?</vt:lpstr>
      <vt:lpstr>Kategorizace jako cesta k uchopení reality</vt:lpstr>
      <vt:lpstr>Inteligence</vt:lpstr>
      <vt:lpstr>Zdroje</vt:lpstr>
      <vt:lpstr>Principy spravedlivého testování</vt:lpstr>
      <vt:lpstr>WISCIII – nejrozšířenější k testování inteligence dětí 6-16 let Který obrázek patří do prázdného pole? Zkušenost s ledničkou je nezbytná…</vt:lpstr>
      <vt:lpstr>Který obrázek z vrchního řádku patří k obrázku ze spodního řádku?</vt:lpstr>
      <vt:lpstr>Co na obrázku chybí? (Test pro předškolní děti a 1. stupeň ZŠ)</vt:lpstr>
      <vt:lpstr>Otvor v píšťalce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schopnosti a jejich zhodnocení v kulturně rozmanité společnosti</dc:title>
  <dc:creator>Denglerova</dc:creator>
  <cp:lastModifiedBy>Denglerova</cp:lastModifiedBy>
  <cp:revision>5</cp:revision>
  <dcterms:created xsi:type="dcterms:W3CDTF">2019-12-02T11:19:10Z</dcterms:created>
  <dcterms:modified xsi:type="dcterms:W3CDTF">2019-12-02T11:47:28Z</dcterms:modified>
</cp:coreProperties>
</file>