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18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72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0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05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8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6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627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38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767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58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81007-8322-4140-87AA-9F0927753E7F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3EBFF-A179-4314-A5B1-9F1482E4EA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39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r2PGbHHCWg&amp;list=PL528A6A714B6796B6&amp;index=7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clanky.rvp.cz/clanek/c/G/21802/predsudky-a-skupinova-prislusnost-teorie-skupinove-identity.html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Identita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Základy psychologie a sociologie</a:t>
            </a:r>
          </a:p>
          <a:p>
            <a:r>
              <a:rPr lang="cs-CZ" dirty="0" smtClean="0"/>
              <a:t>Svatomartinská výuka 11. 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439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„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vždy</a:t>
            </a:r>
            <a:r>
              <a:rPr lang="en-US" dirty="0" smtClean="0"/>
              <a:t> a </a:t>
            </a:r>
            <a:r>
              <a:rPr lang="en-US" dirty="0" err="1" smtClean="0"/>
              <a:t>všude</a:t>
            </a:r>
            <a:r>
              <a:rPr lang="en-US" dirty="0" smtClean="0"/>
              <a:t> </a:t>
            </a:r>
            <a:r>
              <a:rPr lang="en-US" dirty="0" err="1" smtClean="0"/>
              <a:t>mají</a:t>
            </a:r>
            <a:r>
              <a:rPr lang="en-US" dirty="0" smtClean="0"/>
              <a:t> </a:t>
            </a:r>
            <a:r>
              <a:rPr lang="en-US" dirty="0" err="1" smtClean="0"/>
              <a:t>vzájemné</a:t>
            </a:r>
            <a:r>
              <a:rPr lang="en-US" dirty="0" smtClean="0"/>
              <a:t> </a:t>
            </a:r>
            <a:r>
              <a:rPr lang="en-US" dirty="0" err="1" smtClean="0"/>
              <a:t>vazby</a:t>
            </a:r>
            <a:r>
              <a:rPr lang="en-US" dirty="0" smtClean="0"/>
              <a:t> k </a:t>
            </a:r>
            <a:r>
              <a:rPr lang="en-US" dirty="0" err="1" smtClean="0"/>
              <a:t>společenstvím</a:t>
            </a:r>
            <a:r>
              <a:rPr lang="en-US" dirty="0" smtClean="0"/>
              <a:t>, </a:t>
            </a:r>
            <a:r>
              <a:rPr lang="en-US" dirty="0" err="1" smtClean="0"/>
              <a:t>nějak</a:t>
            </a:r>
            <a:r>
              <a:rPr lang="en-US" dirty="0" smtClean="0"/>
              <a:t> </a:t>
            </a:r>
            <a:r>
              <a:rPr lang="en-US" dirty="0" err="1" smtClean="0"/>
              <a:t>chápou</a:t>
            </a:r>
            <a:r>
              <a:rPr lang="en-US" dirty="0" smtClean="0"/>
              <a:t> </a:t>
            </a:r>
            <a:r>
              <a:rPr lang="en-US" dirty="0" err="1" smtClean="0"/>
              <a:t>sami</a:t>
            </a:r>
            <a:r>
              <a:rPr lang="en-US" dirty="0" smtClean="0"/>
              <a:t>/y </a:t>
            </a:r>
            <a:r>
              <a:rPr lang="en-US" dirty="0" err="1" smtClean="0"/>
              <a:t>sebe</a:t>
            </a:r>
            <a:r>
              <a:rPr lang="en-US" dirty="0" smtClean="0"/>
              <a:t>, </a:t>
            </a:r>
            <a:r>
              <a:rPr lang="en-US" dirty="0" err="1" smtClean="0"/>
              <a:t>vyprávějí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příběhy</a:t>
            </a:r>
            <a:r>
              <a:rPr lang="en-US" dirty="0" smtClean="0"/>
              <a:t> o tom, </a:t>
            </a:r>
            <a:r>
              <a:rPr lang="en-US" dirty="0" err="1" smtClean="0"/>
              <a:t>kdo</a:t>
            </a:r>
            <a:r>
              <a:rPr lang="en-US" dirty="0" smtClean="0"/>
              <a:t> a co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nyní</a:t>
            </a:r>
            <a:r>
              <a:rPr lang="en-US" dirty="0" smtClean="0"/>
              <a:t>, </a:t>
            </a:r>
            <a:r>
              <a:rPr lang="en-US" dirty="0" err="1" smtClean="0"/>
              <a:t>kým</a:t>
            </a:r>
            <a:r>
              <a:rPr lang="en-US" dirty="0" smtClean="0"/>
              <a:t> </a:t>
            </a:r>
            <a:r>
              <a:rPr lang="en-US" dirty="0" err="1" smtClean="0"/>
              <a:t>byli</a:t>
            </a:r>
            <a:r>
              <a:rPr lang="en-US" dirty="0" smtClean="0"/>
              <a:t> a </a:t>
            </a:r>
            <a:r>
              <a:rPr lang="en-US" dirty="0" err="1" smtClean="0"/>
              <a:t>kým</a:t>
            </a:r>
            <a:r>
              <a:rPr lang="en-US" dirty="0" smtClean="0"/>
              <a:t> </a:t>
            </a:r>
            <a:r>
              <a:rPr lang="en-US" dirty="0" err="1" smtClean="0"/>
              <a:t>budou</a:t>
            </a:r>
            <a:r>
              <a:rPr lang="en-US" dirty="0" smtClean="0"/>
              <a:t> – a to </a:t>
            </a:r>
            <a:r>
              <a:rPr lang="en-US" dirty="0" err="1" smtClean="0"/>
              <a:t>vše</a:t>
            </a:r>
            <a:r>
              <a:rPr lang="en-US" dirty="0" smtClean="0"/>
              <a:t> je </a:t>
            </a:r>
            <a:r>
              <a:rPr lang="en-US" dirty="0" err="1" smtClean="0"/>
              <a:t>zdrojem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identity a </a:t>
            </a:r>
            <a:r>
              <a:rPr lang="en-US" dirty="0" err="1" smtClean="0"/>
              <a:t>předmětem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r>
              <a:rPr lang="en-US" dirty="0" smtClean="0"/>
              <a:t> v </a:t>
            </a:r>
            <a:r>
              <a:rPr lang="en-US" dirty="0" err="1" smtClean="0"/>
              <a:t>této</a:t>
            </a:r>
            <a:r>
              <a:rPr lang="en-US" dirty="0" smtClean="0"/>
              <a:t> </a:t>
            </a:r>
            <a:r>
              <a:rPr lang="en-US" dirty="0" err="1" smtClean="0"/>
              <a:t>oblasti</a:t>
            </a:r>
            <a:r>
              <a:rPr lang="en-US" dirty="0" smtClean="0"/>
              <a:t>“ (</a:t>
            </a:r>
            <a:r>
              <a:rPr lang="en-US" dirty="0" err="1" smtClean="0"/>
              <a:t>Bačová</a:t>
            </a:r>
            <a:r>
              <a:rPr lang="en-US" dirty="0" smtClean="0"/>
              <a:t>, 2008, str. 124).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7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Osobní identita - </a:t>
            </a:r>
            <a:r>
              <a:rPr lang="cs-CZ" dirty="0"/>
              <a:t>v</a:t>
            </a:r>
            <a:r>
              <a:rPr lang="en-US" dirty="0" err="1" smtClean="0"/>
              <a:t>íce</a:t>
            </a:r>
            <a:r>
              <a:rPr lang="en-US" dirty="0" smtClean="0"/>
              <a:t> </a:t>
            </a:r>
            <a:r>
              <a:rPr lang="en-US" dirty="0" err="1" smtClean="0"/>
              <a:t>či</a:t>
            </a:r>
            <a:r>
              <a:rPr lang="en-US" dirty="0" smtClean="0"/>
              <a:t> </a:t>
            </a:r>
            <a:r>
              <a:rPr lang="en-US" dirty="0" err="1" smtClean="0"/>
              <a:t>méně</a:t>
            </a:r>
            <a:r>
              <a:rPr lang="en-US" dirty="0" smtClean="0"/>
              <a:t> </a:t>
            </a:r>
            <a:r>
              <a:rPr lang="en-US" dirty="0" err="1" smtClean="0"/>
              <a:t>uvědomované</a:t>
            </a:r>
            <a:r>
              <a:rPr lang="en-US" dirty="0" smtClean="0"/>
              <a:t> </a:t>
            </a:r>
            <a:r>
              <a:rPr lang="en-US" dirty="0" err="1" smtClean="0"/>
              <a:t>představy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má</a:t>
            </a:r>
            <a:r>
              <a:rPr lang="en-US" dirty="0" smtClean="0"/>
              <a:t> o </a:t>
            </a:r>
            <a:r>
              <a:rPr lang="en-US" dirty="0" err="1" smtClean="0"/>
              <a:t>sobě</a:t>
            </a:r>
            <a:r>
              <a:rPr lang="en-US" dirty="0" smtClean="0"/>
              <a:t> </a:t>
            </a:r>
            <a:r>
              <a:rPr lang="en-US" dirty="0" err="1" smtClean="0"/>
              <a:t>samé</a:t>
            </a:r>
            <a:r>
              <a:rPr lang="en-US" dirty="0" smtClean="0"/>
              <a:t> </a:t>
            </a:r>
            <a:r>
              <a:rPr lang="en-US" dirty="0" err="1" smtClean="0"/>
              <a:t>osoba</a:t>
            </a:r>
            <a:endParaRPr lang="cs-CZ" dirty="0"/>
          </a:p>
          <a:p>
            <a:pPr marL="0" indent="0">
              <a:buNone/>
            </a:pP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identit</a:t>
            </a:r>
            <a:r>
              <a:rPr lang="cs-CZ" dirty="0" smtClean="0"/>
              <a:t>a</a:t>
            </a:r>
            <a:r>
              <a:rPr lang="en-US" dirty="0" smtClean="0"/>
              <a:t> </a:t>
            </a:r>
            <a:r>
              <a:rPr lang="cs-CZ" dirty="0" smtClean="0"/>
              <a:t>- </a:t>
            </a:r>
            <a:r>
              <a:rPr lang="en-US" dirty="0" err="1" smtClean="0"/>
              <a:t>určuje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příslušnost</a:t>
            </a:r>
            <a:r>
              <a:rPr lang="en-US" dirty="0" smtClean="0"/>
              <a:t>, </a:t>
            </a:r>
            <a:r>
              <a:rPr lang="en-US" dirty="0" err="1" smtClean="0"/>
              <a:t>členství</a:t>
            </a:r>
            <a:r>
              <a:rPr lang="en-US" dirty="0" smtClean="0"/>
              <a:t> v </a:t>
            </a:r>
            <a:r>
              <a:rPr lang="en-US" dirty="0" err="1" smtClean="0"/>
              <a:t>určité</a:t>
            </a:r>
            <a:r>
              <a:rPr lang="en-US" dirty="0" smtClean="0"/>
              <a:t> </a:t>
            </a:r>
            <a:r>
              <a:rPr lang="en-US" dirty="0" err="1" smtClean="0"/>
              <a:t>kategorii</a:t>
            </a:r>
            <a:r>
              <a:rPr lang="en-US" dirty="0" smtClean="0"/>
              <a:t> </a:t>
            </a:r>
            <a:r>
              <a:rPr lang="en-US" dirty="0" err="1" smtClean="0"/>
              <a:t>lidí</a:t>
            </a:r>
            <a:endParaRPr lang="cs-CZ" dirty="0"/>
          </a:p>
          <a:p>
            <a:pPr marL="0" indent="0">
              <a:buNone/>
            </a:pPr>
            <a:r>
              <a:rPr lang="en-US" dirty="0" err="1" smtClean="0"/>
              <a:t>Běžné</a:t>
            </a:r>
            <a:r>
              <a:rPr lang="en-US" dirty="0" smtClean="0"/>
              <a:t> </a:t>
            </a:r>
            <a:r>
              <a:rPr lang="en-US" dirty="0" err="1" smtClean="0"/>
              <a:t>koncepce</a:t>
            </a:r>
            <a:r>
              <a:rPr lang="en-US" dirty="0" smtClean="0"/>
              <a:t>: </a:t>
            </a:r>
            <a:r>
              <a:rPr lang="en-US" dirty="0" err="1" smtClean="0"/>
              <a:t>totožnost</a:t>
            </a:r>
            <a:r>
              <a:rPr lang="en-US" dirty="0" smtClean="0"/>
              <a:t>, </a:t>
            </a:r>
            <a:r>
              <a:rPr lang="en-US" dirty="0" err="1" smtClean="0"/>
              <a:t>stejnost</a:t>
            </a:r>
            <a:r>
              <a:rPr lang="en-US" dirty="0" smtClean="0"/>
              <a:t> </a:t>
            </a:r>
            <a:r>
              <a:rPr lang="en-US" dirty="0" err="1" smtClean="0"/>
              <a:t>osoby</a:t>
            </a:r>
            <a:r>
              <a:rPr lang="en-US" dirty="0" smtClean="0"/>
              <a:t> v </a:t>
            </a:r>
            <a:r>
              <a:rPr lang="en-US" dirty="0" err="1" smtClean="0"/>
              <a:t>čase</a:t>
            </a:r>
            <a:r>
              <a:rPr lang="en-US" dirty="0" smtClean="0"/>
              <a:t>, </a:t>
            </a:r>
            <a:r>
              <a:rPr lang="en-US" dirty="0" err="1" smtClean="0"/>
              <a:t>stejnost</a:t>
            </a:r>
            <a:r>
              <a:rPr lang="en-US" dirty="0" smtClean="0"/>
              <a:t> </a:t>
            </a:r>
            <a:r>
              <a:rPr lang="en-US" dirty="0" err="1" smtClean="0"/>
              <a:t>osob</a:t>
            </a:r>
            <a:r>
              <a:rPr lang="en-US" dirty="0" smtClean="0"/>
              <a:t> </a:t>
            </a:r>
            <a:r>
              <a:rPr lang="en-US" dirty="0" err="1" smtClean="0"/>
              <a:t>tvořících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společenství</a:t>
            </a:r>
            <a:r>
              <a:rPr lang="en-US" dirty="0" smtClean="0"/>
              <a:t> (</a:t>
            </a:r>
            <a:r>
              <a:rPr lang="en-US" dirty="0" err="1" smtClean="0"/>
              <a:t>kategorie</a:t>
            </a:r>
            <a:r>
              <a:rPr lang="en-US" dirty="0" smtClean="0"/>
              <a:t>)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en-US" dirty="0" err="1" smtClean="0"/>
              <a:t>ostmoderní</a:t>
            </a:r>
            <a:r>
              <a:rPr lang="en-US" dirty="0" smtClean="0"/>
              <a:t> </a:t>
            </a:r>
            <a:r>
              <a:rPr lang="en-US" dirty="0" err="1" smtClean="0"/>
              <a:t>přístupy</a:t>
            </a:r>
            <a:r>
              <a:rPr lang="en-US" dirty="0" smtClean="0"/>
              <a:t>: </a:t>
            </a:r>
            <a:r>
              <a:rPr lang="en-US" dirty="0" err="1" smtClean="0"/>
              <a:t>identita</a:t>
            </a:r>
            <a:r>
              <a:rPr lang="en-US" dirty="0" smtClean="0"/>
              <a:t> </a:t>
            </a:r>
            <a:r>
              <a:rPr lang="en-US" dirty="0" err="1" smtClean="0"/>
              <a:t>měnící</a:t>
            </a:r>
            <a:r>
              <a:rPr lang="en-US" dirty="0" smtClean="0"/>
              <a:t> se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r>
              <a:rPr lang="en-US" dirty="0" smtClean="0"/>
              <a:t>, </a:t>
            </a:r>
            <a:r>
              <a:rPr lang="en-US" dirty="0" err="1" smtClean="0"/>
              <a:t>času</a:t>
            </a:r>
            <a:r>
              <a:rPr lang="en-US" dirty="0" smtClean="0"/>
              <a:t>, </a:t>
            </a:r>
            <a:r>
              <a:rPr lang="en-US" dirty="0" err="1" smtClean="0"/>
              <a:t>místa</a:t>
            </a:r>
            <a:r>
              <a:rPr lang="en-US" dirty="0" smtClean="0"/>
              <a:t>, </a:t>
            </a:r>
            <a:r>
              <a:rPr lang="en-US" dirty="0" err="1" smtClean="0"/>
              <a:t>okolností</a:t>
            </a:r>
            <a:r>
              <a:rPr lang="en-US" dirty="0" smtClean="0"/>
              <a:t>, </a:t>
            </a:r>
            <a:r>
              <a:rPr lang="en-US" dirty="0" err="1" smtClean="0"/>
              <a:t>roztříštěnost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Politika</a:t>
            </a:r>
            <a:r>
              <a:rPr lang="en-US" dirty="0" smtClean="0"/>
              <a:t> identity –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hnutí</a:t>
            </a:r>
            <a:r>
              <a:rPr lang="en-US" dirty="0" smtClean="0"/>
              <a:t> </a:t>
            </a:r>
            <a:r>
              <a:rPr lang="en-US" dirty="0" err="1" smtClean="0"/>
              <a:t>usilující</a:t>
            </a:r>
            <a:r>
              <a:rPr lang="en-US" dirty="0" smtClean="0"/>
              <a:t> o </a:t>
            </a:r>
            <a:r>
              <a:rPr lang="en-US" dirty="0" err="1" smtClean="0"/>
              <a:t>uznání</a:t>
            </a:r>
            <a:r>
              <a:rPr lang="en-US" dirty="0" smtClean="0"/>
              <a:t>, </a:t>
            </a:r>
            <a:r>
              <a:rPr lang="en-US" dirty="0" err="1" smtClean="0"/>
              <a:t>boj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diskriminaci</a:t>
            </a:r>
            <a:r>
              <a:rPr lang="en-US" dirty="0" smtClean="0"/>
              <a:t> ■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Diskuse</a:t>
            </a:r>
            <a:r>
              <a:rPr lang="en-US" dirty="0" smtClean="0"/>
              <a:t> o </a:t>
            </a:r>
            <a:r>
              <a:rPr lang="en-US" dirty="0" err="1" smtClean="0"/>
              <a:t>národní</a:t>
            </a:r>
            <a:r>
              <a:rPr lang="en-US" dirty="0" smtClean="0"/>
              <a:t>, </a:t>
            </a:r>
            <a:r>
              <a:rPr lang="en-US" dirty="0" err="1" smtClean="0"/>
              <a:t>občanské</a:t>
            </a:r>
            <a:r>
              <a:rPr lang="en-US" dirty="0" smtClean="0"/>
              <a:t> </a:t>
            </a:r>
            <a:r>
              <a:rPr lang="en-US" dirty="0" err="1" smtClean="0"/>
              <a:t>identitě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Od identity </a:t>
            </a:r>
            <a:r>
              <a:rPr lang="en-US" dirty="0" err="1" smtClean="0"/>
              <a:t>odvozujeme</a:t>
            </a:r>
            <a:r>
              <a:rPr lang="en-US" dirty="0" smtClean="0"/>
              <a:t> </a:t>
            </a:r>
            <a:r>
              <a:rPr lang="en-US" dirty="0" err="1" smtClean="0"/>
              <a:t>konání</a:t>
            </a:r>
            <a:r>
              <a:rPr lang="en-US" dirty="0" smtClean="0"/>
              <a:t> „</a:t>
            </a:r>
            <a:r>
              <a:rPr lang="en-US" dirty="0" err="1" smtClean="0"/>
              <a:t>udělal</a:t>
            </a:r>
            <a:r>
              <a:rPr lang="en-US" dirty="0" smtClean="0"/>
              <a:t> to proto, </a:t>
            </a:r>
            <a:r>
              <a:rPr lang="en-US" dirty="0" err="1" smtClean="0"/>
              <a:t>protože</a:t>
            </a:r>
            <a:r>
              <a:rPr lang="en-US" dirty="0" smtClean="0"/>
              <a:t> se </a:t>
            </a:r>
            <a:r>
              <a:rPr lang="en-US" dirty="0" err="1" smtClean="0"/>
              <a:t>cítí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…“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0951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Dichotomie v pojetí identity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Autenticita-integrita-kontinuita-relativní</a:t>
            </a:r>
            <a:r>
              <a:rPr lang="en-US" dirty="0" smtClean="0"/>
              <a:t> </a:t>
            </a:r>
            <a:r>
              <a:rPr lang="en-US" dirty="0" err="1" smtClean="0"/>
              <a:t>stejnost</a:t>
            </a:r>
            <a:r>
              <a:rPr lang="en-US" dirty="0" smtClean="0"/>
              <a:t> v </a:t>
            </a:r>
            <a:r>
              <a:rPr lang="en-US" dirty="0" err="1" smtClean="0"/>
              <a:t>čase-sebedefinování-definování</a:t>
            </a:r>
            <a:r>
              <a:rPr lang="en-US" dirty="0" smtClean="0"/>
              <a:t> </a:t>
            </a:r>
            <a:r>
              <a:rPr lang="en-US" dirty="0" err="1" smtClean="0"/>
              <a:t>druhými-odlišnost</a:t>
            </a:r>
            <a:r>
              <a:rPr lang="en-US" dirty="0" smtClean="0"/>
              <a:t> od </a:t>
            </a:r>
            <a:r>
              <a:rPr lang="en-US" dirty="0" err="1" smtClean="0"/>
              <a:t>jiných-uvědomění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odlišnosti-afiliace</a:t>
            </a:r>
            <a:r>
              <a:rPr lang="en-US" dirty="0" smtClean="0"/>
              <a:t> s </a:t>
            </a:r>
            <a:r>
              <a:rPr lang="en-US" dirty="0" err="1" smtClean="0"/>
              <a:t>lidskými</a:t>
            </a:r>
            <a:r>
              <a:rPr lang="en-US" dirty="0" smtClean="0"/>
              <a:t> </a:t>
            </a:r>
            <a:r>
              <a:rPr lang="en-US" dirty="0" err="1" smtClean="0"/>
              <a:t>společenstvími</a:t>
            </a:r>
            <a:endParaRPr lang="cs-CZ" dirty="0"/>
          </a:p>
          <a:p>
            <a:r>
              <a:rPr lang="en-US" dirty="0" smtClean="0"/>
              <a:t>V </a:t>
            </a:r>
            <a:r>
              <a:rPr lang="en-US" dirty="0" err="1" smtClean="0"/>
              <a:t>psychologii</a:t>
            </a:r>
            <a:r>
              <a:rPr lang="en-US" dirty="0" smtClean="0"/>
              <a:t>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směry</a:t>
            </a:r>
            <a:r>
              <a:rPr lang="en-US" dirty="0" smtClean="0"/>
              <a:t> </a:t>
            </a:r>
            <a:r>
              <a:rPr lang="en-US" dirty="0" err="1" smtClean="0"/>
              <a:t>zkoumání</a:t>
            </a:r>
            <a:r>
              <a:rPr lang="en-US" dirty="0" smtClean="0"/>
              <a:t> identity</a:t>
            </a:r>
            <a:r>
              <a:rPr lang="cs-CZ" dirty="0" smtClean="0"/>
              <a:t> (tři málo komunikující pohledy dle Macka – psychologie osobnosti, vývojová psychologie, sociální psychologie)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Dichotomie</a:t>
            </a:r>
            <a:r>
              <a:rPr lang="en-US" dirty="0" smtClean="0"/>
              <a:t> </a:t>
            </a:r>
            <a:r>
              <a:rPr lang="en-US" dirty="0" err="1" smtClean="0"/>
              <a:t>jednotlivec</a:t>
            </a:r>
            <a:r>
              <a:rPr lang="en-US" dirty="0" smtClean="0"/>
              <a:t> </a:t>
            </a:r>
            <a:r>
              <a:rPr lang="cs-CZ" dirty="0" smtClean="0"/>
              <a:t>x </a:t>
            </a:r>
            <a:r>
              <a:rPr lang="en-US" dirty="0" err="1" smtClean="0"/>
              <a:t>společnost</a:t>
            </a:r>
            <a:r>
              <a:rPr lang="en-US" dirty="0" smtClean="0"/>
              <a:t> z </a:t>
            </a:r>
            <a:r>
              <a:rPr lang="en-US" dirty="0" err="1" smtClean="0"/>
              <a:t>perspektivy</a:t>
            </a:r>
            <a:r>
              <a:rPr lang="en-US" dirty="0" smtClean="0"/>
              <a:t> </a:t>
            </a:r>
            <a:r>
              <a:rPr lang="en-US" dirty="0" err="1" smtClean="0"/>
              <a:t>kritické</a:t>
            </a:r>
            <a:r>
              <a:rPr lang="en-US" dirty="0" smtClean="0"/>
              <a:t>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psychologie</a:t>
            </a:r>
            <a:r>
              <a:rPr lang="cs-CZ" dirty="0" smtClean="0"/>
              <a:t> </a:t>
            </a:r>
            <a:r>
              <a:rPr lang="en-US" dirty="0" smtClean="0">
                <a:hlinkClick r:id="rId2"/>
              </a:rPr>
              <a:t>https://www.youtube.com/watch?v=fr2PGbHHCWg&amp;list=PL528A6A714B6796B6&amp;index=7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15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teze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Stále</a:t>
            </a:r>
            <a:r>
              <a:rPr lang="en-US" dirty="0" smtClean="0"/>
              <a:t> </a:t>
            </a:r>
            <a:r>
              <a:rPr lang="en-US" dirty="0" err="1" smtClean="0"/>
              <a:t>probíhající</a:t>
            </a:r>
            <a:r>
              <a:rPr lang="en-US" dirty="0" smtClean="0"/>
              <a:t> </a:t>
            </a:r>
            <a:r>
              <a:rPr lang="en-US" dirty="0" err="1" smtClean="0"/>
              <a:t>proces</a:t>
            </a:r>
            <a:r>
              <a:rPr lang="en-US" dirty="0" smtClean="0"/>
              <a:t> (</a:t>
            </a:r>
            <a:r>
              <a:rPr lang="en-US" dirty="0" err="1" smtClean="0"/>
              <a:t>identifikace</a:t>
            </a:r>
            <a:r>
              <a:rPr lang="en-US" dirty="0" smtClean="0"/>
              <a:t>, </a:t>
            </a:r>
            <a:r>
              <a:rPr lang="en-US" dirty="0" err="1" smtClean="0"/>
              <a:t>imitace</a:t>
            </a:r>
            <a:r>
              <a:rPr lang="en-US" dirty="0" smtClean="0"/>
              <a:t>, </a:t>
            </a:r>
            <a:r>
              <a:rPr lang="en-US" dirty="0" err="1" smtClean="0"/>
              <a:t>sebe-uvědomění</a:t>
            </a:r>
            <a:r>
              <a:rPr lang="en-US" dirty="0" smtClean="0"/>
              <a:t>, </a:t>
            </a:r>
            <a:r>
              <a:rPr lang="en-US" dirty="0" err="1" smtClean="0"/>
              <a:t>prožívání</a:t>
            </a:r>
            <a:r>
              <a:rPr lang="en-US" dirty="0" smtClean="0"/>
              <a:t> </a:t>
            </a:r>
            <a:r>
              <a:rPr lang="en-US" dirty="0" err="1" smtClean="0"/>
              <a:t>rozporů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aktuální</a:t>
            </a:r>
            <a:r>
              <a:rPr lang="en-US" dirty="0" smtClean="0"/>
              <a:t> </a:t>
            </a:r>
            <a:r>
              <a:rPr lang="en-US" dirty="0" err="1" smtClean="0"/>
              <a:t>situací</a:t>
            </a:r>
            <a:r>
              <a:rPr lang="en-US" dirty="0" smtClean="0"/>
              <a:t> a </a:t>
            </a:r>
            <a:r>
              <a:rPr lang="en-US" dirty="0" err="1" smtClean="0"/>
              <a:t>ideálem</a:t>
            </a:r>
            <a:r>
              <a:rPr lang="en-US" dirty="0" smtClean="0"/>
              <a:t>…) </a:t>
            </a:r>
            <a:endParaRPr lang="cs-CZ" dirty="0" smtClean="0"/>
          </a:p>
          <a:p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společnosti</a:t>
            </a:r>
            <a:r>
              <a:rPr lang="en-US" dirty="0" smtClean="0"/>
              <a:t> se </a:t>
            </a:r>
            <a:r>
              <a:rPr lang="en-US" dirty="0" err="1" smtClean="0"/>
              <a:t>utvářejí</a:t>
            </a:r>
            <a:r>
              <a:rPr lang="en-US" dirty="0" smtClean="0"/>
              <a:t> „</a:t>
            </a:r>
            <a:r>
              <a:rPr lang="en-US" dirty="0" err="1" smtClean="0"/>
              <a:t>senzitivní</a:t>
            </a:r>
            <a:r>
              <a:rPr lang="en-US" dirty="0" smtClean="0"/>
              <a:t> </a:t>
            </a:r>
            <a:r>
              <a:rPr lang="en-US" dirty="0" err="1" smtClean="0"/>
              <a:t>momenty</a:t>
            </a:r>
            <a:r>
              <a:rPr lang="en-US" dirty="0" smtClean="0"/>
              <a:t>“, </a:t>
            </a:r>
            <a:r>
              <a:rPr lang="en-US" dirty="0" err="1" smtClean="0"/>
              <a:t>období</a:t>
            </a:r>
            <a:r>
              <a:rPr lang="en-US" dirty="0" smtClean="0"/>
              <a:t>, </a:t>
            </a:r>
            <a:r>
              <a:rPr lang="en-US" dirty="0" err="1" smtClean="0"/>
              <a:t>kdy</a:t>
            </a:r>
            <a:r>
              <a:rPr lang="en-US" dirty="0" smtClean="0"/>
              <a:t> se </a:t>
            </a:r>
            <a:r>
              <a:rPr lang="en-US" dirty="0" err="1" smtClean="0"/>
              <a:t>očekává</a:t>
            </a:r>
            <a:r>
              <a:rPr lang="en-US" dirty="0" smtClean="0"/>
              <a:t> </a:t>
            </a:r>
            <a:r>
              <a:rPr lang="en-US" dirty="0" err="1" smtClean="0"/>
              <a:t>určitá</a:t>
            </a:r>
            <a:r>
              <a:rPr lang="en-US" dirty="0" smtClean="0"/>
              <a:t> </a:t>
            </a:r>
            <a:r>
              <a:rPr lang="en-US" dirty="0" err="1" smtClean="0"/>
              <a:t>proměna</a:t>
            </a:r>
            <a:r>
              <a:rPr lang="en-US" dirty="0" smtClean="0"/>
              <a:t>, </a:t>
            </a:r>
            <a:r>
              <a:rPr lang="en-US" dirty="0" err="1" smtClean="0"/>
              <a:t>dosažení</a:t>
            </a:r>
            <a:r>
              <a:rPr lang="en-US" dirty="0" smtClean="0"/>
              <a:t> </a:t>
            </a:r>
            <a:r>
              <a:rPr lang="en-US" dirty="0" err="1" smtClean="0"/>
              <a:t>určitých</a:t>
            </a:r>
            <a:r>
              <a:rPr lang="en-US" dirty="0" smtClean="0"/>
              <a:t> </a:t>
            </a:r>
            <a:r>
              <a:rPr lang="en-US" dirty="0" err="1" smtClean="0"/>
              <a:t>charakteristik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známka</a:t>
            </a:r>
            <a:r>
              <a:rPr lang="en-US" dirty="0" smtClean="0"/>
              <a:t> </a:t>
            </a:r>
            <a:r>
              <a:rPr lang="en-US" dirty="0" err="1" smtClean="0"/>
              <a:t>zralosti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Self je </a:t>
            </a:r>
            <a:r>
              <a:rPr lang="en-US" dirty="0" err="1" smtClean="0"/>
              <a:t>konstruováno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vztazích</a:t>
            </a:r>
            <a:r>
              <a:rPr lang="cs-CZ" dirty="0" smtClean="0"/>
              <a:t>:</a:t>
            </a:r>
          </a:p>
          <a:p>
            <a:pPr lvl="1"/>
            <a:r>
              <a:rPr lang="en-US" dirty="0" err="1" smtClean="0"/>
              <a:t>makro-úroveň</a:t>
            </a:r>
            <a:r>
              <a:rPr lang="en-US" dirty="0" smtClean="0"/>
              <a:t> </a:t>
            </a:r>
            <a:r>
              <a:rPr lang="en-US" dirty="0" err="1" smtClean="0"/>
              <a:t>kultury</a:t>
            </a:r>
            <a:r>
              <a:rPr lang="en-US" dirty="0" smtClean="0"/>
              <a:t>, </a:t>
            </a:r>
            <a:r>
              <a:rPr lang="en-US" dirty="0" err="1" smtClean="0"/>
              <a:t>ekonomiky</a:t>
            </a:r>
            <a:r>
              <a:rPr lang="en-US" dirty="0" smtClean="0"/>
              <a:t>, </a:t>
            </a:r>
            <a:r>
              <a:rPr lang="en-US" dirty="0" err="1" smtClean="0"/>
              <a:t>demografické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, </a:t>
            </a:r>
            <a:r>
              <a:rPr lang="en-US" dirty="0" err="1" smtClean="0"/>
              <a:t>politické</a:t>
            </a:r>
            <a:r>
              <a:rPr lang="en-US" dirty="0" smtClean="0"/>
              <a:t> a </a:t>
            </a:r>
            <a:r>
              <a:rPr lang="en-US" dirty="0" err="1" smtClean="0"/>
              <a:t>institucionální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materiální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, </a:t>
            </a:r>
            <a:r>
              <a:rPr lang="en-US" dirty="0" err="1" smtClean="0"/>
              <a:t>třídu</a:t>
            </a:r>
            <a:r>
              <a:rPr lang="en-US" dirty="0" smtClean="0"/>
              <a:t>/</a:t>
            </a:r>
            <a:r>
              <a:rPr lang="en-US" dirty="0" err="1" smtClean="0"/>
              <a:t>socioekonomický</a:t>
            </a:r>
            <a:r>
              <a:rPr lang="en-US" dirty="0" smtClean="0"/>
              <a:t> status, </a:t>
            </a:r>
            <a:r>
              <a:rPr lang="en-US" dirty="0" err="1" smtClean="0"/>
              <a:t>etnicitu</a:t>
            </a:r>
            <a:r>
              <a:rPr lang="en-US" dirty="0" smtClean="0"/>
              <a:t>/</a:t>
            </a:r>
            <a:r>
              <a:rPr lang="en-US" dirty="0" err="1" smtClean="0"/>
              <a:t>rasu</a:t>
            </a:r>
            <a:r>
              <a:rPr lang="en-US" dirty="0" smtClean="0"/>
              <a:t>… </a:t>
            </a:r>
            <a:endParaRPr lang="cs-CZ" dirty="0" smtClean="0"/>
          </a:p>
          <a:p>
            <a:pPr lvl="1"/>
            <a:r>
              <a:rPr lang="en-US" dirty="0" err="1" smtClean="0"/>
              <a:t>mikro-úroveň</a:t>
            </a:r>
            <a:r>
              <a:rPr lang="en-US" dirty="0" smtClean="0"/>
              <a:t> </a:t>
            </a:r>
            <a:r>
              <a:rPr lang="en-US" dirty="0" err="1" smtClean="0"/>
              <a:t>interpersonální</a:t>
            </a:r>
            <a:r>
              <a:rPr lang="en-US" dirty="0" smtClean="0"/>
              <a:t> </a:t>
            </a:r>
            <a:r>
              <a:rPr lang="en-US" dirty="0" err="1" smtClean="0"/>
              <a:t>komunikace</a:t>
            </a:r>
            <a:r>
              <a:rPr lang="en-US" dirty="0" smtClean="0"/>
              <a:t>, </a:t>
            </a:r>
            <a:r>
              <a:rPr lang="en-US" dirty="0" err="1" smtClean="0"/>
              <a:t>včetně</a:t>
            </a:r>
            <a:r>
              <a:rPr lang="en-US" dirty="0" smtClean="0"/>
              <a:t> </a:t>
            </a:r>
            <a:r>
              <a:rPr lang="en-US" dirty="0" err="1" smtClean="0"/>
              <a:t>médií</a:t>
            </a:r>
            <a:r>
              <a:rPr lang="en-US" dirty="0" smtClean="0"/>
              <a:t> – </a:t>
            </a:r>
            <a:r>
              <a:rPr lang="en-US" dirty="0" err="1" smtClean="0"/>
              <a:t>sdílené</a:t>
            </a:r>
            <a:r>
              <a:rPr lang="en-US" dirty="0" smtClean="0"/>
              <a:t> </a:t>
            </a:r>
            <a:r>
              <a:rPr lang="en-US" dirty="0" err="1" smtClean="0"/>
              <a:t>hodnoty</a:t>
            </a:r>
            <a:r>
              <a:rPr lang="en-US" dirty="0" smtClean="0"/>
              <a:t>, </a:t>
            </a:r>
            <a:r>
              <a:rPr lang="en-US" dirty="0" err="1" smtClean="0"/>
              <a:t>ideologie</a:t>
            </a:r>
            <a:r>
              <a:rPr lang="en-US" dirty="0" smtClean="0"/>
              <a:t>, </a:t>
            </a:r>
            <a:r>
              <a:rPr lang="en-US" dirty="0" err="1" smtClean="0"/>
              <a:t>normy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sociálně</a:t>
            </a:r>
            <a:r>
              <a:rPr lang="en-US" dirty="0" smtClean="0"/>
              <a:t> </a:t>
            </a:r>
            <a:r>
              <a:rPr lang="en-US" dirty="0" err="1" smtClean="0"/>
              <a:t>konstruovány</a:t>
            </a:r>
            <a:r>
              <a:rPr lang="en-US" dirty="0" smtClean="0"/>
              <a:t> a </a:t>
            </a:r>
            <a:r>
              <a:rPr lang="en-US" dirty="0" err="1" smtClean="0"/>
              <a:t>sdělovány</a:t>
            </a:r>
            <a:r>
              <a:rPr lang="en-US" dirty="0" smtClean="0"/>
              <a:t> </a:t>
            </a:r>
            <a:r>
              <a:rPr lang="en-US" dirty="0" err="1" smtClean="0"/>
              <a:t>prostřednictvím</a:t>
            </a:r>
            <a:r>
              <a:rPr lang="en-US" dirty="0" smtClean="0"/>
              <a:t> </a:t>
            </a:r>
            <a:r>
              <a:rPr lang="en-US" dirty="0" err="1" smtClean="0"/>
              <a:t>symbolů</a:t>
            </a:r>
            <a:r>
              <a:rPr lang="en-US" dirty="0" smtClean="0"/>
              <a:t>, </a:t>
            </a:r>
            <a:r>
              <a:rPr lang="en-US" dirty="0" err="1" smtClean="0"/>
              <a:t>významů</a:t>
            </a:r>
            <a:r>
              <a:rPr lang="en-US" dirty="0" smtClean="0"/>
              <a:t>, </a:t>
            </a:r>
            <a:r>
              <a:rPr lang="en-US" dirty="0" err="1" smtClean="0"/>
              <a:t>očekávání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297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identity ega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71749"/>
            <a:ext cx="10515600" cy="5155474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err="1" smtClean="0"/>
              <a:t>Vychází</a:t>
            </a:r>
            <a:r>
              <a:rPr lang="en-US" sz="3000" dirty="0" smtClean="0"/>
              <a:t> z </a:t>
            </a:r>
            <a:r>
              <a:rPr lang="en-US" sz="3000" dirty="0" err="1" smtClean="0"/>
              <a:t>psychoanalýzy</a:t>
            </a:r>
            <a:r>
              <a:rPr lang="en-US" sz="3000" dirty="0" smtClean="0"/>
              <a:t>, </a:t>
            </a:r>
            <a:r>
              <a:rPr lang="en-US" sz="3000" dirty="0" err="1" smtClean="0"/>
              <a:t>vývojové</a:t>
            </a:r>
            <a:r>
              <a:rPr lang="en-US" sz="3000" dirty="0" smtClean="0"/>
              <a:t>, </a:t>
            </a:r>
            <a:r>
              <a:rPr lang="en-US" sz="3000" dirty="0" err="1" smtClean="0"/>
              <a:t>poradenské</a:t>
            </a:r>
            <a:r>
              <a:rPr lang="en-US" sz="3000" dirty="0" smtClean="0"/>
              <a:t> a </a:t>
            </a:r>
            <a:r>
              <a:rPr lang="en-US" sz="3000" dirty="0" err="1" smtClean="0"/>
              <a:t>klinické</a:t>
            </a:r>
            <a:r>
              <a:rPr lang="en-US" sz="3000" dirty="0" smtClean="0"/>
              <a:t> </a:t>
            </a:r>
            <a:r>
              <a:rPr lang="en-US" sz="3000" dirty="0" err="1" smtClean="0"/>
              <a:t>psychologie</a:t>
            </a:r>
            <a:endParaRPr lang="cs-CZ" sz="3000" dirty="0"/>
          </a:p>
          <a:p>
            <a:r>
              <a:rPr lang="en-US" sz="3000" dirty="0" err="1" smtClean="0"/>
              <a:t>Identita</a:t>
            </a:r>
            <a:r>
              <a:rPr lang="en-US" sz="3000" dirty="0" smtClean="0"/>
              <a:t> </a:t>
            </a:r>
            <a:r>
              <a:rPr lang="en-US" sz="3000" dirty="0" err="1" smtClean="0"/>
              <a:t>jako</a:t>
            </a:r>
            <a:r>
              <a:rPr lang="en-US" sz="3000" dirty="0" smtClean="0"/>
              <a:t> </a:t>
            </a:r>
            <a:r>
              <a:rPr lang="en-US" sz="3000" dirty="0" err="1" smtClean="0"/>
              <a:t>vnitřní</a:t>
            </a:r>
            <a:r>
              <a:rPr lang="en-US" sz="3000" dirty="0" smtClean="0"/>
              <a:t> </a:t>
            </a:r>
            <a:r>
              <a:rPr lang="en-US" sz="3000" dirty="0" err="1" smtClean="0"/>
              <a:t>stejnost</a:t>
            </a:r>
            <a:r>
              <a:rPr lang="en-US" sz="3000" dirty="0" smtClean="0"/>
              <a:t>, </a:t>
            </a:r>
            <a:r>
              <a:rPr lang="en-US" sz="3000" dirty="0" err="1" smtClean="0"/>
              <a:t>kontinuita</a:t>
            </a:r>
            <a:r>
              <a:rPr lang="en-US" sz="3000" dirty="0" smtClean="0"/>
              <a:t> </a:t>
            </a:r>
            <a:r>
              <a:rPr lang="en-US" sz="3000" dirty="0" err="1" smtClean="0"/>
              <a:t>sebe</a:t>
            </a:r>
            <a:r>
              <a:rPr lang="en-US" sz="3000" dirty="0" smtClean="0"/>
              <a:t> a </a:t>
            </a:r>
            <a:r>
              <a:rPr lang="en-US" sz="3000" dirty="0" err="1" smtClean="0"/>
              <a:t>jiných</a:t>
            </a:r>
            <a:r>
              <a:rPr lang="en-US" sz="3000" dirty="0" smtClean="0"/>
              <a:t>, </a:t>
            </a:r>
            <a:r>
              <a:rPr lang="en-US" sz="3000" dirty="0" err="1" smtClean="0"/>
              <a:t>organizace</a:t>
            </a:r>
            <a:r>
              <a:rPr lang="en-US" sz="3000" dirty="0" smtClean="0"/>
              <a:t> </a:t>
            </a:r>
            <a:r>
              <a:rPr lang="en-US" sz="3000" dirty="0" err="1" smtClean="0"/>
              <a:t>sebevnímání</a:t>
            </a:r>
            <a:r>
              <a:rPr lang="en-US" sz="3000" dirty="0" smtClean="0"/>
              <a:t> </a:t>
            </a:r>
            <a:endParaRPr lang="cs-CZ" sz="3000" dirty="0" smtClean="0"/>
          </a:p>
          <a:p>
            <a:r>
              <a:rPr lang="en-US" sz="3000" dirty="0" smtClean="0"/>
              <a:t>E.H. Erikson: </a:t>
            </a:r>
            <a:r>
              <a:rPr lang="en-US" sz="3000" dirty="0" err="1" smtClean="0"/>
              <a:t>propojení</a:t>
            </a:r>
            <a:r>
              <a:rPr lang="en-US" sz="3000" dirty="0" smtClean="0"/>
              <a:t> </a:t>
            </a:r>
            <a:r>
              <a:rPr lang="en-US" sz="3000" dirty="0" err="1" smtClean="0"/>
              <a:t>identifikací</a:t>
            </a:r>
            <a:r>
              <a:rPr lang="en-US" sz="3000" dirty="0" smtClean="0"/>
              <a:t> z </a:t>
            </a:r>
            <a:r>
              <a:rPr lang="en-US" sz="3000" dirty="0" err="1" smtClean="0"/>
              <a:t>dětství</a:t>
            </a:r>
            <a:r>
              <a:rPr lang="en-US" sz="3000" dirty="0" smtClean="0"/>
              <a:t>, </a:t>
            </a:r>
            <a:r>
              <a:rPr lang="en-US" sz="3000" dirty="0" err="1" smtClean="0"/>
              <a:t>současných</a:t>
            </a:r>
            <a:r>
              <a:rPr lang="en-US" sz="3000" dirty="0" smtClean="0"/>
              <a:t> </a:t>
            </a:r>
            <a:r>
              <a:rPr lang="en-US" sz="3000" dirty="0" err="1" smtClean="0"/>
              <a:t>identifikací</a:t>
            </a:r>
            <a:r>
              <a:rPr lang="en-US" sz="3000" dirty="0" smtClean="0"/>
              <a:t> a </a:t>
            </a:r>
            <a:r>
              <a:rPr lang="en-US" sz="3000" dirty="0" err="1" smtClean="0"/>
              <a:t>základních</a:t>
            </a:r>
            <a:r>
              <a:rPr lang="en-US" sz="3000" dirty="0" smtClean="0"/>
              <a:t> </a:t>
            </a:r>
            <a:r>
              <a:rPr lang="en-US" sz="3000" dirty="0" err="1" smtClean="0"/>
              <a:t>životních</a:t>
            </a:r>
            <a:r>
              <a:rPr lang="en-US" sz="3000" dirty="0" smtClean="0"/>
              <a:t> </a:t>
            </a:r>
            <a:r>
              <a:rPr lang="en-US" sz="3000" dirty="0" err="1" smtClean="0"/>
              <a:t>závazků</a:t>
            </a:r>
            <a:r>
              <a:rPr lang="en-US" sz="3000" dirty="0" smtClean="0"/>
              <a:t>, ego </a:t>
            </a:r>
            <a:r>
              <a:rPr lang="en-US" sz="3000" dirty="0" err="1" smtClean="0"/>
              <a:t>identita</a:t>
            </a:r>
            <a:r>
              <a:rPr lang="en-US" sz="3000" dirty="0" smtClean="0"/>
              <a:t> – </a:t>
            </a:r>
            <a:r>
              <a:rPr lang="en-US" sz="3000" dirty="0" err="1" smtClean="0"/>
              <a:t>vlastní</a:t>
            </a:r>
            <a:r>
              <a:rPr lang="en-US" sz="3000" dirty="0" smtClean="0"/>
              <a:t> </a:t>
            </a:r>
            <a:r>
              <a:rPr lang="en-US" sz="3000" dirty="0" err="1" smtClean="0"/>
              <a:t>schopnost</a:t>
            </a:r>
            <a:r>
              <a:rPr lang="en-US" sz="3000" dirty="0" smtClean="0"/>
              <a:t> </a:t>
            </a:r>
            <a:r>
              <a:rPr lang="en-US" sz="3000" dirty="0" err="1" smtClean="0"/>
              <a:t>udržet</a:t>
            </a:r>
            <a:r>
              <a:rPr lang="en-US" sz="3000" dirty="0" smtClean="0"/>
              <a:t> </a:t>
            </a:r>
            <a:r>
              <a:rPr lang="en-US" sz="3000" dirty="0" err="1" smtClean="0"/>
              <a:t>vnitřní</a:t>
            </a:r>
            <a:r>
              <a:rPr lang="en-US" sz="3000" dirty="0" smtClean="0"/>
              <a:t> </a:t>
            </a:r>
            <a:r>
              <a:rPr lang="en-US" sz="3000" dirty="0" err="1" smtClean="0"/>
              <a:t>stejnost</a:t>
            </a:r>
            <a:r>
              <a:rPr lang="en-US" sz="3000" dirty="0" smtClean="0"/>
              <a:t> a </a:t>
            </a:r>
            <a:r>
              <a:rPr lang="en-US" sz="3000" dirty="0" err="1" smtClean="0"/>
              <a:t>kontinuitu</a:t>
            </a:r>
            <a:r>
              <a:rPr lang="en-US" sz="3000" dirty="0" smtClean="0"/>
              <a:t> pro </a:t>
            </a:r>
            <a:r>
              <a:rPr lang="en-US" sz="3000" dirty="0" err="1" smtClean="0"/>
              <a:t>sebe</a:t>
            </a:r>
            <a:r>
              <a:rPr lang="en-US" sz="3000" dirty="0" smtClean="0"/>
              <a:t> </a:t>
            </a:r>
            <a:r>
              <a:rPr lang="en-US" sz="3000" dirty="0" err="1" smtClean="0"/>
              <a:t>i</a:t>
            </a:r>
            <a:r>
              <a:rPr lang="en-US" sz="3000" dirty="0" smtClean="0"/>
              <a:t> </a:t>
            </a:r>
            <a:r>
              <a:rPr lang="en-US" sz="3000" dirty="0" err="1" smtClean="0"/>
              <a:t>jiné</a:t>
            </a:r>
            <a:endParaRPr lang="cs-CZ" sz="3000" dirty="0" smtClean="0"/>
          </a:p>
          <a:p>
            <a:r>
              <a:rPr lang="cs-CZ" sz="3000" dirty="0"/>
              <a:t>D</a:t>
            </a:r>
            <a:r>
              <a:rPr lang="en-US" sz="3000" dirty="0" err="1" smtClean="0"/>
              <a:t>ůležité</a:t>
            </a:r>
            <a:r>
              <a:rPr lang="en-US" sz="3000" dirty="0" smtClean="0"/>
              <a:t> </a:t>
            </a:r>
            <a:r>
              <a:rPr lang="en-US" sz="3000" dirty="0" err="1" smtClean="0"/>
              <a:t>aspekty</a:t>
            </a:r>
            <a:r>
              <a:rPr lang="en-US" sz="3000" dirty="0" smtClean="0"/>
              <a:t>: </a:t>
            </a:r>
            <a:endParaRPr lang="cs-CZ" sz="3000" dirty="0" smtClean="0"/>
          </a:p>
          <a:p>
            <a:pPr lvl="1"/>
            <a:r>
              <a:rPr lang="en-US" dirty="0" err="1" smtClean="0"/>
              <a:t>Krize</a:t>
            </a:r>
            <a:r>
              <a:rPr lang="en-US" dirty="0" smtClean="0"/>
              <a:t> (</a:t>
            </a:r>
            <a:r>
              <a:rPr lang="en-US" dirty="0" err="1" smtClean="0"/>
              <a:t>výsledek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r>
              <a:rPr lang="en-US" dirty="0" smtClean="0"/>
              <a:t> v </a:t>
            </a:r>
            <a:r>
              <a:rPr lang="en-US" dirty="0" err="1" smtClean="0"/>
              <a:t>pozdější</a:t>
            </a:r>
            <a:r>
              <a:rPr lang="en-US" dirty="0" smtClean="0"/>
              <a:t> </a:t>
            </a:r>
            <a:r>
              <a:rPr lang="en-US" dirty="0" err="1" smtClean="0"/>
              <a:t>adolescenci</a:t>
            </a:r>
            <a:r>
              <a:rPr lang="en-US" dirty="0" smtClean="0"/>
              <a:t> je </a:t>
            </a:r>
            <a:r>
              <a:rPr lang="en-US" dirty="0" err="1" smtClean="0"/>
              <a:t>buď</a:t>
            </a:r>
            <a:r>
              <a:rPr lang="en-US" dirty="0" smtClean="0"/>
              <a:t> </a:t>
            </a:r>
            <a:r>
              <a:rPr lang="en-US" dirty="0" err="1" smtClean="0"/>
              <a:t>dosažení</a:t>
            </a:r>
            <a:r>
              <a:rPr lang="en-US" dirty="0" smtClean="0"/>
              <a:t> identity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zmatení</a:t>
            </a:r>
            <a:r>
              <a:rPr lang="en-US" dirty="0" smtClean="0"/>
              <a:t> identity) </a:t>
            </a:r>
            <a:endParaRPr lang="cs-CZ" dirty="0" smtClean="0"/>
          </a:p>
          <a:p>
            <a:pPr lvl="1"/>
            <a:r>
              <a:rPr lang="en-US" dirty="0" smtClean="0"/>
              <a:t>Moratorium (adolescence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doba</a:t>
            </a:r>
            <a:r>
              <a:rPr lang="en-US" dirty="0" smtClean="0"/>
              <a:t>, </a:t>
            </a:r>
            <a:r>
              <a:rPr lang="en-US" dirty="0" err="1" smtClean="0"/>
              <a:t>které</a:t>
            </a:r>
            <a:r>
              <a:rPr lang="en-US" dirty="0" smtClean="0"/>
              <a:t> je </a:t>
            </a:r>
            <a:r>
              <a:rPr lang="en-US" dirty="0" err="1" smtClean="0"/>
              <a:t>poskytována</a:t>
            </a:r>
            <a:r>
              <a:rPr lang="en-US" dirty="0" smtClean="0"/>
              <a:t> </a:t>
            </a:r>
            <a:r>
              <a:rPr lang="en-US" dirty="0" err="1" smtClean="0"/>
              <a:t>společností</a:t>
            </a:r>
            <a:r>
              <a:rPr lang="en-US" dirty="0" smtClean="0"/>
              <a:t> pro </a:t>
            </a:r>
            <a:r>
              <a:rPr lang="en-US" dirty="0" err="1" smtClean="0"/>
              <a:t>utvoření</a:t>
            </a:r>
            <a:r>
              <a:rPr lang="en-US" dirty="0" smtClean="0"/>
              <a:t> </a:t>
            </a:r>
            <a:r>
              <a:rPr lang="en-US" dirty="0" err="1" smtClean="0"/>
              <a:t>životaschopné</a:t>
            </a:r>
            <a:r>
              <a:rPr lang="en-US" dirty="0" smtClean="0"/>
              <a:t> identity, </a:t>
            </a:r>
            <a:r>
              <a:rPr lang="en-US" dirty="0" err="1" smtClean="0"/>
              <a:t>experimentování</a:t>
            </a:r>
            <a:r>
              <a:rPr lang="en-US" dirty="0" smtClean="0"/>
              <a:t>, </a:t>
            </a:r>
            <a:r>
              <a:rPr lang="en-US" dirty="0" err="1" smtClean="0"/>
              <a:t>zkoušení</a:t>
            </a:r>
            <a:r>
              <a:rPr lang="en-US" dirty="0" smtClean="0"/>
              <a:t> </a:t>
            </a:r>
            <a:r>
              <a:rPr lang="en-US" dirty="0" err="1" smtClean="0"/>
              <a:t>rolí</a:t>
            </a:r>
            <a:r>
              <a:rPr lang="en-US" dirty="0" smtClean="0"/>
              <a:t>) </a:t>
            </a:r>
            <a:endParaRPr lang="cs-CZ" dirty="0" smtClean="0"/>
          </a:p>
          <a:p>
            <a:pPr lvl="1"/>
            <a:r>
              <a:rPr lang="en-US" dirty="0" err="1" smtClean="0"/>
              <a:t>Boj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egem</a:t>
            </a:r>
            <a:r>
              <a:rPr lang="en-US" dirty="0" smtClean="0"/>
              <a:t> a </a:t>
            </a:r>
            <a:r>
              <a:rPr lang="en-US" dirty="0" err="1" smtClean="0"/>
              <a:t>superegem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Stupně</a:t>
            </a:r>
            <a:r>
              <a:rPr lang="en-US" dirty="0" smtClean="0"/>
              <a:t> </a:t>
            </a:r>
            <a:r>
              <a:rPr lang="en-US" dirty="0" err="1" smtClean="0"/>
              <a:t>hodnotové</a:t>
            </a:r>
            <a:r>
              <a:rPr lang="en-US" dirty="0" smtClean="0"/>
              <a:t> </a:t>
            </a:r>
            <a:r>
              <a:rPr lang="en-US" dirty="0" err="1" smtClean="0"/>
              <a:t>orientace</a:t>
            </a:r>
            <a:r>
              <a:rPr lang="en-US" dirty="0" smtClean="0"/>
              <a:t> (</a:t>
            </a:r>
            <a:r>
              <a:rPr lang="en-US" dirty="0" err="1" smtClean="0"/>
              <a:t>děti</a:t>
            </a:r>
            <a:r>
              <a:rPr lang="en-US" dirty="0" smtClean="0"/>
              <a:t> – </a:t>
            </a:r>
            <a:r>
              <a:rPr lang="en-US" dirty="0" err="1" smtClean="0"/>
              <a:t>absolutní</a:t>
            </a:r>
            <a:r>
              <a:rPr lang="en-US" dirty="0" smtClean="0"/>
              <a:t> </a:t>
            </a:r>
            <a:r>
              <a:rPr lang="en-US" dirty="0" err="1" smtClean="0"/>
              <a:t>víra</a:t>
            </a:r>
            <a:r>
              <a:rPr lang="en-US" dirty="0" smtClean="0"/>
              <a:t> v </a:t>
            </a:r>
            <a:r>
              <a:rPr lang="en-US" dirty="0" err="1" smtClean="0"/>
              <a:t>autoritu</a:t>
            </a:r>
            <a:r>
              <a:rPr lang="en-US" dirty="0" smtClean="0"/>
              <a:t>, </a:t>
            </a:r>
            <a:r>
              <a:rPr lang="en-US" dirty="0" err="1" smtClean="0"/>
              <a:t>adolescenti</a:t>
            </a:r>
            <a:r>
              <a:rPr lang="en-US" dirty="0" smtClean="0"/>
              <a:t> - </a:t>
            </a:r>
            <a:r>
              <a:rPr lang="en-US" dirty="0" err="1" smtClean="0"/>
              <a:t>snaha</a:t>
            </a:r>
            <a:r>
              <a:rPr lang="en-US" dirty="0" smtClean="0"/>
              <a:t> </a:t>
            </a:r>
            <a:r>
              <a:rPr lang="en-US" dirty="0" err="1" smtClean="0"/>
              <a:t>asimilovat</a:t>
            </a:r>
            <a:r>
              <a:rPr lang="en-US" dirty="0" smtClean="0"/>
              <a:t> </a:t>
            </a:r>
            <a:r>
              <a:rPr lang="en-US" dirty="0" err="1" smtClean="0"/>
              <a:t>protikladné</a:t>
            </a:r>
            <a:r>
              <a:rPr lang="en-US" dirty="0" smtClean="0"/>
              <a:t> </a:t>
            </a:r>
            <a:r>
              <a:rPr lang="en-US" dirty="0" err="1" smtClean="0"/>
              <a:t>zdroje</a:t>
            </a:r>
            <a:r>
              <a:rPr lang="en-US" dirty="0" smtClean="0"/>
              <a:t>, </a:t>
            </a:r>
            <a:r>
              <a:rPr lang="en-US" dirty="0" err="1" smtClean="0"/>
              <a:t>dospělost</a:t>
            </a:r>
            <a:r>
              <a:rPr lang="en-US" dirty="0" smtClean="0"/>
              <a:t> – </a:t>
            </a:r>
            <a:r>
              <a:rPr lang="en-US" dirty="0" err="1" smtClean="0"/>
              <a:t>etika</a:t>
            </a:r>
            <a:r>
              <a:rPr lang="en-US" dirty="0" smtClean="0"/>
              <a:t>, </a:t>
            </a:r>
            <a:r>
              <a:rPr lang="en-US" dirty="0" err="1" smtClean="0"/>
              <a:t>zodpovědnost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lidstvo</a:t>
            </a:r>
            <a:r>
              <a:rPr lang="cs-CZ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756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James E. </a:t>
            </a:r>
            <a:r>
              <a:rPr lang="cs-CZ" dirty="0" err="1" smtClean="0"/>
              <a:t>Marcia</a:t>
            </a:r>
            <a:r>
              <a:rPr lang="cs-CZ" dirty="0" smtClean="0"/>
              <a:t> – pojetí identity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2558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vývoji</a:t>
            </a:r>
            <a:r>
              <a:rPr lang="en-US" dirty="0"/>
              <a:t> identity </a:t>
            </a:r>
            <a:r>
              <a:rPr lang="en-US" dirty="0" err="1"/>
              <a:t>kombinoval</a:t>
            </a:r>
            <a:r>
              <a:rPr lang="en-US" dirty="0"/>
              <a:t> </a:t>
            </a:r>
            <a:r>
              <a:rPr lang="en-US" dirty="0" err="1"/>
              <a:t>přítomnost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, </a:t>
            </a:r>
            <a:r>
              <a:rPr lang="en-US" dirty="0" err="1"/>
              <a:t>hledání</a:t>
            </a:r>
            <a:r>
              <a:rPr lang="en-US" dirty="0"/>
              <a:t> a </a:t>
            </a:r>
            <a:r>
              <a:rPr lang="en-US" dirty="0" err="1"/>
              <a:t>závazků</a:t>
            </a:r>
            <a:endParaRPr lang="en-US" dirty="0"/>
          </a:p>
          <a:p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definoval</a:t>
            </a:r>
            <a:r>
              <a:rPr lang="en-US" dirty="0"/>
              <a:t> </a:t>
            </a:r>
            <a:r>
              <a:rPr lang="en-US" b="1" dirty="0"/>
              <a:t>4 </a:t>
            </a:r>
            <a:r>
              <a:rPr lang="en-US" b="1" dirty="0" err="1"/>
              <a:t>potenciální</a:t>
            </a:r>
            <a:r>
              <a:rPr lang="en-US" b="1" dirty="0"/>
              <a:t> </a:t>
            </a:r>
            <a:r>
              <a:rPr lang="en-US" b="1" dirty="0" err="1"/>
              <a:t>stavy</a:t>
            </a:r>
            <a:r>
              <a:rPr lang="en-US" b="1" dirty="0"/>
              <a:t> identity:</a:t>
            </a:r>
            <a:endParaRPr lang="en-US" dirty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en-US" b="1" dirty="0" err="1" smtClean="0"/>
              <a:t>difúzní</a:t>
            </a:r>
            <a:r>
              <a:rPr lang="en-US" b="1" dirty="0" smtClean="0"/>
              <a:t> </a:t>
            </a:r>
            <a:r>
              <a:rPr lang="en-US" b="1" dirty="0" err="1"/>
              <a:t>identita</a:t>
            </a:r>
            <a:r>
              <a:rPr lang="en-US" dirty="0"/>
              <a:t> - </a:t>
            </a:r>
            <a:r>
              <a:rPr lang="en-US" dirty="0" err="1"/>
              <a:t>člověk</a:t>
            </a:r>
            <a:r>
              <a:rPr lang="en-US" dirty="0"/>
              <a:t> v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fázi</a:t>
            </a:r>
            <a:r>
              <a:rPr lang="en-US" dirty="0"/>
              <a:t>, </a:t>
            </a:r>
            <a:r>
              <a:rPr lang="en-US" dirty="0" err="1"/>
              <a:t>stavu</a:t>
            </a:r>
            <a:r>
              <a:rPr lang="en-US" dirty="0"/>
              <a:t> </a:t>
            </a:r>
            <a:r>
              <a:rPr lang="en-US" dirty="0" err="1"/>
              <a:t>neprožívá</a:t>
            </a:r>
            <a:r>
              <a:rPr lang="en-US" dirty="0"/>
              <a:t> </a:t>
            </a:r>
            <a:r>
              <a:rPr lang="en-US" dirty="0" err="1"/>
              <a:t>krizi</a:t>
            </a:r>
            <a:r>
              <a:rPr lang="en-US" dirty="0"/>
              <a:t> </a:t>
            </a:r>
            <a:r>
              <a:rPr lang="en-US" dirty="0" err="1"/>
              <a:t>ani</a:t>
            </a:r>
            <a:r>
              <a:rPr lang="en-US" dirty="0"/>
              <a:t> </a:t>
            </a:r>
            <a:r>
              <a:rPr lang="en-US" dirty="0" err="1"/>
              <a:t>závazek</a:t>
            </a:r>
            <a:r>
              <a:rPr lang="en-US" dirty="0"/>
              <a:t>, je </a:t>
            </a:r>
            <a:r>
              <a:rPr lang="en-US" dirty="0" err="1"/>
              <a:t>velice</a:t>
            </a:r>
            <a:r>
              <a:rPr lang="en-US" dirty="0"/>
              <a:t> </a:t>
            </a:r>
            <a:r>
              <a:rPr lang="cs-CZ" dirty="0" smtClean="0"/>
              <a:t>	</a:t>
            </a:r>
            <a:r>
              <a:rPr lang="en-US" dirty="0" err="1" smtClean="0"/>
              <a:t>snadno</a:t>
            </a:r>
            <a:r>
              <a:rPr lang="en-US" dirty="0" smtClean="0"/>
              <a:t> </a:t>
            </a:r>
            <a:r>
              <a:rPr lang="en-US" dirty="0" err="1"/>
              <a:t>ovlivnitelný</a:t>
            </a:r>
            <a:r>
              <a:rPr lang="en-US" dirty="0"/>
              <a:t> </a:t>
            </a:r>
            <a:r>
              <a:rPr lang="en-US" dirty="0" err="1"/>
              <a:t>vrstevníky</a:t>
            </a:r>
            <a:r>
              <a:rPr lang="en-US" dirty="0"/>
              <a:t>,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mění</a:t>
            </a:r>
            <a:r>
              <a:rPr lang="en-US" dirty="0"/>
              <a:t> </a:t>
            </a:r>
            <a:r>
              <a:rPr lang="en-US" dirty="0" err="1"/>
              <a:t>názory</a:t>
            </a:r>
            <a:r>
              <a:rPr lang="en-US" dirty="0"/>
              <a:t> v </a:t>
            </a:r>
            <a:r>
              <a:rPr lang="en-US" dirty="0" err="1"/>
              <a:t>souladu</a:t>
            </a:r>
            <a:r>
              <a:rPr lang="en-US" dirty="0"/>
              <a:t> s </a:t>
            </a:r>
            <a:r>
              <a:rPr lang="en-US" dirty="0" err="1"/>
              <a:t>očekáváním</a:t>
            </a:r>
            <a:r>
              <a:rPr lang="en-US" dirty="0"/>
              <a:t> </a:t>
            </a:r>
            <a:r>
              <a:rPr lang="en-US" dirty="0" err="1"/>
              <a:t>skupiny</a:t>
            </a:r>
            <a:r>
              <a:rPr lang="en-US" dirty="0"/>
              <a:t>, </a:t>
            </a:r>
            <a:r>
              <a:rPr lang="cs-CZ" dirty="0" smtClean="0"/>
              <a:t>	</a:t>
            </a:r>
            <a:r>
              <a:rPr lang="en-US" dirty="0" err="1" smtClean="0"/>
              <a:t>které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členem</a:t>
            </a:r>
            <a:r>
              <a:rPr lang="en-US" dirty="0"/>
              <a:t>,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sebehodnocení</a:t>
            </a:r>
            <a:r>
              <a:rPr lang="en-US" dirty="0"/>
              <a:t> je </a:t>
            </a:r>
            <a:r>
              <a:rPr lang="en-US" dirty="0" err="1"/>
              <a:t>závislé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hodnocení</a:t>
            </a:r>
            <a:r>
              <a:rPr lang="en-US" dirty="0"/>
              <a:t> </a:t>
            </a:r>
            <a:r>
              <a:rPr lang="en-US" dirty="0" err="1" smtClean="0"/>
              <a:t>druhých</a:t>
            </a:r>
            <a:r>
              <a:rPr lang="cs-CZ" dirty="0" smtClean="0"/>
              <a:t>	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en-US" b="1" dirty="0" err="1" smtClean="0"/>
              <a:t>náhradní</a:t>
            </a:r>
            <a:r>
              <a:rPr lang="en-US" b="1" dirty="0" smtClean="0"/>
              <a:t> </a:t>
            </a:r>
            <a:r>
              <a:rPr lang="en-US" b="1" dirty="0" err="1"/>
              <a:t>identita</a:t>
            </a:r>
            <a:r>
              <a:rPr lang="en-US" dirty="0"/>
              <a:t> - </a:t>
            </a:r>
            <a:r>
              <a:rPr lang="en-US" dirty="0" err="1"/>
              <a:t>stav</a:t>
            </a:r>
            <a:r>
              <a:rPr lang="en-US" dirty="0"/>
              <a:t>,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jedinec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postoje</a:t>
            </a:r>
            <a:r>
              <a:rPr lang="en-US" dirty="0"/>
              <a:t>, </a:t>
            </a:r>
            <a:r>
              <a:rPr lang="en-US" dirty="0" err="1"/>
              <a:t>normy</a:t>
            </a:r>
            <a:r>
              <a:rPr lang="en-US" dirty="0"/>
              <a:t> </a:t>
            </a:r>
            <a:r>
              <a:rPr lang="en-US" dirty="0" err="1"/>
              <a:t>nekriticky</a:t>
            </a:r>
            <a:r>
              <a:rPr lang="en-US" dirty="0"/>
              <a:t> </a:t>
            </a:r>
            <a:r>
              <a:rPr lang="en-US" dirty="0" err="1"/>
              <a:t>přebírá</a:t>
            </a:r>
            <a:r>
              <a:rPr lang="en-US" dirty="0"/>
              <a:t> od </a:t>
            </a:r>
            <a:r>
              <a:rPr lang="cs-CZ" dirty="0" smtClean="0"/>
              <a:t>	</a:t>
            </a:r>
            <a:r>
              <a:rPr lang="en-US" dirty="0" err="1" smtClean="0"/>
              <a:t>autorit</a:t>
            </a:r>
            <a:r>
              <a:rPr lang="en-US" dirty="0"/>
              <a:t>, bez </a:t>
            </a:r>
            <a:r>
              <a:rPr lang="en-US" dirty="0" err="1" smtClean="0"/>
              <a:t>potřeby</a:t>
            </a:r>
            <a:r>
              <a:rPr lang="en-US" dirty="0" smtClean="0"/>
              <a:t> </a:t>
            </a:r>
            <a:r>
              <a:rPr lang="en-US" dirty="0" err="1"/>
              <a:t>ověřovat</a:t>
            </a:r>
            <a:r>
              <a:rPr lang="en-US" dirty="0"/>
              <a:t> je </a:t>
            </a:r>
            <a:r>
              <a:rPr lang="en-US" dirty="0" err="1"/>
              <a:t>vlastní</a:t>
            </a:r>
            <a:r>
              <a:rPr lang="en-US" dirty="0"/>
              <a:t> </a:t>
            </a:r>
            <a:r>
              <a:rPr lang="en-US" dirty="0" err="1" smtClean="0"/>
              <a:t>zkušeností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en-US" b="1" dirty="0" smtClean="0"/>
              <a:t>status </a:t>
            </a:r>
            <a:r>
              <a:rPr lang="en-US" b="1" dirty="0"/>
              <a:t>moratoria</a:t>
            </a:r>
            <a:r>
              <a:rPr lang="en-US" dirty="0"/>
              <a:t> je </a:t>
            </a:r>
            <a:r>
              <a:rPr lang="en-US" dirty="0" err="1"/>
              <a:t>krize</a:t>
            </a:r>
            <a:r>
              <a:rPr lang="en-US" dirty="0"/>
              <a:t> identity, </a:t>
            </a:r>
            <a:r>
              <a:rPr lang="en-US" dirty="0" err="1"/>
              <a:t>spojená</a:t>
            </a:r>
            <a:r>
              <a:rPr lang="en-US" dirty="0"/>
              <a:t> s </a:t>
            </a:r>
            <a:r>
              <a:rPr lang="en-US" dirty="0" err="1"/>
              <a:t>pocity</a:t>
            </a:r>
            <a:r>
              <a:rPr lang="en-US" dirty="0"/>
              <a:t> </a:t>
            </a:r>
            <a:r>
              <a:rPr lang="en-US" dirty="0" err="1"/>
              <a:t>úzkosti</a:t>
            </a:r>
            <a:r>
              <a:rPr lang="en-US" dirty="0"/>
              <a:t> a </a:t>
            </a:r>
            <a:r>
              <a:rPr lang="en-US" dirty="0" err="1"/>
              <a:t>pochybnostmi</a:t>
            </a:r>
            <a:r>
              <a:rPr lang="en-US" dirty="0"/>
              <a:t>, </a:t>
            </a:r>
            <a:r>
              <a:rPr lang="en-US" dirty="0" err="1"/>
              <a:t>aniž</a:t>
            </a:r>
            <a:r>
              <a:rPr lang="en-US" dirty="0"/>
              <a:t> by </a:t>
            </a:r>
            <a:r>
              <a:rPr lang="cs-CZ" dirty="0" smtClean="0"/>
              <a:t>	</a:t>
            </a:r>
            <a:r>
              <a:rPr lang="en-US" dirty="0" err="1" smtClean="0"/>
              <a:t>jedinec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bral</a:t>
            </a:r>
            <a:r>
              <a:rPr lang="en-US" dirty="0"/>
              <a:t> </a:t>
            </a:r>
            <a:r>
              <a:rPr lang="en-US" dirty="0" err="1"/>
              <a:t>skutečné</a:t>
            </a:r>
            <a:r>
              <a:rPr lang="en-US" dirty="0"/>
              <a:t> </a:t>
            </a:r>
            <a:r>
              <a:rPr lang="en-US" dirty="0" err="1"/>
              <a:t>závazky</a:t>
            </a:r>
            <a:r>
              <a:rPr lang="en-US" dirty="0"/>
              <a:t>,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období</a:t>
            </a:r>
            <a:r>
              <a:rPr lang="en-US" dirty="0"/>
              <a:t> je </a:t>
            </a:r>
            <a:r>
              <a:rPr lang="en-US" dirty="0" err="1"/>
              <a:t>plné</a:t>
            </a:r>
            <a:r>
              <a:rPr lang="en-US" dirty="0"/>
              <a:t> </a:t>
            </a:r>
            <a:r>
              <a:rPr lang="en-US" dirty="0" err="1"/>
              <a:t>experimentací</a:t>
            </a:r>
            <a:r>
              <a:rPr lang="en-US" dirty="0"/>
              <a:t> a </a:t>
            </a:r>
            <a:r>
              <a:rPr lang="cs-CZ" dirty="0" smtClean="0"/>
              <a:t>	</a:t>
            </a:r>
            <a:r>
              <a:rPr lang="en-US" dirty="0" err="1" smtClean="0"/>
              <a:t>zkoušení</a:t>
            </a:r>
            <a:r>
              <a:rPr lang="en-US" dirty="0" smtClean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 smtClean="0"/>
              <a:t>rolí</a:t>
            </a:r>
            <a:endParaRPr lang="cs-CZ" dirty="0" smtClean="0"/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en-US" b="1" dirty="0" err="1" smtClean="0"/>
              <a:t>dosažená</a:t>
            </a:r>
            <a:r>
              <a:rPr lang="en-US" b="1" dirty="0" smtClean="0"/>
              <a:t> </a:t>
            </a:r>
            <a:r>
              <a:rPr lang="en-US" b="1" dirty="0" err="1"/>
              <a:t>identita</a:t>
            </a:r>
            <a:r>
              <a:rPr lang="en-US" dirty="0"/>
              <a:t> - </a:t>
            </a:r>
            <a:r>
              <a:rPr lang="en-US" dirty="0" err="1"/>
              <a:t>krize</a:t>
            </a:r>
            <a:r>
              <a:rPr lang="en-US" dirty="0"/>
              <a:t> </a:t>
            </a:r>
            <a:r>
              <a:rPr lang="en-US" dirty="0" err="1"/>
              <a:t>zažehnána</a:t>
            </a:r>
            <a:r>
              <a:rPr lang="en-US" dirty="0"/>
              <a:t>, </a:t>
            </a:r>
            <a:r>
              <a:rPr lang="en-US" dirty="0" err="1"/>
              <a:t>otázky</a:t>
            </a:r>
            <a:r>
              <a:rPr lang="en-US" dirty="0"/>
              <a:t> </a:t>
            </a:r>
            <a:r>
              <a:rPr lang="en-US" dirty="0" err="1"/>
              <a:t>čím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, co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vyřešeny</a:t>
            </a:r>
            <a:r>
              <a:rPr lang="en-US" dirty="0"/>
              <a:t>, </a:t>
            </a:r>
            <a:r>
              <a:rPr lang="cs-CZ" dirty="0" smtClean="0"/>
              <a:t>	</a:t>
            </a:r>
            <a:r>
              <a:rPr lang="en-US" dirty="0" err="1" smtClean="0"/>
              <a:t>dosažená</a:t>
            </a:r>
            <a:r>
              <a:rPr lang="en-US" dirty="0" smtClean="0"/>
              <a:t> </a:t>
            </a:r>
            <a:r>
              <a:rPr lang="en-US" dirty="0" err="1"/>
              <a:t>identita</a:t>
            </a:r>
            <a:r>
              <a:rPr lang="en-US" dirty="0"/>
              <a:t> </a:t>
            </a:r>
            <a:r>
              <a:rPr lang="en-US" dirty="0" err="1"/>
              <a:t>spojuje</a:t>
            </a:r>
            <a:r>
              <a:rPr lang="en-US" dirty="0"/>
              <a:t> </a:t>
            </a:r>
            <a:r>
              <a:rPr lang="en-US" dirty="0" err="1"/>
              <a:t>přítomnost</a:t>
            </a:r>
            <a:r>
              <a:rPr lang="en-US" dirty="0"/>
              <a:t>, </a:t>
            </a:r>
            <a:r>
              <a:rPr lang="en-US" dirty="0" err="1"/>
              <a:t>budoucnost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minulost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smysluplný</a:t>
            </a:r>
            <a:r>
              <a:rPr lang="en-US" dirty="0"/>
              <a:t> </a:t>
            </a:r>
            <a:r>
              <a:rPr lang="en-US" dirty="0" err="1"/>
              <a:t>celek</a:t>
            </a:r>
            <a:r>
              <a:rPr lang="en-US" dirty="0"/>
              <a:t>, </a:t>
            </a:r>
            <a:r>
              <a:rPr lang="cs-CZ" dirty="0" smtClean="0"/>
              <a:t>	</a:t>
            </a:r>
            <a:r>
              <a:rPr lang="en-US" dirty="0" smtClean="0"/>
              <a:t>stadium </a:t>
            </a:r>
            <a:r>
              <a:rPr lang="en-US" dirty="0"/>
              <a:t>moratoria a </a:t>
            </a:r>
            <a:r>
              <a:rPr lang="en-US" dirty="0" err="1"/>
              <a:t>dokončené</a:t>
            </a:r>
            <a:r>
              <a:rPr lang="en-US" dirty="0"/>
              <a:t> identity </a:t>
            </a:r>
            <a:r>
              <a:rPr lang="en-US" dirty="0" err="1"/>
              <a:t>svědčí</a:t>
            </a:r>
            <a:r>
              <a:rPr lang="en-US" dirty="0"/>
              <a:t> o </a:t>
            </a:r>
            <a:r>
              <a:rPr lang="en-US" dirty="0" err="1"/>
              <a:t>vyspělosti</a:t>
            </a:r>
            <a:r>
              <a:rPr lang="en-US" dirty="0"/>
              <a:t> </a:t>
            </a:r>
            <a:r>
              <a:rPr lang="en-US" dirty="0" err="1"/>
              <a:t>jedince</a:t>
            </a:r>
            <a:r>
              <a:rPr lang="en-US" dirty="0"/>
              <a:t>, </a:t>
            </a:r>
            <a:r>
              <a:rPr lang="en-US" dirty="0" err="1"/>
              <a:t>lidé</a:t>
            </a:r>
            <a:r>
              <a:rPr lang="en-US" dirty="0"/>
              <a:t> v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cs-CZ" dirty="0" smtClean="0"/>
              <a:t>	</a:t>
            </a:r>
            <a:r>
              <a:rPr lang="en-US" dirty="0" err="1" smtClean="0"/>
              <a:t>stavu</a:t>
            </a:r>
            <a:r>
              <a:rPr lang="en-US" dirty="0" smtClean="0"/>
              <a:t> </a:t>
            </a:r>
            <a:r>
              <a:rPr lang="en-US" dirty="0" err="1"/>
              <a:t>mají</a:t>
            </a:r>
            <a:r>
              <a:rPr lang="en-US" dirty="0"/>
              <a:t> </a:t>
            </a:r>
            <a:r>
              <a:rPr lang="en-US" dirty="0" err="1"/>
              <a:t>vyšší</a:t>
            </a:r>
            <a:r>
              <a:rPr lang="en-US" dirty="0"/>
              <a:t> self - esteem a </a:t>
            </a:r>
            <a:r>
              <a:rPr lang="en-US" dirty="0" err="1"/>
              <a:t>mnohem</a:t>
            </a:r>
            <a:r>
              <a:rPr lang="en-US" dirty="0"/>
              <a:t> </a:t>
            </a:r>
            <a:r>
              <a:rPr lang="en-US" dirty="0" err="1"/>
              <a:t>větší</a:t>
            </a:r>
            <a:r>
              <a:rPr lang="en-US" dirty="0"/>
              <a:t> </a:t>
            </a:r>
            <a:r>
              <a:rPr lang="en-US" dirty="0" err="1"/>
              <a:t>blízkost</a:t>
            </a:r>
            <a:r>
              <a:rPr lang="en-US" dirty="0"/>
              <a:t> </a:t>
            </a:r>
            <a:r>
              <a:rPr lang="en-US" dirty="0" err="1"/>
              <a:t>reálného</a:t>
            </a:r>
            <a:r>
              <a:rPr lang="en-US" dirty="0"/>
              <a:t> a </a:t>
            </a:r>
            <a:r>
              <a:rPr lang="en-US" dirty="0" err="1"/>
              <a:t>ideálního</a:t>
            </a:r>
            <a:r>
              <a:rPr lang="en-US" dirty="0"/>
              <a:t> </a:t>
            </a:r>
            <a:r>
              <a:rPr lang="en-US" dirty="0" err="1" smtClean="0"/>
              <a:t>já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fázi</a:t>
            </a:r>
            <a:r>
              <a:rPr lang="en-US" dirty="0"/>
              <a:t> </a:t>
            </a:r>
            <a:r>
              <a:rPr lang="en-US" dirty="0" err="1"/>
              <a:t>náhradní</a:t>
            </a:r>
            <a:r>
              <a:rPr lang="en-US" dirty="0"/>
              <a:t> a </a:t>
            </a:r>
            <a:r>
              <a:rPr lang="en-US" dirty="0" err="1"/>
              <a:t>difúzní</a:t>
            </a:r>
            <a:r>
              <a:rPr lang="en-US" dirty="0"/>
              <a:t> identity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často</a:t>
            </a:r>
            <a:r>
              <a:rPr lang="en-US" dirty="0"/>
              <a:t> </a:t>
            </a:r>
            <a:r>
              <a:rPr lang="en-US" dirty="0" err="1"/>
              <a:t>dogmatičtí</a:t>
            </a:r>
            <a:r>
              <a:rPr lang="en-US" dirty="0"/>
              <a:t>, </a:t>
            </a:r>
            <a:r>
              <a:rPr lang="en-US" dirty="0" err="1"/>
              <a:t>neflexibilní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952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stavy identity (v adolescenci)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972737"/>
              </p:ext>
            </p:extLst>
          </p:nvPr>
        </p:nvGraphicFramePr>
        <p:xfrm>
          <a:off x="1706880" y="2159725"/>
          <a:ext cx="8752113" cy="3509556"/>
        </p:xfrm>
        <a:graphic>
          <a:graphicData uri="http://schemas.openxmlformats.org/drawingml/2006/table">
            <a:tbl>
              <a:tblPr/>
              <a:tblGrid>
                <a:gridCol w="2917371">
                  <a:extLst>
                    <a:ext uri="{9D8B030D-6E8A-4147-A177-3AD203B41FA5}">
                      <a16:colId xmlns:a16="http://schemas.microsoft.com/office/drawing/2014/main" val="2983282986"/>
                    </a:ext>
                  </a:extLst>
                </a:gridCol>
                <a:gridCol w="2917371">
                  <a:extLst>
                    <a:ext uri="{9D8B030D-6E8A-4147-A177-3AD203B41FA5}">
                      <a16:colId xmlns:a16="http://schemas.microsoft.com/office/drawing/2014/main" val="3355399886"/>
                    </a:ext>
                  </a:extLst>
                </a:gridCol>
                <a:gridCol w="2917371">
                  <a:extLst>
                    <a:ext uri="{9D8B030D-6E8A-4147-A177-3AD203B41FA5}">
                      <a16:colId xmlns:a16="http://schemas.microsoft.com/office/drawing/2014/main" val="1659365142"/>
                    </a:ext>
                  </a:extLst>
                </a:gridCol>
              </a:tblGrid>
              <a:tr h="963408">
                <a:tc>
                  <a:txBody>
                    <a:bodyPr/>
                    <a:lstStyle/>
                    <a:p>
                      <a:r>
                        <a:rPr lang="en-US" dirty="0"/>
                        <a:t> </a:t>
                      </a:r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Závazek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přítomný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Závazek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nepřítomný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9463287"/>
                  </a:ext>
                </a:extLst>
              </a:tr>
              <a:tr h="963408">
                <a:tc>
                  <a:txBody>
                    <a:bodyPr/>
                    <a:lstStyle/>
                    <a:p>
                      <a:r>
                        <a:rPr lang="en-US" b="1" dirty="0" err="1"/>
                        <a:t>Krize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přítomná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dosažení</a:t>
                      </a:r>
                      <a:r>
                        <a:rPr lang="en-US" b="1" dirty="0"/>
                        <a:t> identity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moratorium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12309"/>
                  </a:ext>
                </a:extLst>
              </a:tr>
              <a:tr h="1582740">
                <a:tc>
                  <a:txBody>
                    <a:bodyPr/>
                    <a:lstStyle/>
                    <a:p>
                      <a:r>
                        <a:rPr lang="en-US" b="1" dirty="0" err="1"/>
                        <a:t>Krize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nepřítomná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/>
                        <a:t>předčasně uzavřená identita</a:t>
                      </a:r>
                      <a:endParaRPr lang="en-US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/>
                        <a:t>difúzní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identita</a:t>
                      </a:r>
                      <a:endParaRPr lang="en-US" dirty="0"/>
                    </a:p>
                  </a:txBody>
                  <a:tcPr marL="76200" marR="76200" marT="762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369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357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sociální identity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Tajfel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. </a:t>
            </a:r>
            <a:r>
              <a:rPr lang="en-US" dirty="0" err="1" smtClean="0"/>
              <a:t>výzkum</a:t>
            </a:r>
            <a:r>
              <a:rPr lang="en-US" dirty="0" smtClean="0"/>
              <a:t> </a:t>
            </a:r>
            <a:r>
              <a:rPr lang="en-US" dirty="0" err="1" smtClean="0"/>
              <a:t>meziskupinových</a:t>
            </a:r>
            <a:r>
              <a:rPr lang="en-US" dirty="0" smtClean="0"/>
              <a:t> </a:t>
            </a:r>
            <a:r>
              <a:rPr lang="en-US" dirty="0" err="1" smtClean="0"/>
              <a:t>vztahů</a:t>
            </a:r>
            <a:r>
              <a:rPr lang="en-US" dirty="0" smtClean="0"/>
              <a:t> a </a:t>
            </a:r>
            <a:r>
              <a:rPr lang="en-US" dirty="0" err="1" smtClean="0"/>
              <a:t>skupinových</a:t>
            </a:r>
            <a:r>
              <a:rPr lang="en-US" dirty="0" smtClean="0"/>
              <a:t> </a:t>
            </a:r>
            <a:r>
              <a:rPr lang="en-US" dirty="0" err="1" smtClean="0"/>
              <a:t>procesů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Personální</a:t>
            </a:r>
            <a:r>
              <a:rPr lang="en-US" dirty="0" smtClean="0"/>
              <a:t> </a:t>
            </a:r>
            <a:r>
              <a:rPr lang="en-US" dirty="0" err="1" smtClean="0"/>
              <a:t>identita</a:t>
            </a:r>
            <a:r>
              <a:rPr lang="en-US" dirty="0" smtClean="0"/>
              <a:t> = </a:t>
            </a:r>
            <a:r>
              <a:rPr lang="en-US" dirty="0" err="1" smtClean="0"/>
              <a:t>přesvědčení</a:t>
            </a:r>
            <a:r>
              <a:rPr lang="en-US" dirty="0" smtClean="0"/>
              <a:t> o </a:t>
            </a:r>
            <a:r>
              <a:rPr lang="en-US" dirty="0" err="1" smtClean="0"/>
              <a:t>svých</a:t>
            </a:r>
            <a:r>
              <a:rPr lang="en-US" dirty="0" smtClean="0"/>
              <a:t> </a:t>
            </a:r>
            <a:r>
              <a:rPr lang="en-US" dirty="0" err="1" smtClean="0"/>
              <a:t>dovednostech</a:t>
            </a:r>
            <a:r>
              <a:rPr lang="en-US" dirty="0" smtClean="0"/>
              <a:t>, </a:t>
            </a:r>
            <a:r>
              <a:rPr lang="en-US" dirty="0" err="1" smtClean="0"/>
              <a:t>schopnostech</a:t>
            </a:r>
            <a:r>
              <a:rPr lang="en-US" dirty="0" smtClean="0"/>
              <a:t> a </a:t>
            </a:r>
            <a:r>
              <a:rPr lang="en-US" dirty="0" err="1" smtClean="0"/>
              <a:t>vlastnostech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jedince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identita</a:t>
            </a:r>
            <a:r>
              <a:rPr lang="en-US" dirty="0" smtClean="0"/>
              <a:t> = </a:t>
            </a:r>
            <a:r>
              <a:rPr lang="en-US" dirty="0" err="1" smtClean="0"/>
              <a:t>aspekt</a:t>
            </a:r>
            <a:r>
              <a:rPr lang="en-US" dirty="0" smtClean="0"/>
              <a:t> </a:t>
            </a:r>
            <a:r>
              <a:rPr lang="en-US" dirty="0" err="1" smtClean="0"/>
              <a:t>sebepojmu</a:t>
            </a:r>
            <a:r>
              <a:rPr lang="en-US" dirty="0" smtClean="0"/>
              <a:t> </a:t>
            </a:r>
            <a:r>
              <a:rPr lang="en-US" dirty="0" err="1" smtClean="0"/>
              <a:t>jedince</a:t>
            </a:r>
            <a:r>
              <a:rPr lang="en-US" dirty="0" smtClean="0"/>
              <a:t> </a:t>
            </a:r>
            <a:r>
              <a:rPr lang="en-US" dirty="0" err="1" smtClean="0"/>
              <a:t>odvozený</a:t>
            </a:r>
            <a:r>
              <a:rPr lang="en-US" dirty="0" smtClean="0"/>
              <a:t> od </a:t>
            </a:r>
            <a:r>
              <a:rPr lang="en-US" dirty="0" err="1" smtClean="0"/>
              <a:t>poznání</a:t>
            </a:r>
            <a:r>
              <a:rPr lang="en-US" dirty="0" smtClean="0"/>
              <a:t> </a:t>
            </a:r>
            <a:r>
              <a:rPr lang="en-US" dirty="0" err="1" smtClean="0"/>
              <a:t>svého</a:t>
            </a:r>
            <a:r>
              <a:rPr lang="en-US" dirty="0" smtClean="0"/>
              <a:t> </a:t>
            </a:r>
            <a:r>
              <a:rPr lang="en-US" dirty="0" err="1" smtClean="0"/>
              <a:t>členství</a:t>
            </a:r>
            <a:r>
              <a:rPr lang="en-US" dirty="0" smtClean="0"/>
              <a:t> v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skupině</a:t>
            </a:r>
            <a:r>
              <a:rPr lang="en-US" dirty="0" smtClean="0"/>
              <a:t> </a:t>
            </a:r>
            <a:r>
              <a:rPr lang="en-US" dirty="0" err="1" smtClean="0"/>
              <a:t>spolu</a:t>
            </a:r>
            <a:r>
              <a:rPr lang="en-US" dirty="0" smtClean="0"/>
              <a:t> s </a:t>
            </a:r>
            <a:r>
              <a:rPr lang="en-US" dirty="0" err="1" smtClean="0"/>
              <a:t>hodnotou</a:t>
            </a:r>
            <a:r>
              <a:rPr lang="en-US" dirty="0" smtClean="0"/>
              <a:t> a </a:t>
            </a:r>
            <a:r>
              <a:rPr lang="en-US" dirty="0" err="1" smtClean="0"/>
              <a:t>emocionálním</a:t>
            </a:r>
            <a:r>
              <a:rPr lang="en-US" dirty="0" smtClean="0"/>
              <a:t> </a:t>
            </a:r>
            <a:r>
              <a:rPr lang="en-US" dirty="0" err="1" smtClean="0"/>
              <a:t>významem</a:t>
            </a:r>
            <a:r>
              <a:rPr lang="en-US" dirty="0" smtClean="0"/>
              <a:t> </a:t>
            </a:r>
            <a:r>
              <a:rPr lang="en-US" dirty="0" err="1" smtClean="0"/>
              <a:t>spojeným</a:t>
            </a:r>
            <a:r>
              <a:rPr lang="en-US" dirty="0" smtClean="0"/>
              <a:t> s </a:t>
            </a:r>
            <a:r>
              <a:rPr lang="en-US" dirty="0" err="1" smtClean="0"/>
              <a:t>tímto</a:t>
            </a:r>
            <a:r>
              <a:rPr lang="en-US" dirty="0" smtClean="0"/>
              <a:t> </a:t>
            </a:r>
            <a:r>
              <a:rPr lang="en-US" dirty="0" err="1" smtClean="0"/>
              <a:t>členstvím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err="1" smtClean="0"/>
              <a:t>Výzkum</a:t>
            </a:r>
            <a:r>
              <a:rPr lang="en-US" dirty="0" smtClean="0"/>
              <a:t> </a:t>
            </a:r>
            <a:r>
              <a:rPr lang="en-US" dirty="0" err="1" smtClean="0"/>
              <a:t>předsudků</a:t>
            </a:r>
            <a:r>
              <a:rPr lang="en-US" dirty="0" smtClean="0"/>
              <a:t> </a:t>
            </a:r>
            <a:r>
              <a:rPr lang="en-US" dirty="0" err="1" smtClean="0"/>
              <a:t>vůči</a:t>
            </a:r>
            <a:r>
              <a:rPr lang="en-US" dirty="0" smtClean="0"/>
              <a:t> </a:t>
            </a:r>
            <a:r>
              <a:rPr lang="en-US" dirty="0" err="1" smtClean="0"/>
              <a:t>členům</a:t>
            </a:r>
            <a:r>
              <a:rPr lang="en-US" dirty="0" smtClean="0"/>
              <a:t>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 smtClean="0"/>
              <a:t>skupin</a:t>
            </a:r>
            <a:r>
              <a:rPr lang="en-US" dirty="0" smtClean="0"/>
              <a:t>, </a:t>
            </a:r>
            <a:r>
              <a:rPr lang="en-US" dirty="0" err="1" smtClean="0"/>
              <a:t>sebekategorizace</a:t>
            </a:r>
            <a:r>
              <a:rPr lang="en-US" dirty="0" smtClean="0"/>
              <a:t> – </a:t>
            </a:r>
            <a:r>
              <a:rPr lang="en-US" dirty="0" err="1" smtClean="0"/>
              <a:t>abychom</a:t>
            </a:r>
            <a:r>
              <a:rPr lang="en-US" dirty="0" smtClean="0"/>
              <a:t> </a:t>
            </a:r>
            <a:r>
              <a:rPr lang="en-US" dirty="0" err="1" smtClean="0"/>
              <a:t>mohli</a:t>
            </a:r>
            <a:r>
              <a:rPr lang="en-US" dirty="0" smtClean="0"/>
              <a:t> </a:t>
            </a:r>
            <a:r>
              <a:rPr lang="en-US" dirty="0" err="1" smtClean="0"/>
              <a:t>pozitivně</a:t>
            </a:r>
            <a:r>
              <a:rPr lang="en-US" dirty="0" smtClean="0"/>
              <a:t> </a:t>
            </a:r>
            <a:r>
              <a:rPr lang="en-US" dirty="0" err="1" smtClean="0"/>
              <a:t>smýšlet</a:t>
            </a:r>
            <a:r>
              <a:rPr lang="en-US" dirty="0" smtClean="0"/>
              <a:t> o </a:t>
            </a:r>
            <a:r>
              <a:rPr lang="en-US" dirty="0" err="1" smtClean="0"/>
              <a:t>sobě</a:t>
            </a:r>
            <a:r>
              <a:rPr lang="en-US" dirty="0" smtClean="0"/>
              <a:t>, </a:t>
            </a:r>
            <a:r>
              <a:rPr lang="en-US" dirty="0" err="1" smtClean="0"/>
              <a:t>potřebujeme</a:t>
            </a:r>
            <a:r>
              <a:rPr lang="en-US" dirty="0" smtClean="0"/>
              <a:t> </a:t>
            </a:r>
            <a:r>
              <a:rPr lang="en-US" dirty="0" err="1" smtClean="0"/>
              <a:t>pozitivně</a:t>
            </a:r>
            <a:r>
              <a:rPr lang="en-US" dirty="0" smtClean="0"/>
              <a:t> </a:t>
            </a:r>
            <a:r>
              <a:rPr lang="en-US" dirty="0" err="1" smtClean="0"/>
              <a:t>smýšlet</a:t>
            </a:r>
            <a:r>
              <a:rPr lang="en-US" dirty="0" smtClean="0"/>
              <a:t> o </a:t>
            </a:r>
            <a:r>
              <a:rPr lang="en-US" dirty="0" err="1" smtClean="0"/>
              <a:t>našich</a:t>
            </a:r>
            <a:r>
              <a:rPr lang="en-US" dirty="0" smtClean="0"/>
              <a:t> </a:t>
            </a:r>
            <a:r>
              <a:rPr lang="en-US" dirty="0" err="1" smtClean="0"/>
              <a:t>členských</a:t>
            </a:r>
            <a:r>
              <a:rPr lang="en-US" dirty="0" smtClean="0"/>
              <a:t> </a:t>
            </a:r>
            <a:r>
              <a:rPr lang="en-US" dirty="0" err="1" smtClean="0"/>
              <a:t>skupinách</a:t>
            </a:r>
            <a:r>
              <a:rPr lang="cs-CZ" dirty="0" smtClean="0"/>
              <a:t> </a:t>
            </a:r>
            <a:r>
              <a:rPr lang="en-US" dirty="0" smtClean="0">
                <a:hlinkClick r:id="rId2"/>
              </a:rPr>
              <a:t>https://clanky.rvp.cz/clanek/c/G/21802/predsudky-a-skupinova-prislusnost-teorie-skupinove-identity.html/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1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Postmoderní přístupy – </a:t>
            </a:r>
            <a:r>
              <a:rPr lang="cs-CZ" sz="2800" dirty="0" err="1" smtClean="0"/>
              <a:t>konstrukcionismus</a:t>
            </a:r>
            <a:r>
              <a:rPr lang="cs-CZ" sz="2800" dirty="0" smtClean="0"/>
              <a:t>, diskursivní psychologie, narativní přístup</a:t>
            </a:r>
            <a:endParaRPr lang="en-US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192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Společné</a:t>
            </a:r>
            <a:r>
              <a:rPr lang="en-US" dirty="0" smtClean="0"/>
              <a:t> </a:t>
            </a:r>
            <a:r>
              <a:rPr lang="en-US" dirty="0" err="1" smtClean="0"/>
              <a:t>rysy</a:t>
            </a:r>
            <a:r>
              <a:rPr lang="en-US" dirty="0" smtClean="0"/>
              <a:t>: </a:t>
            </a:r>
            <a:endParaRPr lang="cs-CZ" dirty="0" smtClean="0"/>
          </a:p>
          <a:p>
            <a:pPr lvl="1"/>
            <a:r>
              <a:rPr lang="en-US" dirty="0" err="1" smtClean="0"/>
              <a:t>Situační</a:t>
            </a:r>
            <a:r>
              <a:rPr lang="en-US" dirty="0" smtClean="0"/>
              <a:t>, </a:t>
            </a:r>
            <a:r>
              <a:rPr lang="en-US" dirty="0" err="1" smtClean="0"/>
              <a:t>dílčí</a:t>
            </a:r>
            <a:r>
              <a:rPr lang="en-US" dirty="0" smtClean="0"/>
              <a:t> </a:t>
            </a:r>
            <a:r>
              <a:rPr lang="en-US" dirty="0" err="1" smtClean="0"/>
              <a:t>aspekty</a:t>
            </a:r>
            <a:r>
              <a:rPr lang="en-US" dirty="0" smtClean="0"/>
              <a:t> identity, </a:t>
            </a:r>
            <a:r>
              <a:rPr lang="en-US" dirty="0" err="1" smtClean="0"/>
              <a:t>závislost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historii</a:t>
            </a:r>
            <a:r>
              <a:rPr lang="en-US" dirty="0" smtClean="0"/>
              <a:t>, </a:t>
            </a:r>
            <a:r>
              <a:rPr lang="en-US" dirty="0" err="1" smtClean="0"/>
              <a:t>kultuře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Utváření</a:t>
            </a:r>
            <a:r>
              <a:rPr lang="en-US" dirty="0" smtClean="0"/>
              <a:t> identity </a:t>
            </a:r>
            <a:r>
              <a:rPr lang="en-US" dirty="0" err="1" smtClean="0"/>
              <a:t>skrze</a:t>
            </a:r>
            <a:r>
              <a:rPr lang="en-US" dirty="0" smtClean="0"/>
              <a:t> </a:t>
            </a:r>
            <a:r>
              <a:rPr lang="en-US" dirty="0" err="1" smtClean="0"/>
              <a:t>interakci</a:t>
            </a:r>
            <a:r>
              <a:rPr lang="en-US" dirty="0" smtClean="0"/>
              <a:t> s </a:t>
            </a:r>
            <a:r>
              <a:rPr lang="en-US" dirty="0" err="1" smtClean="0"/>
              <a:t>druhými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Hodnoty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interpretace</a:t>
            </a:r>
            <a:r>
              <a:rPr lang="en-US" dirty="0" smtClean="0"/>
              <a:t>, </a:t>
            </a:r>
            <a:r>
              <a:rPr lang="en-US" dirty="0" err="1" smtClean="0"/>
              <a:t>dynamika</a:t>
            </a:r>
            <a:r>
              <a:rPr lang="en-US" dirty="0" smtClean="0"/>
              <a:t> a </a:t>
            </a:r>
            <a:r>
              <a:rPr lang="en-US" dirty="0" err="1" smtClean="0"/>
              <a:t>kontinuální</a:t>
            </a:r>
            <a:r>
              <a:rPr lang="en-US" dirty="0" smtClean="0"/>
              <a:t> </a:t>
            </a:r>
            <a:r>
              <a:rPr lang="en-US" dirty="0" err="1" smtClean="0"/>
              <a:t>změny</a:t>
            </a:r>
            <a:r>
              <a:rPr lang="en-US" dirty="0" smtClean="0"/>
              <a:t> – </a:t>
            </a:r>
            <a:endParaRPr lang="cs-CZ" dirty="0" smtClean="0"/>
          </a:p>
          <a:p>
            <a:pPr lvl="1"/>
            <a:r>
              <a:rPr lang="en-US" dirty="0" smtClean="0"/>
              <a:t>Identity se </a:t>
            </a:r>
            <a:r>
              <a:rPr lang="en-US" dirty="0" err="1" smtClean="0"/>
              <a:t>prolínají</a:t>
            </a:r>
            <a:r>
              <a:rPr lang="en-US" dirty="0" smtClean="0"/>
              <a:t> a </a:t>
            </a:r>
            <a:r>
              <a:rPr lang="en-US" dirty="0" err="1" smtClean="0"/>
              <a:t>splývají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Sbírka</a:t>
            </a:r>
            <a:r>
              <a:rPr lang="en-US" dirty="0" smtClean="0"/>
              <a:t> </a:t>
            </a:r>
            <a:r>
              <a:rPr lang="en-US" dirty="0" err="1" smtClean="0"/>
              <a:t>rolí</a:t>
            </a:r>
            <a:r>
              <a:rPr lang="en-US" dirty="0" smtClean="0"/>
              <a:t> </a:t>
            </a:r>
            <a:r>
              <a:rPr lang="en-US" dirty="0" err="1" smtClean="0"/>
              <a:t>jedince</a:t>
            </a:r>
            <a:r>
              <a:rPr lang="en-US" dirty="0" smtClean="0"/>
              <a:t>,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navrstvení</a:t>
            </a:r>
            <a:r>
              <a:rPr lang="en-US" dirty="0" smtClean="0"/>
              <a:t>, </a:t>
            </a:r>
            <a:r>
              <a:rPr lang="en-US" dirty="0" err="1" smtClean="0"/>
              <a:t>flexibilní</a:t>
            </a:r>
            <a:r>
              <a:rPr lang="en-US" dirty="0" smtClean="0"/>
              <a:t> </a:t>
            </a:r>
            <a:r>
              <a:rPr lang="en-US" dirty="0" err="1" smtClean="0"/>
              <a:t>střídání</a:t>
            </a:r>
            <a:r>
              <a:rPr lang="en-US" dirty="0" smtClean="0"/>
              <a:t> </a:t>
            </a:r>
            <a:r>
              <a:rPr lang="en-US" dirty="0" err="1" smtClean="0"/>
              <a:t>dle</a:t>
            </a:r>
            <a:r>
              <a:rPr lang="en-US" dirty="0" smtClean="0"/>
              <a:t> </a:t>
            </a:r>
            <a:r>
              <a:rPr lang="en-US" dirty="0" err="1" smtClean="0"/>
              <a:t>kontextu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Identita</a:t>
            </a:r>
            <a:r>
              <a:rPr lang="en-US" dirty="0" smtClean="0"/>
              <a:t> se </a:t>
            </a:r>
            <a:r>
              <a:rPr lang="en-US" dirty="0" err="1" smtClean="0"/>
              <a:t>soustavně</a:t>
            </a:r>
            <a:r>
              <a:rPr lang="en-US" dirty="0" smtClean="0"/>
              <a:t> </a:t>
            </a:r>
            <a:r>
              <a:rPr lang="en-US" dirty="0" err="1" smtClean="0"/>
              <a:t>tvoří</a:t>
            </a:r>
            <a:r>
              <a:rPr lang="en-US" dirty="0" smtClean="0"/>
              <a:t> a </a:t>
            </a:r>
            <a:r>
              <a:rPr lang="en-US" dirty="0" err="1" smtClean="0"/>
              <a:t>přetváří</a:t>
            </a:r>
            <a:r>
              <a:rPr lang="en-US" dirty="0" smtClean="0"/>
              <a:t>, </a:t>
            </a:r>
            <a:r>
              <a:rPr lang="en-US" dirty="0" err="1" smtClean="0"/>
              <a:t>pluralita</a:t>
            </a:r>
            <a:r>
              <a:rPr lang="en-US" dirty="0" smtClean="0"/>
              <a:t> </a:t>
            </a:r>
            <a:r>
              <a:rPr lang="en-US" dirty="0" err="1" smtClean="0"/>
              <a:t>měnících</a:t>
            </a:r>
            <a:r>
              <a:rPr lang="en-US" dirty="0" smtClean="0"/>
              <a:t> se </a:t>
            </a:r>
            <a:r>
              <a:rPr lang="en-US" dirty="0" err="1" smtClean="0"/>
              <a:t>významů</a:t>
            </a:r>
            <a:r>
              <a:rPr lang="en-US" dirty="0" smtClean="0"/>
              <a:t>, </a:t>
            </a:r>
            <a:r>
              <a:rPr lang="en-US" dirty="0" err="1" smtClean="0"/>
              <a:t>identita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příběh</a:t>
            </a:r>
            <a:r>
              <a:rPr lang="en-US" dirty="0" smtClean="0"/>
              <a:t> o </a:t>
            </a:r>
            <a:r>
              <a:rPr lang="en-US" dirty="0" err="1" smtClean="0"/>
              <a:t>sobě</a:t>
            </a:r>
            <a:r>
              <a:rPr lang="en-US" dirty="0" smtClean="0"/>
              <a:t> - pro </a:t>
            </a:r>
            <a:r>
              <a:rPr lang="en-US" dirty="0" err="1" smtClean="0"/>
              <a:t>sebe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pro </a:t>
            </a:r>
            <a:r>
              <a:rPr lang="en-US" dirty="0" err="1" smtClean="0"/>
              <a:t>ostatní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nahlížení</a:t>
            </a:r>
            <a:r>
              <a:rPr lang="en-US" dirty="0" smtClean="0"/>
              <a:t> z </a:t>
            </a:r>
            <a:r>
              <a:rPr lang="en-US" dirty="0" err="1" smtClean="0"/>
              <a:t>různých</a:t>
            </a:r>
            <a:r>
              <a:rPr lang="en-US" dirty="0" smtClean="0"/>
              <a:t> </a:t>
            </a:r>
            <a:r>
              <a:rPr lang="en-US" dirty="0" err="1" smtClean="0"/>
              <a:t>úhlů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Význam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 </a:t>
            </a:r>
            <a:endParaRPr lang="cs-CZ" dirty="0" smtClean="0"/>
          </a:p>
          <a:p>
            <a:pPr lvl="1"/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spravedlnosti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posledních</a:t>
            </a:r>
            <a:r>
              <a:rPr lang="en-US" dirty="0" smtClean="0"/>
              <a:t> </a:t>
            </a:r>
            <a:r>
              <a:rPr lang="en-US" dirty="0" err="1" smtClean="0"/>
              <a:t>letech</a:t>
            </a:r>
            <a:r>
              <a:rPr lang="en-US" dirty="0" smtClean="0"/>
              <a:t> </a:t>
            </a:r>
            <a:r>
              <a:rPr lang="en-US" dirty="0" err="1" smtClean="0"/>
              <a:t>kromě</a:t>
            </a:r>
            <a:r>
              <a:rPr lang="en-US" dirty="0" smtClean="0"/>
              <a:t> </a:t>
            </a:r>
            <a:r>
              <a:rPr lang="en-US" dirty="0" err="1" smtClean="0"/>
              <a:t>důrazu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afektivní</a:t>
            </a:r>
            <a:r>
              <a:rPr lang="en-US" dirty="0" smtClean="0"/>
              <a:t> </a:t>
            </a:r>
            <a:r>
              <a:rPr lang="en-US" dirty="0" err="1" smtClean="0"/>
              <a:t>prožívání</a:t>
            </a:r>
            <a:r>
              <a:rPr lang="en-US" dirty="0" smtClean="0"/>
              <a:t>, </a:t>
            </a:r>
            <a:r>
              <a:rPr lang="en-US" dirty="0" err="1" smtClean="0"/>
              <a:t>tělesnost</a:t>
            </a:r>
            <a:r>
              <a:rPr lang="en-US" dirty="0" smtClean="0"/>
              <a:t> a </a:t>
            </a:r>
            <a:r>
              <a:rPr lang="en-US" dirty="0" err="1" smtClean="0"/>
              <a:t>materiálno</a:t>
            </a:r>
            <a:r>
              <a:rPr lang="en-US" dirty="0" smtClean="0"/>
              <a:t>, </a:t>
            </a:r>
            <a:r>
              <a:rPr lang="en-US" dirty="0" err="1" smtClean="0"/>
              <a:t>interdisciplinární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9444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668</Words>
  <Application>Microsoft Office PowerPoint</Application>
  <PresentationFormat>Širokoúhlá obrazovka</PresentationFormat>
  <Paragraphs>66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Identita</vt:lpstr>
      <vt:lpstr>Prezentace aplikace PowerPoint</vt:lpstr>
      <vt:lpstr>Dichotomie v pojetí identity</vt:lpstr>
      <vt:lpstr>Základní teze</vt:lpstr>
      <vt:lpstr>Teorie identity ega</vt:lpstr>
      <vt:lpstr>James E. Marcia – pojetí identity</vt:lpstr>
      <vt:lpstr>Možné stavy identity (v adolescenci)</vt:lpstr>
      <vt:lpstr>Teorie sociální identity</vt:lpstr>
      <vt:lpstr>Postmoderní přístupy – konstrukcionismus, diskursivní psychologie, narativní přístup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Identita</dc:title>
  <dc:creator>Hewlett-Packard Company</dc:creator>
  <cp:lastModifiedBy>Hewlett-Packard Company</cp:lastModifiedBy>
  <cp:revision>5</cp:revision>
  <dcterms:created xsi:type="dcterms:W3CDTF">2019-11-10T17:01:54Z</dcterms:created>
  <dcterms:modified xsi:type="dcterms:W3CDTF">2019-11-10T17:45:44Z</dcterms:modified>
</cp:coreProperties>
</file>