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9" r:id="rId3"/>
    <p:sldId id="257" r:id="rId4"/>
    <p:sldId id="258" r:id="rId5"/>
    <p:sldId id="274" r:id="rId6"/>
    <p:sldId id="277" r:id="rId7"/>
    <p:sldId id="275" r:id="rId8"/>
    <p:sldId id="271" r:id="rId9"/>
    <p:sldId id="272" r:id="rId10"/>
    <p:sldId id="263" r:id="rId11"/>
    <p:sldId id="280" r:id="rId12"/>
    <p:sldId id="267" r:id="rId13"/>
    <p:sldId id="276" r:id="rId14"/>
    <p:sldId id="281" r:id="rId15"/>
    <p:sldId id="259" r:id="rId16"/>
    <p:sldId id="260" r:id="rId17"/>
    <p:sldId id="261" r:id="rId18"/>
    <p:sldId id="265" r:id="rId19"/>
    <p:sldId id="266" r:id="rId20"/>
    <p:sldId id="269" r:id="rId21"/>
    <p:sldId id="278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1B1B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>
        <p:scale>
          <a:sx n="80" d="100"/>
          <a:sy n="80" d="100"/>
        </p:scale>
        <p:origin x="2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9041-B390-47D8-B193-2A7952475A98}" type="datetimeFigureOut">
              <a:rPr lang="cs-CZ" smtClean="0"/>
              <a:t>4. 11. 2019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AA93-2639-450B-88D6-65A00F8121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30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9041-B390-47D8-B193-2A7952475A98}" type="datetimeFigureOut">
              <a:rPr lang="cs-CZ" smtClean="0"/>
              <a:t>4. 11. 2019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AA93-2639-450B-88D6-65A00F8121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926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9041-B390-47D8-B193-2A7952475A98}" type="datetimeFigureOut">
              <a:rPr lang="cs-CZ" smtClean="0"/>
              <a:t>4. 11. 2019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AA93-2639-450B-88D6-65A00F8121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2012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9041-B390-47D8-B193-2A7952475A98}" type="datetimeFigureOut">
              <a:rPr lang="cs-CZ" smtClean="0"/>
              <a:t>4. 11. 2019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AA93-2639-450B-88D6-65A00F8121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288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9041-B390-47D8-B193-2A7952475A98}" type="datetimeFigureOut">
              <a:rPr lang="cs-CZ" smtClean="0"/>
              <a:t>4. 11. 2019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AA93-2639-450B-88D6-65A00F8121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69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9041-B390-47D8-B193-2A7952475A98}" type="datetimeFigureOut">
              <a:rPr lang="cs-CZ" smtClean="0"/>
              <a:t>4. 11. 2019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AA93-2639-450B-88D6-65A00F8121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284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9041-B390-47D8-B193-2A7952475A98}" type="datetimeFigureOut">
              <a:rPr lang="cs-CZ" smtClean="0"/>
              <a:t>4. 11. 2019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AA93-2639-450B-88D6-65A00F8121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5325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9041-B390-47D8-B193-2A7952475A98}" type="datetimeFigureOut">
              <a:rPr lang="cs-CZ" smtClean="0"/>
              <a:t>4. 11. 2019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AA93-2639-450B-88D6-65A00F8121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0773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9041-B390-47D8-B193-2A7952475A98}" type="datetimeFigureOut">
              <a:rPr lang="cs-CZ" smtClean="0"/>
              <a:t>4. 11. 2019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AA93-2639-450B-88D6-65A00F8121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1613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9041-B390-47D8-B193-2A7952475A98}" type="datetimeFigureOut">
              <a:rPr lang="cs-CZ" smtClean="0"/>
              <a:t>4. 11. 2019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AA93-2639-450B-88D6-65A00F8121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7725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9041-B390-47D8-B193-2A7952475A98}" type="datetimeFigureOut">
              <a:rPr lang="cs-CZ" smtClean="0"/>
              <a:t>4. 11. 2019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AA93-2639-450B-88D6-65A00F8121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1858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F9041-B390-47D8-B193-2A7952475A98}" type="datetimeFigureOut">
              <a:rPr lang="cs-CZ" smtClean="0"/>
              <a:t>4. 11. 2019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AAA93-2639-450B-88D6-65A00F8121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2974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671602"/>
            <a:ext cx="9144000" cy="3101908"/>
          </a:xfrm>
        </p:spPr>
        <p:txBody>
          <a:bodyPr>
            <a:normAutofit/>
          </a:bodyPr>
          <a:lstStyle/>
          <a:p>
            <a:r>
              <a:rPr lang="cs-CZ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KONSTRUKTIVISMUS</a:t>
            </a:r>
            <a:br>
              <a:rPr lang="cs-CZ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</a:br>
            <a:r>
              <a:rPr lang="cs-CZ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Od objektivismu k </a:t>
            </a:r>
            <a:r>
              <a:rPr lang="cs-CZ" sz="6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experiencialismu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180576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b="1" dirty="0" smtClean="0"/>
          </a:p>
          <a:p>
            <a:endParaRPr lang="cs-CZ" b="1" dirty="0"/>
          </a:p>
          <a:p>
            <a:r>
              <a:rPr lang="cs-CZ" b="1" dirty="0" smtClean="0"/>
              <a:t>Radim </a:t>
            </a:r>
            <a:r>
              <a:rPr lang="cs-CZ" b="1" dirty="0" smtClean="0"/>
              <a:t>Šíp</a:t>
            </a:r>
          </a:p>
        </p:txBody>
      </p:sp>
    </p:spTree>
    <p:extLst>
      <p:ext uri="{BB962C8B-B14F-4D97-AF65-F5344CB8AC3E}">
        <p14:creationId xmlns:p14="http://schemas.microsoft.com/office/powerpoint/2010/main" val="4042279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>
                <a:latin typeface="Arial Rounded MT Bold" panose="020F0704030504030204" pitchFamily="34" charset="0"/>
                <a:sym typeface="Wingdings" panose="05000000000000000000" pitchFamily="2" charset="2"/>
              </a:rPr>
              <a:t>            Uchopit NĚCO                  </a:t>
            </a:r>
            <a:r>
              <a:rPr lang="cs-CZ" sz="2800" b="1" dirty="0" smtClean="0">
                <a:latin typeface="Arial Rounded MT Bold" panose="020F0704030504030204" pitchFamily="34" charset="0"/>
              </a:rPr>
              <a:t>Pochopit</a:t>
            </a:r>
            <a:endParaRPr lang="en-US" sz="2800" b="1" dirty="0">
              <a:latin typeface="Arial Rounded MT Bold" panose="020F0704030504030204" pitchFamily="34" charset="0"/>
            </a:endParaRPr>
          </a:p>
        </p:txBody>
      </p:sp>
      <p:pic>
        <p:nvPicPr>
          <p:cNvPr id="13" name="Zástupný symbol pro obsah 1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7594" y="2021983"/>
            <a:ext cx="6413679" cy="3979572"/>
          </a:xfrm>
        </p:spPr>
      </p:pic>
      <p:sp>
        <p:nvSpPr>
          <p:cNvPr id="3" name="Šipka doprava 2"/>
          <p:cNvSpPr/>
          <p:nvPr/>
        </p:nvSpPr>
        <p:spPr>
          <a:xfrm>
            <a:off x="4816698" y="78559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187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Skupina 29"/>
          <p:cNvGrpSpPr/>
          <p:nvPr/>
        </p:nvGrpSpPr>
        <p:grpSpPr>
          <a:xfrm>
            <a:off x="1863144" y="-479524"/>
            <a:ext cx="7833728" cy="7060525"/>
            <a:chOff x="2133600" y="-368968"/>
            <a:chExt cx="7833728" cy="7060525"/>
          </a:xfrm>
        </p:grpSpPr>
        <p:pic>
          <p:nvPicPr>
            <p:cNvPr id="1028" name="Picture 4" descr="http://www.clker.com/cliparts/6/g/n/Z/Y/V/head-outline-md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9198" y="1700463"/>
              <a:ext cx="2057400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http://images.clipartpanda.com/sun-clip-art-bcyEo7qcL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09828" y="-368968"/>
              <a:ext cx="2857500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" name="Přímá spojnice 5"/>
            <p:cNvCxnSpPr/>
            <p:nvPr/>
          </p:nvCxnSpPr>
          <p:spPr>
            <a:xfrm>
              <a:off x="6120063" y="96253"/>
              <a:ext cx="0" cy="6392779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6" descr="http://images.clipartpanda.com/sun-clip-art-bcyEo7qcL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833974">
              <a:off x="3594483" y="1938091"/>
              <a:ext cx="607916" cy="6079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8" name="Přímá spojnice se šipkou 7"/>
            <p:cNvCxnSpPr/>
            <p:nvPr/>
          </p:nvCxnSpPr>
          <p:spPr>
            <a:xfrm flipH="1">
              <a:off x="5064878" y="1700463"/>
              <a:ext cx="2338554" cy="73080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se šipkou 13"/>
            <p:cNvCxnSpPr/>
            <p:nvPr/>
          </p:nvCxnSpPr>
          <p:spPr>
            <a:xfrm flipH="1">
              <a:off x="4950786" y="1277795"/>
              <a:ext cx="2338554" cy="73080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ovéPole 11"/>
            <p:cNvSpPr txBox="1"/>
            <p:nvPr/>
          </p:nvSpPr>
          <p:spPr>
            <a:xfrm>
              <a:off x="3059198" y="4660232"/>
              <a:ext cx="1891588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 smtClean="0"/>
                <a:t>Mentální obrázek</a:t>
              </a:r>
            </a:p>
            <a:p>
              <a:r>
                <a:rPr lang="cs-CZ" dirty="0" smtClean="0"/>
                <a:t>(propozice, </a:t>
              </a:r>
              <a:r>
                <a:rPr lang="cs-CZ" dirty="0" err="1" smtClean="0"/>
                <a:t>abstrkaktní</a:t>
              </a:r>
              <a:r>
                <a:rPr lang="cs-CZ" dirty="0" smtClean="0"/>
                <a:t> symbol)</a:t>
              </a:r>
            </a:p>
            <a:p>
              <a:endParaRPr lang="cs-CZ" b="1" dirty="0" smtClean="0"/>
            </a:p>
            <a:p>
              <a:endParaRPr lang="cs-CZ" dirty="0" smtClean="0"/>
            </a:p>
            <a:p>
              <a:endParaRPr lang="cs-CZ" dirty="0"/>
            </a:p>
          </p:txBody>
        </p:sp>
        <p:sp>
          <p:nvSpPr>
            <p:cNvPr id="17" name="TextovéPole 16"/>
            <p:cNvSpPr txBox="1"/>
            <p:nvPr/>
          </p:nvSpPr>
          <p:spPr>
            <a:xfrm>
              <a:off x="7738405" y="4668253"/>
              <a:ext cx="18915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 smtClean="0"/>
                <a:t>Skutečnost</a:t>
              </a:r>
              <a:endParaRPr lang="cs-CZ" b="1" dirty="0"/>
            </a:p>
          </p:txBody>
        </p:sp>
        <p:sp>
          <p:nvSpPr>
            <p:cNvPr id="13" name="TextovéPole 12"/>
            <p:cNvSpPr txBox="1"/>
            <p:nvPr/>
          </p:nvSpPr>
          <p:spPr>
            <a:xfrm>
              <a:off x="2133601" y="4660232"/>
              <a:ext cx="10988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 smtClean="0"/>
                <a:t>Znalost</a:t>
              </a:r>
              <a:r>
                <a:rPr lang="cs-CZ" dirty="0" smtClean="0"/>
                <a:t> =</a:t>
              </a:r>
              <a:endParaRPr lang="cs-CZ" dirty="0"/>
            </a:p>
          </p:txBody>
        </p:sp>
        <p:cxnSp>
          <p:nvCxnSpPr>
            <p:cNvPr id="16" name="Zakřivená spojnice 15"/>
            <p:cNvCxnSpPr>
              <a:stCxn id="13" idx="1"/>
            </p:cNvCxnSpPr>
            <p:nvPr/>
          </p:nvCxnSpPr>
          <p:spPr>
            <a:xfrm rot="10800000" flipH="1">
              <a:off x="2133600" y="2366212"/>
              <a:ext cx="1335057" cy="2478687"/>
            </a:xfrm>
            <a:prstGeom prst="curvedConnector4">
              <a:avLst>
                <a:gd name="adj1" fmla="val -40554"/>
                <a:gd name="adj2" fmla="val 99029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ovéPole 20"/>
            <p:cNvSpPr txBox="1"/>
            <p:nvPr/>
          </p:nvSpPr>
          <p:spPr>
            <a:xfrm>
              <a:off x="4371474" y="5704064"/>
              <a:ext cx="291786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b="1" dirty="0" smtClean="0"/>
                <a:t>Pravda = korespondence </a:t>
              </a:r>
              <a:r>
                <a:rPr lang="cs-CZ" dirty="0" smtClean="0"/>
                <a:t>mentálního obrázku a skutečnosti</a:t>
              </a:r>
              <a:endParaRPr lang="cs-CZ" dirty="0"/>
            </a:p>
          </p:txBody>
        </p:sp>
        <p:cxnSp>
          <p:nvCxnSpPr>
            <p:cNvPr id="23" name="Přímá spojnice 22"/>
            <p:cNvCxnSpPr/>
            <p:nvPr/>
          </p:nvCxnSpPr>
          <p:spPr>
            <a:xfrm>
              <a:off x="4772526" y="4983397"/>
              <a:ext cx="1233445" cy="76769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Přímá spojnice 24"/>
            <p:cNvCxnSpPr>
              <a:stCxn id="17" idx="1"/>
            </p:cNvCxnSpPr>
            <p:nvPr/>
          </p:nvCxnSpPr>
          <p:spPr>
            <a:xfrm flipH="1">
              <a:off x="6264442" y="4852919"/>
              <a:ext cx="1473963" cy="8981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Zástupný symbol pro obsah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Zahlédnout</a:t>
            </a:r>
          </a:p>
          <a:p>
            <a:pPr marL="0" indent="0">
              <a:buNone/>
            </a:pPr>
            <a:r>
              <a:rPr lang="cs-CZ" b="1" dirty="0" smtClean="0"/>
              <a:t>Vyjádřit</a:t>
            </a:r>
          </a:p>
          <a:p>
            <a:pPr marL="0" indent="0">
              <a:buNone/>
            </a:pPr>
            <a:r>
              <a:rPr lang="cs-CZ" b="1" dirty="0" smtClean="0"/>
              <a:t>NĚCO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             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SKUTEČNOST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935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31065"/>
            <a:ext cx="10515600" cy="5545898"/>
          </a:xfrm>
        </p:spPr>
        <p:txBody>
          <a:bodyPr/>
          <a:lstStyle/>
          <a:p>
            <a:pPr marL="0" indent="0">
              <a:buNone/>
            </a:pPr>
            <a:r>
              <a:rPr lang="cs-CZ" sz="4400" b="1" dirty="0">
                <a:solidFill>
                  <a:srgbClr val="FF0000"/>
                </a:solidFill>
              </a:rPr>
              <a:t>ZNALOST </a:t>
            </a:r>
            <a:r>
              <a:rPr lang="cs-CZ" sz="4400" b="1" dirty="0"/>
              <a:t>=</a:t>
            </a:r>
            <a:r>
              <a:rPr lang="cs-CZ" sz="4000" b="1" dirty="0"/>
              <a:t> 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sz="3600" b="1" dirty="0" smtClean="0">
                <a:solidFill>
                  <a:srgbClr val="C00000"/>
                </a:solidFill>
              </a:rPr>
              <a:t>mentální objekt</a:t>
            </a:r>
            <a:r>
              <a:rPr lang="cs-CZ" sz="3600" b="1" dirty="0" smtClean="0"/>
              <a:t>, kterého jsme se </a:t>
            </a:r>
            <a:r>
              <a:rPr lang="cs-CZ" sz="3600" b="1" dirty="0" smtClean="0">
                <a:solidFill>
                  <a:srgbClr val="C00000"/>
                </a:solidFill>
              </a:rPr>
              <a:t>„chopili“ </a:t>
            </a:r>
            <a:r>
              <a:rPr lang="cs-CZ" sz="3600" b="1" dirty="0" smtClean="0"/>
              <a:t>a můžeme s ním mentálně </a:t>
            </a:r>
            <a:r>
              <a:rPr lang="cs-CZ" sz="3600" b="1" dirty="0" smtClean="0">
                <a:solidFill>
                  <a:srgbClr val="C00000"/>
                </a:solidFill>
              </a:rPr>
              <a:t>manipulovat</a:t>
            </a:r>
            <a:r>
              <a:rPr lang="cs-CZ" sz="3600" b="1" dirty="0" smtClean="0"/>
              <a:t>, </a:t>
            </a:r>
            <a:r>
              <a:rPr lang="cs-CZ" sz="3600" b="1" dirty="0" smtClean="0">
                <a:solidFill>
                  <a:srgbClr val="C00000"/>
                </a:solidFill>
              </a:rPr>
              <a:t>vyjádřit jej v propozici </a:t>
            </a:r>
            <a:r>
              <a:rPr lang="cs-CZ" sz="3600" b="1" dirty="0" smtClean="0"/>
              <a:t>a tuto propozici </a:t>
            </a:r>
            <a:r>
              <a:rPr lang="cs-CZ" sz="3600" b="1" dirty="0" smtClean="0">
                <a:solidFill>
                  <a:srgbClr val="C00000"/>
                </a:solidFill>
              </a:rPr>
              <a:t>poměřit se skutečností</a:t>
            </a:r>
          </a:p>
          <a:p>
            <a:pPr marL="0" indent="0">
              <a:buNone/>
            </a:pPr>
            <a:endParaRPr lang="cs-CZ" sz="36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3600" b="1" dirty="0" smtClean="0">
                <a:solidFill>
                  <a:srgbClr val="C00000"/>
                </a:solidFill>
              </a:rPr>
              <a:t>KATEGROZIZACE = uchopování abstraktních symbolů</a:t>
            </a:r>
            <a:endParaRPr lang="cs-CZ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8596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6852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Metafora </a:t>
            </a:r>
            <a:r>
              <a:rPr lang="cs-CZ" b="1" dirty="0"/>
              <a:t>= kognitivní </a:t>
            </a:r>
            <a:r>
              <a:rPr lang="cs-CZ" b="1" dirty="0" smtClean="0"/>
              <a:t>nástroj</a:t>
            </a:r>
            <a:endParaRPr lang="en-US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3351727" y="1954414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Alternativní metafora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 smtClean="0"/>
              <a:t>poznání = jednání / odemykání dveří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jednám a dosahuji </a:t>
            </a:r>
            <a:r>
              <a:rPr lang="cs-CZ" b="1" dirty="0" smtClean="0">
                <a:solidFill>
                  <a:srgbClr val="C00000"/>
                </a:solidFill>
              </a:rPr>
              <a:t>cíle 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C00000"/>
                </a:solidFill>
              </a:rPr>
              <a:t>(= odemknout a otevřít dveře)</a:t>
            </a:r>
          </a:p>
          <a:p>
            <a:pPr marL="0" indent="0">
              <a:buNone/>
            </a:pP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900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Skupina 30"/>
          <p:cNvGrpSpPr/>
          <p:nvPr/>
        </p:nvGrpSpPr>
        <p:grpSpPr>
          <a:xfrm>
            <a:off x="427955" y="339207"/>
            <a:ext cx="10841351" cy="6327190"/>
            <a:chOff x="427955" y="339207"/>
            <a:chExt cx="10841351" cy="6327190"/>
          </a:xfrm>
        </p:grpSpPr>
        <p:pic>
          <p:nvPicPr>
            <p:cNvPr id="2052" name="Picture 4" descr="https://image.freepik.com/free-icon/key-in-keyhole_318-55001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9369" y="5165558"/>
              <a:ext cx="1228224" cy="12282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http://simpleicon.com/wp-content/uploads/key-2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8838" y="1588168"/>
              <a:ext cx="1511718" cy="15117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ovéPole 4"/>
            <p:cNvSpPr txBox="1"/>
            <p:nvPr/>
          </p:nvSpPr>
          <p:spPr>
            <a:xfrm>
              <a:off x="427955" y="466978"/>
              <a:ext cx="2790241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/>
                <a:t>Poznatek</a:t>
              </a:r>
              <a:r>
                <a:rPr lang="cs-CZ" sz="2800" dirty="0" smtClean="0"/>
                <a:t> = osobní znalost, dovednost </a:t>
              </a:r>
              <a:endParaRPr lang="cs-CZ" sz="2800" dirty="0"/>
            </a:p>
          </p:txBody>
        </p:sp>
        <p:sp>
          <p:nvSpPr>
            <p:cNvPr id="6" name="TextovéPole 5"/>
            <p:cNvSpPr txBox="1"/>
            <p:nvPr/>
          </p:nvSpPr>
          <p:spPr>
            <a:xfrm>
              <a:off x="625641" y="5466068"/>
              <a:ext cx="334477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b="1" dirty="0" smtClean="0"/>
                <a:t>Pravda</a:t>
              </a:r>
              <a:r>
                <a:rPr lang="cs-CZ" sz="2400" dirty="0" smtClean="0"/>
                <a:t> =  klíč zapadne do zámku, odemkne ho a otevřou se dveře</a:t>
              </a:r>
              <a:endParaRPr lang="cs-CZ" sz="2400" dirty="0"/>
            </a:p>
          </p:txBody>
        </p:sp>
        <p:sp>
          <p:nvSpPr>
            <p:cNvPr id="9" name="TextovéPole 8"/>
            <p:cNvSpPr txBox="1"/>
            <p:nvPr/>
          </p:nvSpPr>
          <p:spPr>
            <a:xfrm>
              <a:off x="3376550" y="3951885"/>
              <a:ext cx="384208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b="1" dirty="0" smtClean="0"/>
                <a:t>Znalost</a:t>
              </a:r>
              <a:r>
                <a:rPr lang="cs-CZ" sz="2400" dirty="0" smtClean="0"/>
                <a:t> = klíč + zámek + otevření dveří</a:t>
              </a:r>
              <a:endParaRPr lang="cs-CZ" sz="2400" dirty="0"/>
            </a:p>
          </p:txBody>
        </p:sp>
        <p:pic>
          <p:nvPicPr>
            <p:cNvPr id="2056" name="Picture 8" descr="http://images.clipartpanda.com/door-clip-art-63318_door_closed_lg.gi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14358" y="339207"/>
              <a:ext cx="1854948" cy="29403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8" name="Picture 10" descr="https://image.freepik.com/free-icon/keyhole-of-a-door_318-52900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41279" y="2051385"/>
              <a:ext cx="1205163" cy="12051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4" name="Přímá spojnice se šipkou 13"/>
            <p:cNvCxnSpPr/>
            <p:nvPr/>
          </p:nvCxnSpPr>
          <p:spPr>
            <a:xfrm flipH="1">
              <a:off x="9173726" y="2028374"/>
              <a:ext cx="609600" cy="33074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15"/>
            <p:cNvCxnSpPr/>
            <p:nvPr/>
          </p:nvCxnSpPr>
          <p:spPr>
            <a:xfrm flipH="1" flipV="1">
              <a:off x="7468479" y="1067486"/>
              <a:ext cx="1827922" cy="9556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/>
          </p:nvCxnSpPr>
          <p:spPr>
            <a:xfrm flipH="1" flipV="1">
              <a:off x="7400384" y="1163052"/>
              <a:ext cx="1143690" cy="8883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ovéPole 18"/>
            <p:cNvSpPr txBox="1"/>
            <p:nvPr/>
          </p:nvSpPr>
          <p:spPr>
            <a:xfrm>
              <a:off x="5361761" y="339207"/>
              <a:ext cx="2325985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b="1" dirty="0" smtClean="0"/>
                <a:t>Vnější materiální podmínky </a:t>
              </a:r>
              <a:r>
                <a:rPr lang="cs-CZ" sz="2400" dirty="0" smtClean="0"/>
                <a:t>(změny ve vnějším prostředí)</a:t>
              </a:r>
              <a:endParaRPr lang="cs-CZ" sz="2400" dirty="0"/>
            </a:p>
          </p:txBody>
        </p:sp>
        <p:cxnSp>
          <p:nvCxnSpPr>
            <p:cNvPr id="23" name="Přímá spojnice se šipkou 22"/>
            <p:cNvCxnSpPr/>
            <p:nvPr/>
          </p:nvCxnSpPr>
          <p:spPr>
            <a:xfrm>
              <a:off x="2384948" y="2253815"/>
              <a:ext cx="1684421" cy="139666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Přímá spojnice se šipkou 24"/>
            <p:cNvCxnSpPr/>
            <p:nvPr/>
          </p:nvCxnSpPr>
          <p:spPr>
            <a:xfrm flipH="1">
              <a:off x="5334514" y="2344027"/>
              <a:ext cx="334887" cy="123209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060" name="Picture 12" descr="http://www.clker.com/cliparts/a/2/5/f/1301006255542685616open%20door-hi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1747" y="4923789"/>
              <a:ext cx="1551997" cy="17117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7" name="Přímá spojnice se šipkou 26"/>
            <p:cNvCxnSpPr/>
            <p:nvPr/>
          </p:nvCxnSpPr>
          <p:spPr>
            <a:xfrm>
              <a:off x="5478379" y="5699459"/>
              <a:ext cx="1275347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nice se šipkou 28"/>
            <p:cNvCxnSpPr/>
            <p:nvPr/>
          </p:nvCxnSpPr>
          <p:spPr>
            <a:xfrm flipH="1" flipV="1">
              <a:off x="6753726" y="4273174"/>
              <a:ext cx="646658" cy="64604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695419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kupina 6"/>
          <p:cNvGrpSpPr/>
          <p:nvPr/>
        </p:nvGrpSpPr>
        <p:grpSpPr>
          <a:xfrm>
            <a:off x="1981199" y="1371601"/>
            <a:ext cx="6553202" cy="3575750"/>
            <a:chOff x="1981199" y="1371601"/>
            <a:chExt cx="6553202" cy="3575750"/>
          </a:xfrm>
        </p:grpSpPr>
        <p:sp>
          <p:nvSpPr>
            <p:cNvPr id="10" name="TextovéPole 9"/>
            <p:cNvSpPr txBox="1"/>
            <p:nvPr/>
          </p:nvSpPr>
          <p:spPr>
            <a:xfrm>
              <a:off x="1981199" y="2784259"/>
              <a:ext cx="17325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 smtClean="0"/>
                <a:t>Poznatek</a:t>
              </a:r>
              <a:r>
                <a:rPr lang="cs-CZ" dirty="0" smtClean="0"/>
                <a:t> = klíč</a:t>
              </a:r>
              <a:endParaRPr lang="cs-CZ" dirty="0"/>
            </a:p>
          </p:txBody>
        </p:sp>
        <p:pic>
          <p:nvPicPr>
            <p:cNvPr id="11" name="Picture 4" descr="http://www.clker.com/cliparts/6/g/n/Z/Y/V/head-outline-md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74661" y="2089851"/>
              <a:ext cx="2057400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http://simpleicon.com/wp-content/uploads/key-2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741943">
              <a:off x="5125511" y="2302226"/>
              <a:ext cx="564114" cy="5641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8" name="Přímá spojnice se šipkou 7"/>
            <p:cNvCxnSpPr/>
            <p:nvPr/>
          </p:nvCxnSpPr>
          <p:spPr>
            <a:xfrm flipV="1">
              <a:off x="3713747" y="2667346"/>
              <a:ext cx="1195137" cy="31579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TextovéPole 1"/>
            <p:cNvSpPr txBox="1"/>
            <p:nvPr/>
          </p:nvSpPr>
          <p:spPr>
            <a:xfrm>
              <a:off x="6408822" y="1371601"/>
              <a:ext cx="21255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Představa otvírání dveří</a:t>
              </a:r>
              <a:endParaRPr lang="cs-CZ" dirty="0"/>
            </a:p>
          </p:txBody>
        </p:sp>
        <p:cxnSp>
          <p:nvCxnSpPr>
            <p:cNvPr id="4" name="Přímá spojnice se šipkou 3"/>
            <p:cNvCxnSpPr>
              <a:stCxn id="2" idx="1"/>
              <a:endCxn id="12" idx="0"/>
            </p:cNvCxnSpPr>
            <p:nvPr/>
          </p:nvCxnSpPr>
          <p:spPr>
            <a:xfrm flipH="1">
              <a:off x="5609431" y="1694767"/>
              <a:ext cx="799391" cy="6925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53010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Skupina 25"/>
          <p:cNvGrpSpPr/>
          <p:nvPr/>
        </p:nvGrpSpPr>
        <p:grpSpPr>
          <a:xfrm>
            <a:off x="882316" y="513263"/>
            <a:ext cx="9213852" cy="5140115"/>
            <a:chOff x="882316" y="513263"/>
            <a:chExt cx="9213852" cy="5140115"/>
          </a:xfrm>
        </p:grpSpPr>
        <p:pic>
          <p:nvPicPr>
            <p:cNvPr id="4098" name="Picture 2" descr="https://encrypted-tbn3.gstatic.com/images?q=tbn:ANd9GcSWycZsDidUNq5EFWZhzGRurjVTm6yoiIIyaEP20t5mCvmY0WEp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50124" y="1645318"/>
              <a:ext cx="2200275" cy="2076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00" name="Picture 4" descr="http://cliparts.co/cliparts/8Tz/Kkp/8TzKkpqGc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1155" y="513263"/>
              <a:ext cx="2749672" cy="32085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ovéPole 3"/>
            <p:cNvSpPr txBox="1"/>
            <p:nvPr/>
          </p:nvSpPr>
          <p:spPr>
            <a:xfrm>
              <a:off x="882316" y="537411"/>
              <a:ext cx="2261937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b="1" dirty="0" smtClean="0"/>
                <a:t>Klíč</a:t>
              </a:r>
              <a:r>
                <a:rPr lang="cs-CZ" sz="2400" dirty="0" smtClean="0"/>
                <a:t> = představa použití luku a šípu k zastřelení zvířete</a:t>
              </a:r>
              <a:endParaRPr lang="cs-CZ" sz="2400" dirty="0"/>
            </a:p>
          </p:txBody>
        </p:sp>
        <p:cxnSp>
          <p:nvCxnSpPr>
            <p:cNvPr id="6" name="Přímá spojnice se šipkou 5"/>
            <p:cNvCxnSpPr/>
            <p:nvPr/>
          </p:nvCxnSpPr>
          <p:spPr>
            <a:xfrm>
              <a:off x="2590800" y="1283368"/>
              <a:ext cx="826168" cy="946485"/>
            </a:xfrm>
            <a:prstGeom prst="straightConnector1">
              <a:avLst/>
            </a:prstGeom>
            <a:ln>
              <a:solidFill>
                <a:schemeClr val="accent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/>
            <p:cNvSpPr txBox="1"/>
            <p:nvPr/>
          </p:nvSpPr>
          <p:spPr>
            <a:xfrm>
              <a:off x="4515853" y="4083718"/>
              <a:ext cx="2294021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400" b="1" dirty="0" smtClean="0"/>
                <a:t>Luk a šíp + zvíře = zámek </a:t>
              </a:r>
            </a:p>
            <a:p>
              <a:pPr algn="ctr"/>
              <a:r>
                <a:rPr lang="cs-CZ" sz="2400" dirty="0" smtClean="0"/>
                <a:t>vnější materiální podmínky</a:t>
              </a:r>
              <a:endParaRPr lang="cs-CZ" sz="2400" dirty="0"/>
            </a:p>
          </p:txBody>
        </p:sp>
        <p:cxnSp>
          <p:nvCxnSpPr>
            <p:cNvPr id="9" name="Přímá spojnice 8"/>
            <p:cNvCxnSpPr/>
            <p:nvPr/>
          </p:nvCxnSpPr>
          <p:spPr>
            <a:xfrm>
              <a:off x="4515853" y="2590800"/>
              <a:ext cx="946484" cy="156410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 flipH="1">
              <a:off x="6264442" y="2775284"/>
              <a:ext cx="1260145" cy="13796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/>
          </p:nvCxnSpPr>
          <p:spPr>
            <a:xfrm>
              <a:off x="6361861" y="4154905"/>
              <a:ext cx="1345200" cy="52136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ovéPole 18"/>
            <p:cNvSpPr txBox="1"/>
            <p:nvPr/>
          </p:nvSpPr>
          <p:spPr>
            <a:xfrm>
              <a:off x="7697874" y="4684113"/>
              <a:ext cx="23982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 smtClean="0"/>
                <a:t>vlastnost </a:t>
              </a:r>
              <a:r>
                <a:rPr lang="cs-CZ" sz="2400" dirty="0" err="1" smtClean="0"/>
                <a:t>enviromentu</a:t>
              </a:r>
              <a:endParaRPr lang="cs-CZ" sz="2400" dirty="0"/>
            </a:p>
          </p:txBody>
        </p:sp>
        <p:sp>
          <p:nvSpPr>
            <p:cNvPr id="22" name="TextovéPole 21"/>
            <p:cNvSpPr txBox="1"/>
            <p:nvPr/>
          </p:nvSpPr>
          <p:spPr>
            <a:xfrm>
              <a:off x="1402846" y="4683882"/>
              <a:ext cx="23982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dirty="0" smtClean="0"/>
                <a:t>lidský artefakt</a:t>
              </a:r>
              <a:endParaRPr lang="cs-CZ" dirty="0"/>
            </a:p>
          </p:txBody>
        </p:sp>
        <p:cxnSp>
          <p:nvCxnSpPr>
            <p:cNvPr id="23" name="Přímá spojnice 22"/>
            <p:cNvCxnSpPr/>
            <p:nvPr/>
          </p:nvCxnSpPr>
          <p:spPr>
            <a:xfrm flipH="1">
              <a:off x="3144253" y="4347411"/>
              <a:ext cx="1650329" cy="33647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358948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Skupina 20"/>
          <p:cNvGrpSpPr/>
          <p:nvPr/>
        </p:nvGrpSpPr>
        <p:grpSpPr>
          <a:xfrm>
            <a:off x="804505" y="1307432"/>
            <a:ext cx="10323095" cy="3986463"/>
            <a:chOff x="804505" y="1307432"/>
            <a:chExt cx="10323095" cy="3986463"/>
          </a:xfrm>
        </p:grpSpPr>
        <p:pic>
          <p:nvPicPr>
            <p:cNvPr id="9" name="Picture 4" descr="http://cliparts.co/cliparts/8Tz/Kkp/8TzKkpqGc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591218" y="2061326"/>
              <a:ext cx="2749672" cy="32085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" name="Přímá spojnice 4"/>
            <p:cNvCxnSpPr/>
            <p:nvPr/>
          </p:nvCxnSpPr>
          <p:spPr>
            <a:xfrm flipV="1">
              <a:off x="4499810" y="3729746"/>
              <a:ext cx="529390" cy="2727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Přímá spojnice 6"/>
            <p:cNvCxnSpPr/>
            <p:nvPr/>
          </p:nvCxnSpPr>
          <p:spPr>
            <a:xfrm>
              <a:off x="4419600" y="3930316"/>
              <a:ext cx="96253" cy="7218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>
              <a:off x="4486943" y="3894221"/>
              <a:ext cx="96253" cy="7218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13"/>
            <p:cNvCxnSpPr/>
            <p:nvPr/>
          </p:nvCxnSpPr>
          <p:spPr>
            <a:xfrm>
              <a:off x="4554286" y="3858083"/>
              <a:ext cx="96253" cy="7218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nice 14"/>
            <p:cNvCxnSpPr/>
            <p:nvPr/>
          </p:nvCxnSpPr>
          <p:spPr>
            <a:xfrm>
              <a:off x="4657057" y="3930272"/>
              <a:ext cx="0" cy="1364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16"/>
            <p:cNvCxnSpPr/>
            <p:nvPr/>
          </p:nvCxnSpPr>
          <p:spPr>
            <a:xfrm>
              <a:off x="4591217" y="3966410"/>
              <a:ext cx="0" cy="1364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/>
          </p:nvCxnSpPr>
          <p:spPr>
            <a:xfrm>
              <a:off x="4504657" y="3998473"/>
              <a:ext cx="0" cy="1364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Volný tvar 18"/>
            <p:cNvSpPr/>
            <p:nvPr/>
          </p:nvSpPr>
          <p:spPr>
            <a:xfrm>
              <a:off x="3978103" y="3769895"/>
              <a:ext cx="1052865" cy="1524000"/>
            </a:xfrm>
            <a:custGeom>
              <a:avLst/>
              <a:gdLst>
                <a:gd name="connsiteX0" fmla="*/ 1035055 w 1052865"/>
                <a:gd name="connsiteY0" fmla="*/ 0 h 1524000"/>
                <a:gd name="connsiteX1" fmla="*/ 1035055 w 1052865"/>
                <a:gd name="connsiteY1" fmla="*/ 0 h 1524000"/>
                <a:gd name="connsiteX2" fmla="*/ 1019013 w 1052865"/>
                <a:gd name="connsiteY2" fmla="*/ 417094 h 1524000"/>
                <a:gd name="connsiteX3" fmla="*/ 1010992 w 1052865"/>
                <a:gd name="connsiteY3" fmla="*/ 449179 h 1524000"/>
                <a:gd name="connsiteX4" fmla="*/ 994950 w 1052865"/>
                <a:gd name="connsiteY4" fmla="*/ 537410 h 1524000"/>
                <a:gd name="connsiteX5" fmla="*/ 970886 w 1052865"/>
                <a:gd name="connsiteY5" fmla="*/ 561473 h 1524000"/>
                <a:gd name="connsiteX6" fmla="*/ 930781 w 1052865"/>
                <a:gd name="connsiteY6" fmla="*/ 617621 h 1524000"/>
                <a:gd name="connsiteX7" fmla="*/ 850571 w 1052865"/>
                <a:gd name="connsiteY7" fmla="*/ 673768 h 1524000"/>
                <a:gd name="connsiteX8" fmla="*/ 834529 w 1052865"/>
                <a:gd name="connsiteY8" fmla="*/ 697831 h 1524000"/>
                <a:gd name="connsiteX9" fmla="*/ 818486 w 1052865"/>
                <a:gd name="connsiteY9" fmla="*/ 713873 h 1524000"/>
                <a:gd name="connsiteX10" fmla="*/ 786402 w 1052865"/>
                <a:gd name="connsiteY10" fmla="*/ 762000 h 1524000"/>
                <a:gd name="connsiteX11" fmla="*/ 770360 w 1052865"/>
                <a:gd name="connsiteY11" fmla="*/ 786063 h 1524000"/>
                <a:gd name="connsiteX12" fmla="*/ 746297 w 1052865"/>
                <a:gd name="connsiteY12" fmla="*/ 818147 h 1524000"/>
                <a:gd name="connsiteX13" fmla="*/ 722234 w 1052865"/>
                <a:gd name="connsiteY13" fmla="*/ 834189 h 1524000"/>
                <a:gd name="connsiteX14" fmla="*/ 666086 w 1052865"/>
                <a:gd name="connsiteY14" fmla="*/ 874294 h 1524000"/>
                <a:gd name="connsiteX15" fmla="*/ 601918 w 1052865"/>
                <a:gd name="connsiteY15" fmla="*/ 922421 h 1524000"/>
                <a:gd name="connsiteX16" fmla="*/ 577855 w 1052865"/>
                <a:gd name="connsiteY16" fmla="*/ 930442 h 1524000"/>
                <a:gd name="connsiteX17" fmla="*/ 529729 w 1052865"/>
                <a:gd name="connsiteY17" fmla="*/ 962526 h 1524000"/>
                <a:gd name="connsiteX18" fmla="*/ 473581 w 1052865"/>
                <a:gd name="connsiteY18" fmla="*/ 986589 h 1524000"/>
                <a:gd name="connsiteX19" fmla="*/ 449518 w 1052865"/>
                <a:gd name="connsiteY19" fmla="*/ 1002631 h 1524000"/>
                <a:gd name="connsiteX20" fmla="*/ 369308 w 1052865"/>
                <a:gd name="connsiteY20" fmla="*/ 1050758 h 1524000"/>
                <a:gd name="connsiteX21" fmla="*/ 345244 w 1052865"/>
                <a:gd name="connsiteY21" fmla="*/ 1066800 h 1524000"/>
                <a:gd name="connsiteX22" fmla="*/ 321181 w 1052865"/>
                <a:gd name="connsiteY22" fmla="*/ 1082842 h 1524000"/>
                <a:gd name="connsiteX23" fmla="*/ 281076 w 1052865"/>
                <a:gd name="connsiteY23" fmla="*/ 1098884 h 1524000"/>
                <a:gd name="connsiteX24" fmla="*/ 257013 w 1052865"/>
                <a:gd name="connsiteY24" fmla="*/ 1114926 h 1524000"/>
                <a:gd name="connsiteX25" fmla="*/ 208886 w 1052865"/>
                <a:gd name="connsiteY25" fmla="*/ 1130968 h 1524000"/>
                <a:gd name="connsiteX26" fmla="*/ 144718 w 1052865"/>
                <a:gd name="connsiteY26" fmla="*/ 1171073 h 1524000"/>
                <a:gd name="connsiteX27" fmla="*/ 120655 w 1052865"/>
                <a:gd name="connsiteY27" fmla="*/ 1195137 h 1524000"/>
                <a:gd name="connsiteX28" fmla="*/ 72529 w 1052865"/>
                <a:gd name="connsiteY28" fmla="*/ 1203158 h 1524000"/>
                <a:gd name="connsiteX29" fmla="*/ 40444 w 1052865"/>
                <a:gd name="connsiteY29" fmla="*/ 1251284 h 1524000"/>
                <a:gd name="connsiteX30" fmla="*/ 32423 w 1052865"/>
                <a:gd name="connsiteY30" fmla="*/ 1275347 h 1524000"/>
                <a:gd name="connsiteX31" fmla="*/ 8360 w 1052865"/>
                <a:gd name="connsiteY31" fmla="*/ 1299410 h 1524000"/>
                <a:gd name="connsiteX32" fmla="*/ 8360 w 1052865"/>
                <a:gd name="connsiteY32" fmla="*/ 1379621 h 1524000"/>
                <a:gd name="connsiteX33" fmla="*/ 56486 w 1052865"/>
                <a:gd name="connsiteY33" fmla="*/ 1419726 h 1524000"/>
                <a:gd name="connsiteX34" fmla="*/ 72529 w 1052865"/>
                <a:gd name="connsiteY34" fmla="*/ 1435768 h 1524000"/>
                <a:gd name="connsiteX35" fmla="*/ 128676 w 1052865"/>
                <a:gd name="connsiteY35" fmla="*/ 1459831 h 1524000"/>
                <a:gd name="connsiteX36" fmla="*/ 176802 w 1052865"/>
                <a:gd name="connsiteY36" fmla="*/ 1483894 h 1524000"/>
                <a:gd name="connsiteX37" fmla="*/ 192844 w 1052865"/>
                <a:gd name="connsiteY37" fmla="*/ 1499937 h 1524000"/>
                <a:gd name="connsiteX38" fmla="*/ 216908 w 1052865"/>
                <a:gd name="connsiteY38" fmla="*/ 1507958 h 1524000"/>
                <a:gd name="connsiteX39" fmla="*/ 248992 w 1052865"/>
                <a:gd name="connsiteY39" fmla="*/ 1524000 h 1524000"/>
                <a:gd name="connsiteX40" fmla="*/ 409413 w 1052865"/>
                <a:gd name="connsiteY40" fmla="*/ 1515979 h 1524000"/>
                <a:gd name="connsiteX41" fmla="*/ 441497 w 1052865"/>
                <a:gd name="connsiteY41" fmla="*/ 1507958 h 1524000"/>
                <a:gd name="connsiteX42" fmla="*/ 457539 w 1052865"/>
                <a:gd name="connsiteY42" fmla="*/ 1483894 h 1524000"/>
                <a:gd name="connsiteX43" fmla="*/ 481602 w 1052865"/>
                <a:gd name="connsiteY43" fmla="*/ 1467852 h 1524000"/>
                <a:gd name="connsiteX44" fmla="*/ 497644 w 1052865"/>
                <a:gd name="connsiteY44" fmla="*/ 1443789 h 1524000"/>
                <a:gd name="connsiteX45" fmla="*/ 537750 w 1052865"/>
                <a:gd name="connsiteY45" fmla="*/ 1403684 h 1524000"/>
                <a:gd name="connsiteX46" fmla="*/ 545771 w 1052865"/>
                <a:gd name="connsiteY46" fmla="*/ 1379621 h 1524000"/>
                <a:gd name="connsiteX47" fmla="*/ 561813 w 1052865"/>
                <a:gd name="connsiteY47" fmla="*/ 1355558 h 1524000"/>
                <a:gd name="connsiteX48" fmla="*/ 577855 w 1052865"/>
                <a:gd name="connsiteY48" fmla="*/ 1323473 h 1524000"/>
                <a:gd name="connsiteX49" fmla="*/ 593897 w 1052865"/>
                <a:gd name="connsiteY49" fmla="*/ 1299410 h 1524000"/>
                <a:gd name="connsiteX50" fmla="*/ 625981 w 1052865"/>
                <a:gd name="connsiteY50" fmla="*/ 1227221 h 1524000"/>
                <a:gd name="connsiteX51" fmla="*/ 650044 w 1052865"/>
                <a:gd name="connsiteY51" fmla="*/ 1171073 h 1524000"/>
                <a:gd name="connsiteX52" fmla="*/ 666086 w 1052865"/>
                <a:gd name="connsiteY52" fmla="*/ 1138989 h 1524000"/>
                <a:gd name="connsiteX53" fmla="*/ 690150 w 1052865"/>
                <a:gd name="connsiteY53" fmla="*/ 1122947 h 1524000"/>
                <a:gd name="connsiteX54" fmla="*/ 730255 w 1052865"/>
                <a:gd name="connsiteY54" fmla="*/ 1066800 h 1524000"/>
                <a:gd name="connsiteX55" fmla="*/ 746297 w 1052865"/>
                <a:gd name="connsiteY55" fmla="*/ 1010652 h 1524000"/>
                <a:gd name="connsiteX56" fmla="*/ 762339 w 1052865"/>
                <a:gd name="connsiteY56" fmla="*/ 986589 h 1524000"/>
                <a:gd name="connsiteX57" fmla="*/ 778381 w 1052865"/>
                <a:gd name="connsiteY57" fmla="*/ 906379 h 1524000"/>
                <a:gd name="connsiteX58" fmla="*/ 794423 w 1052865"/>
                <a:gd name="connsiteY58" fmla="*/ 882316 h 1524000"/>
                <a:gd name="connsiteX59" fmla="*/ 818486 w 1052865"/>
                <a:gd name="connsiteY59" fmla="*/ 770021 h 1524000"/>
                <a:gd name="connsiteX60" fmla="*/ 834529 w 1052865"/>
                <a:gd name="connsiteY60" fmla="*/ 721894 h 1524000"/>
                <a:gd name="connsiteX61" fmla="*/ 858592 w 1052865"/>
                <a:gd name="connsiteY61" fmla="*/ 705852 h 1524000"/>
                <a:gd name="connsiteX62" fmla="*/ 930781 w 1052865"/>
                <a:gd name="connsiteY62" fmla="*/ 673768 h 1524000"/>
                <a:gd name="connsiteX63" fmla="*/ 954844 w 1052865"/>
                <a:gd name="connsiteY63" fmla="*/ 649705 h 1524000"/>
                <a:gd name="connsiteX64" fmla="*/ 986929 w 1052865"/>
                <a:gd name="connsiteY64" fmla="*/ 601579 h 1524000"/>
                <a:gd name="connsiteX65" fmla="*/ 1019013 w 1052865"/>
                <a:gd name="connsiteY65" fmla="*/ 529389 h 1524000"/>
                <a:gd name="connsiteX66" fmla="*/ 1027034 w 1052865"/>
                <a:gd name="connsiteY66" fmla="*/ 352926 h 1524000"/>
                <a:gd name="connsiteX67" fmla="*/ 1051097 w 1052865"/>
                <a:gd name="connsiteY67" fmla="*/ 296779 h 1524000"/>
                <a:gd name="connsiteX68" fmla="*/ 1051097 w 1052865"/>
                <a:gd name="connsiteY68" fmla="*/ 200526 h 152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1052865" h="1524000">
                  <a:moveTo>
                    <a:pt x="1035055" y="0"/>
                  </a:moveTo>
                  <a:lnTo>
                    <a:pt x="1035055" y="0"/>
                  </a:lnTo>
                  <a:cubicBezTo>
                    <a:pt x="1029708" y="139031"/>
                    <a:pt x="1026456" y="278159"/>
                    <a:pt x="1019013" y="417094"/>
                  </a:cubicBezTo>
                  <a:cubicBezTo>
                    <a:pt x="1018423" y="428102"/>
                    <a:pt x="1013154" y="438369"/>
                    <a:pt x="1010992" y="449179"/>
                  </a:cubicBezTo>
                  <a:cubicBezTo>
                    <a:pt x="1010682" y="450727"/>
                    <a:pt x="997817" y="531675"/>
                    <a:pt x="994950" y="537410"/>
                  </a:cubicBezTo>
                  <a:cubicBezTo>
                    <a:pt x="989877" y="547556"/>
                    <a:pt x="978148" y="552759"/>
                    <a:pt x="970886" y="561473"/>
                  </a:cubicBezTo>
                  <a:cubicBezTo>
                    <a:pt x="955553" y="579873"/>
                    <a:pt x="949363" y="601104"/>
                    <a:pt x="930781" y="617621"/>
                  </a:cubicBezTo>
                  <a:cubicBezTo>
                    <a:pt x="907197" y="638584"/>
                    <a:pt x="873350" y="650989"/>
                    <a:pt x="850571" y="673768"/>
                  </a:cubicBezTo>
                  <a:cubicBezTo>
                    <a:pt x="843754" y="680585"/>
                    <a:pt x="840551" y="690303"/>
                    <a:pt x="834529" y="697831"/>
                  </a:cubicBezTo>
                  <a:cubicBezTo>
                    <a:pt x="829805" y="703736"/>
                    <a:pt x="823024" y="707823"/>
                    <a:pt x="818486" y="713873"/>
                  </a:cubicBezTo>
                  <a:cubicBezTo>
                    <a:pt x="806918" y="729297"/>
                    <a:pt x="797097" y="745958"/>
                    <a:pt x="786402" y="762000"/>
                  </a:cubicBezTo>
                  <a:cubicBezTo>
                    <a:pt x="781055" y="770021"/>
                    <a:pt x="776144" y="778351"/>
                    <a:pt x="770360" y="786063"/>
                  </a:cubicBezTo>
                  <a:cubicBezTo>
                    <a:pt x="762339" y="796758"/>
                    <a:pt x="755750" y="808694"/>
                    <a:pt x="746297" y="818147"/>
                  </a:cubicBezTo>
                  <a:cubicBezTo>
                    <a:pt x="739480" y="824964"/>
                    <a:pt x="729640" y="828018"/>
                    <a:pt x="722234" y="834189"/>
                  </a:cubicBezTo>
                  <a:cubicBezTo>
                    <a:pt x="673458" y="874836"/>
                    <a:pt x="725455" y="844610"/>
                    <a:pt x="666086" y="874294"/>
                  </a:cubicBezTo>
                  <a:cubicBezTo>
                    <a:pt x="647083" y="893298"/>
                    <a:pt x="629130" y="913350"/>
                    <a:pt x="601918" y="922421"/>
                  </a:cubicBezTo>
                  <a:cubicBezTo>
                    <a:pt x="593897" y="925095"/>
                    <a:pt x="585246" y="926336"/>
                    <a:pt x="577855" y="930442"/>
                  </a:cubicBezTo>
                  <a:cubicBezTo>
                    <a:pt x="561001" y="939805"/>
                    <a:pt x="548020" y="956429"/>
                    <a:pt x="529729" y="962526"/>
                  </a:cubicBezTo>
                  <a:cubicBezTo>
                    <a:pt x="502732" y="971525"/>
                    <a:pt x="501334" y="970730"/>
                    <a:pt x="473581" y="986589"/>
                  </a:cubicBezTo>
                  <a:cubicBezTo>
                    <a:pt x="465211" y="991372"/>
                    <a:pt x="457888" y="997848"/>
                    <a:pt x="449518" y="1002631"/>
                  </a:cubicBezTo>
                  <a:cubicBezTo>
                    <a:pt x="363188" y="1051962"/>
                    <a:pt x="487045" y="972266"/>
                    <a:pt x="369308" y="1050758"/>
                  </a:cubicBezTo>
                  <a:lnTo>
                    <a:pt x="345244" y="1066800"/>
                  </a:lnTo>
                  <a:cubicBezTo>
                    <a:pt x="337223" y="1072147"/>
                    <a:pt x="330132" y="1079262"/>
                    <a:pt x="321181" y="1082842"/>
                  </a:cubicBezTo>
                  <a:cubicBezTo>
                    <a:pt x="307813" y="1088189"/>
                    <a:pt x="293954" y="1092445"/>
                    <a:pt x="281076" y="1098884"/>
                  </a:cubicBezTo>
                  <a:cubicBezTo>
                    <a:pt x="272454" y="1103195"/>
                    <a:pt x="265822" y="1111011"/>
                    <a:pt x="257013" y="1114926"/>
                  </a:cubicBezTo>
                  <a:cubicBezTo>
                    <a:pt x="241560" y="1121794"/>
                    <a:pt x="224011" y="1123406"/>
                    <a:pt x="208886" y="1130968"/>
                  </a:cubicBezTo>
                  <a:cubicBezTo>
                    <a:pt x="176022" y="1147400"/>
                    <a:pt x="173871" y="1146084"/>
                    <a:pt x="144718" y="1171073"/>
                  </a:cubicBezTo>
                  <a:cubicBezTo>
                    <a:pt x="136105" y="1178455"/>
                    <a:pt x="131021" y="1190530"/>
                    <a:pt x="120655" y="1195137"/>
                  </a:cubicBezTo>
                  <a:cubicBezTo>
                    <a:pt x="105794" y="1201742"/>
                    <a:pt x="88571" y="1200484"/>
                    <a:pt x="72529" y="1203158"/>
                  </a:cubicBezTo>
                  <a:cubicBezTo>
                    <a:pt x="61834" y="1219200"/>
                    <a:pt x="46541" y="1232993"/>
                    <a:pt x="40444" y="1251284"/>
                  </a:cubicBezTo>
                  <a:cubicBezTo>
                    <a:pt x="37770" y="1259305"/>
                    <a:pt x="37113" y="1268312"/>
                    <a:pt x="32423" y="1275347"/>
                  </a:cubicBezTo>
                  <a:cubicBezTo>
                    <a:pt x="26131" y="1284785"/>
                    <a:pt x="16381" y="1291389"/>
                    <a:pt x="8360" y="1299410"/>
                  </a:cubicBezTo>
                  <a:cubicBezTo>
                    <a:pt x="2249" y="1329966"/>
                    <a:pt x="-6918" y="1349065"/>
                    <a:pt x="8360" y="1379621"/>
                  </a:cubicBezTo>
                  <a:cubicBezTo>
                    <a:pt x="17886" y="1398674"/>
                    <a:pt x="41131" y="1407443"/>
                    <a:pt x="56486" y="1419726"/>
                  </a:cubicBezTo>
                  <a:cubicBezTo>
                    <a:pt x="62391" y="1424450"/>
                    <a:pt x="66237" y="1431573"/>
                    <a:pt x="72529" y="1435768"/>
                  </a:cubicBezTo>
                  <a:cubicBezTo>
                    <a:pt x="122605" y="1469152"/>
                    <a:pt x="85894" y="1438440"/>
                    <a:pt x="128676" y="1459831"/>
                  </a:cubicBezTo>
                  <a:cubicBezTo>
                    <a:pt x="190872" y="1490929"/>
                    <a:pt x="116319" y="1463733"/>
                    <a:pt x="176802" y="1483894"/>
                  </a:cubicBezTo>
                  <a:cubicBezTo>
                    <a:pt x="182149" y="1489242"/>
                    <a:pt x="186359" y="1496046"/>
                    <a:pt x="192844" y="1499937"/>
                  </a:cubicBezTo>
                  <a:cubicBezTo>
                    <a:pt x="200094" y="1504287"/>
                    <a:pt x="209136" y="1504627"/>
                    <a:pt x="216908" y="1507958"/>
                  </a:cubicBezTo>
                  <a:cubicBezTo>
                    <a:pt x="227898" y="1512668"/>
                    <a:pt x="238297" y="1518653"/>
                    <a:pt x="248992" y="1524000"/>
                  </a:cubicBezTo>
                  <a:cubicBezTo>
                    <a:pt x="302466" y="1521326"/>
                    <a:pt x="356057" y="1520425"/>
                    <a:pt x="409413" y="1515979"/>
                  </a:cubicBezTo>
                  <a:cubicBezTo>
                    <a:pt x="420399" y="1515064"/>
                    <a:pt x="432325" y="1514073"/>
                    <a:pt x="441497" y="1507958"/>
                  </a:cubicBezTo>
                  <a:cubicBezTo>
                    <a:pt x="449518" y="1502610"/>
                    <a:pt x="450722" y="1490711"/>
                    <a:pt x="457539" y="1483894"/>
                  </a:cubicBezTo>
                  <a:cubicBezTo>
                    <a:pt x="464355" y="1477077"/>
                    <a:pt x="473581" y="1473199"/>
                    <a:pt x="481602" y="1467852"/>
                  </a:cubicBezTo>
                  <a:cubicBezTo>
                    <a:pt x="486949" y="1459831"/>
                    <a:pt x="490827" y="1450605"/>
                    <a:pt x="497644" y="1443789"/>
                  </a:cubicBezTo>
                  <a:cubicBezTo>
                    <a:pt x="529729" y="1411705"/>
                    <a:pt x="516360" y="1446463"/>
                    <a:pt x="537750" y="1403684"/>
                  </a:cubicBezTo>
                  <a:cubicBezTo>
                    <a:pt x="541531" y="1396122"/>
                    <a:pt x="541990" y="1387183"/>
                    <a:pt x="545771" y="1379621"/>
                  </a:cubicBezTo>
                  <a:cubicBezTo>
                    <a:pt x="550082" y="1370999"/>
                    <a:pt x="557030" y="1363928"/>
                    <a:pt x="561813" y="1355558"/>
                  </a:cubicBezTo>
                  <a:cubicBezTo>
                    <a:pt x="567745" y="1345176"/>
                    <a:pt x="571923" y="1333855"/>
                    <a:pt x="577855" y="1323473"/>
                  </a:cubicBezTo>
                  <a:cubicBezTo>
                    <a:pt x="582638" y="1315103"/>
                    <a:pt x="589982" y="1308219"/>
                    <a:pt x="593897" y="1299410"/>
                  </a:cubicBezTo>
                  <a:cubicBezTo>
                    <a:pt x="632078" y="1213503"/>
                    <a:pt x="589676" y="1281679"/>
                    <a:pt x="625981" y="1227221"/>
                  </a:cubicBezTo>
                  <a:cubicBezTo>
                    <a:pt x="639155" y="1174525"/>
                    <a:pt x="625426" y="1214156"/>
                    <a:pt x="650044" y="1171073"/>
                  </a:cubicBezTo>
                  <a:cubicBezTo>
                    <a:pt x="655976" y="1160691"/>
                    <a:pt x="658431" y="1148175"/>
                    <a:pt x="666086" y="1138989"/>
                  </a:cubicBezTo>
                  <a:cubicBezTo>
                    <a:pt x="672258" y="1131583"/>
                    <a:pt x="682129" y="1128294"/>
                    <a:pt x="690150" y="1122947"/>
                  </a:cubicBezTo>
                  <a:cubicBezTo>
                    <a:pt x="695600" y="1115681"/>
                    <a:pt x="724391" y="1078529"/>
                    <a:pt x="730255" y="1066800"/>
                  </a:cubicBezTo>
                  <a:cubicBezTo>
                    <a:pt x="745864" y="1035583"/>
                    <a:pt x="730878" y="1046631"/>
                    <a:pt x="746297" y="1010652"/>
                  </a:cubicBezTo>
                  <a:cubicBezTo>
                    <a:pt x="750094" y="1001791"/>
                    <a:pt x="756992" y="994610"/>
                    <a:pt x="762339" y="986589"/>
                  </a:cubicBezTo>
                  <a:cubicBezTo>
                    <a:pt x="764148" y="975732"/>
                    <a:pt x="771854" y="921608"/>
                    <a:pt x="778381" y="906379"/>
                  </a:cubicBezTo>
                  <a:cubicBezTo>
                    <a:pt x="782178" y="897518"/>
                    <a:pt x="789076" y="890337"/>
                    <a:pt x="794423" y="882316"/>
                  </a:cubicBezTo>
                  <a:cubicBezTo>
                    <a:pt x="833160" y="766104"/>
                    <a:pt x="788127" y="911691"/>
                    <a:pt x="818486" y="770021"/>
                  </a:cubicBezTo>
                  <a:cubicBezTo>
                    <a:pt x="822029" y="753486"/>
                    <a:pt x="820459" y="731274"/>
                    <a:pt x="834529" y="721894"/>
                  </a:cubicBezTo>
                  <a:cubicBezTo>
                    <a:pt x="842550" y="716547"/>
                    <a:pt x="849783" y="709767"/>
                    <a:pt x="858592" y="705852"/>
                  </a:cubicBezTo>
                  <a:cubicBezTo>
                    <a:pt x="903560" y="685866"/>
                    <a:pt x="899662" y="699700"/>
                    <a:pt x="930781" y="673768"/>
                  </a:cubicBezTo>
                  <a:cubicBezTo>
                    <a:pt x="939495" y="666506"/>
                    <a:pt x="947880" y="658659"/>
                    <a:pt x="954844" y="649705"/>
                  </a:cubicBezTo>
                  <a:cubicBezTo>
                    <a:pt x="966681" y="634486"/>
                    <a:pt x="986929" y="601579"/>
                    <a:pt x="986929" y="601579"/>
                  </a:cubicBezTo>
                  <a:cubicBezTo>
                    <a:pt x="1006019" y="544307"/>
                    <a:pt x="993591" y="567522"/>
                    <a:pt x="1019013" y="529389"/>
                  </a:cubicBezTo>
                  <a:cubicBezTo>
                    <a:pt x="1021687" y="470568"/>
                    <a:pt x="1022338" y="411620"/>
                    <a:pt x="1027034" y="352926"/>
                  </a:cubicBezTo>
                  <a:cubicBezTo>
                    <a:pt x="1032610" y="283226"/>
                    <a:pt x="1040079" y="384924"/>
                    <a:pt x="1051097" y="296779"/>
                  </a:cubicBezTo>
                  <a:cubicBezTo>
                    <a:pt x="1055077" y="264942"/>
                    <a:pt x="1051097" y="232610"/>
                    <a:pt x="1051097" y="200526"/>
                  </a:cubicBezTo>
                </a:path>
              </a:pathLst>
            </a:custGeom>
            <a:solidFill>
              <a:srgbClr val="990000"/>
            </a:solidFill>
            <a:ln>
              <a:solidFill>
                <a:srgbClr val="A11B1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" name="TextovéPole 19"/>
            <p:cNvSpPr txBox="1"/>
            <p:nvPr/>
          </p:nvSpPr>
          <p:spPr>
            <a:xfrm>
              <a:off x="804505" y="1307432"/>
              <a:ext cx="10323095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/>
                <a:t>Mrtvý jelen </a:t>
              </a:r>
              <a:r>
                <a:rPr lang="cs-CZ" sz="2800" dirty="0" smtClean="0"/>
                <a:t>= otevření dveří / znak že poznatek a vnější materiální podmínky do sebe zapadly</a:t>
              </a:r>
              <a:endParaRPr lang="cs-CZ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151820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21217"/>
            <a:ext cx="10515600" cy="545574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 smtClean="0"/>
              <a:t>ČTYŘI ROVINY ZNALOSTI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 smtClean="0"/>
              <a:t>   </a:t>
            </a:r>
            <a:r>
              <a:rPr lang="cs-CZ" b="1" dirty="0" smtClean="0">
                <a:solidFill>
                  <a:srgbClr val="C00000"/>
                </a:solidFill>
              </a:rPr>
              <a:t>1) INTERAKCÍ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 smtClean="0"/>
              <a:t>   2) TĚLESNÝCH ZMĚN (systém převodních mechanismů a záznamu)</a:t>
            </a:r>
          </a:p>
          <a:p>
            <a:pPr marL="0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3) ZMĚN VNĚJŠÍHO PROSTŘEDÍ (systém záznamu)</a:t>
            </a:r>
          </a:p>
          <a:p>
            <a:pPr marL="0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4) ZMĚN POZNATKOVÉ ROVINY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 smtClean="0"/>
              <a:t>    2–4  = roviny, do kterých se </a:t>
            </a:r>
            <a:r>
              <a:rPr lang="cs-CZ" b="1" dirty="0" smtClean="0">
                <a:solidFill>
                  <a:srgbClr val="C00000"/>
                </a:solidFill>
              </a:rPr>
              <a:t>zapisují změny</a:t>
            </a:r>
            <a:r>
              <a:rPr lang="cs-CZ" b="1" dirty="0" smtClean="0"/>
              <a:t> způsobené rovinou interakcí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 smtClean="0"/>
              <a:t>   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122267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idx="1"/>
          </p:nvPr>
        </p:nvSpPr>
        <p:spPr>
          <a:xfrm>
            <a:off x="838200" y="669925"/>
            <a:ext cx="10515600" cy="5507038"/>
          </a:xfrm>
        </p:spPr>
        <p:txBody>
          <a:bodyPr/>
          <a:lstStyle/>
          <a:p>
            <a:pPr marL="0" indent="0">
              <a:buNone/>
            </a:pPr>
            <a:r>
              <a:rPr lang="cs-CZ" sz="4000" b="1" dirty="0"/>
              <a:t>ZNALOST =</a:t>
            </a:r>
            <a:r>
              <a:rPr lang="cs-CZ" b="1" dirty="0"/>
              <a:t> </a:t>
            </a:r>
            <a:endParaRPr lang="cs-CZ" b="1" dirty="0" smtClean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sz="3600" b="1" dirty="0" smtClean="0"/>
              <a:t>časově </a:t>
            </a:r>
            <a:r>
              <a:rPr lang="cs-CZ" sz="3600" b="1" dirty="0"/>
              <a:t>omezené </a:t>
            </a:r>
            <a:r>
              <a:rPr lang="cs-CZ" sz="3600" b="1" dirty="0">
                <a:solidFill>
                  <a:srgbClr val="C00000"/>
                </a:solidFill>
              </a:rPr>
              <a:t>sjednocení všech </a:t>
            </a:r>
            <a:r>
              <a:rPr lang="cs-CZ" sz="3600" b="1" dirty="0" smtClean="0">
                <a:solidFill>
                  <a:srgbClr val="C00000"/>
                </a:solidFill>
              </a:rPr>
              <a:t>čtyř </a:t>
            </a:r>
            <a:r>
              <a:rPr lang="cs-CZ" sz="3600" b="1" dirty="0">
                <a:solidFill>
                  <a:srgbClr val="C00000"/>
                </a:solidFill>
              </a:rPr>
              <a:t>rovin</a:t>
            </a:r>
            <a:r>
              <a:rPr lang="cs-CZ" sz="3600" b="1" dirty="0"/>
              <a:t>, které </a:t>
            </a:r>
            <a:r>
              <a:rPr lang="cs-CZ" sz="3600" b="1" dirty="0" smtClean="0"/>
              <a:t>se projevuje </a:t>
            </a:r>
            <a:r>
              <a:rPr lang="cs-CZ" sz="3600" b="1" dirty="0" smtClean="0">
                <a:solidFill>
                  <a:srgbClr val="C00000"/>
                </a:solidFill>
              </a:rPr>
              <a:t>jednáním</a:t>
            </a:r>
            <a:r>
              <a:rPr lang="cs-CZ" sz="3600" b="1" dirty="0" smtClean="0"/>
              <a:t>, </a:t>
            </a:r>
            <a:r>
              <a:rPr lang="cs-CZ" sz="3600" b="1" dirty="0"/>
              <a:t>v němž je </a:t>
            </a:r>
            <a:r>
              <a:rPr lang="cs-CZ" sz="3600" b="1" dirty="0">
                <a:solidFill>
                  <a:srgbClr val="C00000"/>
                </a:solidFill>
              </a:rPr>
              <a:t>dosaženo cíle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818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8672"/>
          </a:xfrm>
        </p:spPr>
        <p:txBody>
          <a:bodyPr/>
          <a:lstStyle/>
          <a:p>
            <a:pPr algn="ctr"/>
            <a:r>
              <a:rPr lang="cs-CZ" b="1" dirty="0" smtClean="0">
                <a:latin typeface="Arial Black" panose="020B0A04020102020204" pitchFamily="34" charset="0"/>
              </a:rPr>
              <a:t>Dva přístupy k poznání</a:t>
            </a:r>
            <a:endParaRPr lang="en-US" b="1" dirty="0"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TRANSMISIVISMUS – transmisivní předávání informací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vs.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KONSTRUKTIVISMUS – konstruktivistické budování informací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471191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93219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 </a:t>
            </a:r>
            <a:r>
              <a:rPr lang="cs-CZ" b="1" dirty="0" smtClean="0">
                <a:latin typeface="Arial Narrow" panose="020B0606020202030204" pitchFamily="34" charset="0"/>
              </a:rPr>
              <a:t>objektivismus   </a:t>
            </a:r>
            <a:r>
              <a:rPr lang="cs-CZ" b="1" dirty="0">
                <a:latin typeface="Arial Narrow" panose="020B0606020202030204" pitchFamily="34" charset="0"/>
              </a:rPr>
              <a:t>vs.  </a:t>
            </a:r>
            <a:r>
              <a:rPr lang="cs-CZ" b="1" dirty="0" err="1" smtClean="0">
                <a:latin typeface="Arial Narrow" panose="020B0606020202030204" pitchFamily="34" charset="0"/>
              </a:rPr>
              <a:t>experiencialismus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myšlení = manipulace s abstraktními symboly</a:t>
            </a:r>
          </a:p>
          <a:p>
            <a:r>
              <a:rPr lang="cs-CZ" b="1" dirty="0" smtClean="0"/>
              <a:t>symboly jsou nezávislé na těle</a:t>
            </a:r>
          </a:p>
          <a:p>
            <a:r>
              <a:rPr lang="cs-CZ" b="1" dirty="0" smtClean="0"/>
              <a:t>jsou to „atomy“</a:t>
            </a:r>
          </a:p>
          <a:p>
            <a:r>
              <a:rPr lang="cs-CZ" b="1" dirty="0" smtClean="0"/>
              <a:t>symboly se skládají v komplexnější obraz</a:t>
            </a:r>
          </a:p>
          <a:p>
            <a:r>
              <a:rPr lang="cs-CZ" b="1" dirty="0" smtClean="0"/>
              <a:t>komplexní obraz zrcadlí skutečnost</a:t>
            </a:r>
          </a:p>
          <a:p>
            <a:pPr marL="0" indent="0">
              <a:buNone/>
            </a:pPr>
            <a:endParaRPr lang="cs-CZ" b="1" dirty="0"/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pPr marL="0" indent="0" algn="ctr">
              <a:buNone/>
            </a:pPr>
            <a:endParaRPr lang="cs-CZ" b="1" dirty="0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myšlení je závislé na těle</a:t>
            </a:r>
          </a:p>
          <a:p>
            <a:r>
              <a:rPr lang="cs-CZ" b="1" dirty="0" smtClean="0"/>
              <a:t>myšlení je řízené procesem metaforizace</a:t>
            </a:r>
          </a:p>
          <a:p>
            <a:r>
              <a:rPr lang="cs-CZ" b="1" dirty="0" smtClean="0"/>
              <a:t>myšlení je </a:t>
            </a:r>
            <a:r>
              <a:rPr lang="cs-CZ" b="1" dirty="0" err="1" smtClean="0"/>
              <a:t>gestaltové</a:t>
            </a:r>
            <a:r>
              <a:rPr lang="cs-CZ" b="1" dirty="0" smtClean="0"/>
              <a:t> (nelze jej rozložit na „atomy“)</a:t>
            </a:r>
          </a:p>
          <a:p>
            <a:r>
              <a:rPr lang="cs-CZ" b="1" dirty="0" smtClean="0"/>
              <a:t>myšlení je strukturováno ekologicky (závisí na celkové struktuře </a:t>
            </a:r>
            <a:r>
              <a:rPr lang="cs-CZ" b="1" dirty="0" err="1" smtClean="0"/>
              <a:t>gestaltu</a:t>
            </a:r>
            <a:r>
              <a:rPr lang="cs-CZ" b="1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536730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93219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             </a:t>
            </a:r>
            <a:r>
              <a:rPr lang="cs-CZ" b="1" dirty="0" smtClean="0">
                <a:latin typeface="Arial Narrow" panose="020B0606020202030204" pitchFamily="34" charset="0"/>
              </a:rPr>
              <a:t>Transmise   </a:t>
            </a:r>
            <a:r>
              <a:rPr lang="cs-CZ" b="1" dirty="0">
                <a:latin typeface="Arial Narrow" panose="020B0606020202030204" pitchFamily="34" charset="0"/>
              </a:rPr>
              <a:t>vs.  </a:t>
            </a:r>
            <a:r>
              <a:rPr lang="cs-CZ" b="1" dirty="0" smtClean="0">
                <a:latin typeface="Arial Narrow" panose="020B0606020202030204" pitchFamily="34" charset="0"/>
              </a:rPr>
              <a:t>konstruktivismus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b="1" dirty="0" smtClean="0"/>
              <a:t>myšlení = manipulace se symboly</a:t>
            </a:r>
          </a:p>
          <a:p>
            <a:r>
              <a:rPr lang="cs-CZ" b="1" dirty="0" smtClean="0"/>
              <a:t>symboly jsou nezávislé na jedinci</a:t>
            </a:r>
          </a:p>
          <a:p>
            <a:r>
              <a:rPr lang="cs-CZ" b="1" dirty="0" smtClean="0">
                <a:solidFill>
                  <a:srgbClr val="C00000"/>
                </a:solidFill>
              </a:rPr>
              <a:t>přenos hotových poznatků</a:t>
            </a:r>
          </a:p>
          <a:p>
            <a:r>
              <a:rPr lang="cs-CZ" b="1" dirty="0" smtClean="0"/>
              <a:t>pasivní </a:t>
            </a:r>
            <a:r>
              <a:rPr lang="cs-CZ" b="1" dirty="0" smtClean="0">
                <a:solidFill>
                  <a:srgbClr val="C00000"/>
                </a:solidFill>
              </a:rPr>
              <a:t>přijímání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C00000"/>
                </a:solidFill>
              </a:rPr>
              <a:t>se</a:t>
            </a:r>
            <a:r>
              <a:rPr lang="cs-CZ" b="1" dirty="0" smtClean="0"/>
              <a:t> informací</a:t>
            </a:r>
          </a:p>
          <a:p>
            <a:r>
              <a:rPr lang="cs-CZ" b="1" dirty="0" smtClean="0"/>
              <a:t>hlavním „nástrojem“ paměť</a:t>
            </a:r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pPr marL="0" indent="0" algn="ctr">
              <a:buNone/>
            </a:pPr>
            <a:endParaRPr lang="cs-CZ" b="1" dirty="0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 smtClean="0"/>
              <a:t>myšlení = vtělesněné jednání = interakce</a:t>
            </a:r>
          </a:p>
          <a:p>
            <a:r>
              <a:rPr lang="cs-CZ" b="1" dirty="0" smtClean="0"/>
              <a:t>jednání ovlivňuje to, co a jak poznáváme</a:t>
            </a:r>
          </a:p>
          <a:p>
            <a:r>
              <a:rPr lang="cs-CZ" b="1" dirty="0" smtClean="0">
                <a:solidFill>
                  <a:srgbClr val="C00000"/>
                </a:solidFill>
              </a:rPr>
              <a:t>konstruování poznatků</a:t>
            </a:r>
          </a:p>
          <a:p>
            <a:r>
              <a:rPr lang="cs-CZ" b="1" dirty="0" smtClean="0"/>
              <a:t>aktivní </a:t>
            </a:r>
            <a:r>
              <a:rPr lang="cs-CZ" b="1" dirty="0" smtClean="0">
                <a:solidFill>
                  <a:srgbClr val="C00000"/>
                </a:solidFill>
              </a:rPr>
              <a:t>zmocňování se </a:t>
            </a:r>
            <a:r>
              <a:rPr lang="cs-CZ" b="1" dirty="0" smtClean="0"/>
              <a:t>informací</a:t>
            </a:r>
            <a:endParaRPr lang="en-US" b="1" dirty="0"/>
          </a:p>
        </p:txBody>
      </p:sp>
      <p:sp>
        <p:nvSpPr>
          <p:cNvPr id="6" name="Šipka dolů 5"/>
          <p:cNvSpPr/>
          <p:nvPr/>
        </p:nvSpPr>
        <p:spPr>
          <a:xfrm>
            <a:off x="3039415" y="517221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Šipka dolů 6"/>
          <p:cNvSpPr/>
          <p:nvPr/>
        </p:nvSpPr>
        <p:spPr>
          <a:xfrm>
            <a:off x="8520684" y="522412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95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Skupina 29"/>
          <p:cNvGrpSpPr/>
          <p:nvPr/>
        </p:nvGrpSpPr>
        <p:grpSpPr>
          <a:xfrm>
            <a:off x="1863144" y="-479524"/>
            <a:ext cx="7833728" cy="7060525"/>
            <a:chOff x="2133600" y="-368968"/>
            <a:chExt cx="7833728" cy="7060525"/>
          </a:xfrm>
        </p:grpSpPr>
        <p:pic>
          <p:nvPicPr>
            <p:cNvPr id="1028" name="Picture 4" descr="http://www.clker.com/cliparts/6/g/n/Z/Y/V/head-outline-md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9198" y="1700463"/>
              <a:ext cx="2057400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http://images.clipartpanda.com/sun-clip-art-bcyEo7qcL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09828" y="-368968"/>
              <a:ext cx="2857500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" name="Přímá spojnice 5"/>
            <p:cNvCxnSpPr/>
            <p:nvPr/>
          </p:nvCxnSpPr>
          <p:spPr>
            <a:xfrm>
              <a:off x="6120063" y="96253"/>
              <a:ext cx="0" cy="6392779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6" descr="http://images.clipartpanda.com/sun-clip-art-bcyEo7qcL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833974">
              <a:off x="3594483" y="1938091"/>
              <a:ext cx="607916" cy="6079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8" name="Přímá spojnice se šipkou 7"/>
            <p:cNvCxnSpPr/>
            <p:nvPr/>
          </p:nvCxnSpPr>
          <p:spPr>
            <a:xfrm flipH="1">
              <a:off x="5064878" y="1700463"/>
              <a:ext cx="2338554" cy="73080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se šipkou 13"/>
            <p:cNvCxnSpPr/>
            <p:nvPr/>
          </p:nvCxnSpPr>
          <p:spPr>
            <a:xfrm flipH="1">
              <a:off x="4950786" y="1277795"/>
              <a:ext cx="2338554" cy="73080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ovéPole 11"/>
            <p:cNvSpPr txBox="1"/>
            <p:nvPr/>
          </p:nvSpPr>
          <p:spPr>
            <a:xfrm>
              <a:off x="3059198" y="4660232"/>
              <a:ext cx="1891588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 smtClean="0"/>
                <a:t>Mentální obrázek</a:t>
              </a:r>
            </a:p>
            <a:p>
              <a:r>
                <a:rPr lang="cs-CZ" dirty="0" smtClean="0"/>
                <a:t>(propozice, </a:t>
              </a:r>
              <a:r>
                <a:rPr lang="cs-CZ" dirty="0" err="1" smtClean="0"/>
                <a:t>abstrkaktní</a:t>
              </a:r>
              <a:r>
                <a:rPr lang="cs-CZ" dirty="0" smtClean="0"/>
                <a:t> symbol)</a:t>
              </a:r>
            </a:p>
            <a:p>
              <a:endParaRPr lang="cs-CZ" b="1" dirty="0" smtClean="0"/>
            </a:p>
            <a:p>
              <a:endParaRPr lang="cs-CZ" dirty="0" smtClean="0"/>
            </a:p>
            <a:p>
              <a:endParaRPr lang="cs-CZ" dirty="0"/>
            </a:p>
          </p:txBody>
        </p:sp>
        <p:sp>
          <p:nvSpPr>
            <p:cNvPr id="17" name="TextovéPole 16"/>
            <p:cNvSpPr txBox="1"/>
            <p:nvPr/>
          </p:nvSpPr>
          <p:spPr>
            <a:xfrm>
              <a:off x="7738405" y="4668253"/>
              <a:ext cx="18915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 smtClean="0"/>
                <a:t>Skutečnost</a:t>
              </a:r>
              <a:endParaRPr lang="cs-CZ" b="1" dirty="0"/>
            </a:p>
          </p:txBody>
        </p:sp>
        <p:sp>
          <p:nvSpPr>
            <p:cNvPr id="13" name="TextovéPole 12"/>
            <p:cNvSpPr txBox="1"/>
            <p:nvPr/>
          </p:nvSpPr>
          <p:spPr>
            <a:xfrm>
              <a:off x="2133601" y="4660232"/>
              <a:ext cx="10988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 smtClean="0"/>
                <a:t>Znalost</a:t>
              </a:r>
              <a:r>
                <a:rPr lang="cs-CZ" dirty="0" smtClean="0"/>
                <a:t> =</a:t>
              </a:r>
              <a:endParaRPr lang="cs-CZ" dirty="0"/>
            </a:p>
          </p:txBody>
        </p:sp>
        <p:cxnSp>
          <p:nvCxnSpPr>
            <p:cNvPr id="16" name="Zakřivená spojnice 15"/>
            <p:cNvCxnSpPr>
              <a:stCxn id="13" idx="1"/>
            </p:cNvCxnSpPr>
            <p:nvPr/>
          </p:nvCxnSpPr>
          <p:spPr>
            <a:xfrm rot="10800000" flipH="1">
              <a:off x="2133600" y="2366212"/>
              <a:ext cx="1335057" cy="2478687"/>
            </a:xfrm>
            <a:prstGeom prst="curvedConnector4">
              <a:avLst>
                <a:gd name="adj1" fmla="val -40554"/>
                <a:gd name="adj2" fmla="val 99029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ovéPole 20"/>
            <p:cNvSpPr txBox="1"/>
            <p:nvPr/>
          </p:nvSpPr>
          <p:spPr>
            <a:xfrm>
              <a:off x="4371474" y="5704064"/>
              <a:ext cx="291786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b="1" dirty="0" smtClean="0"/>
                <a:t>Pravda = korespondence </a:t>
              </a:r>
              <a:r>
                <a:rPr lang="cs-CZ" dirty="0" smtClean="0"/>
                <a:t>mentálního obrázku a skutečnosti</a:t>
              </a:r>
              <a:endParaRPr lang="cs-CZ" dirty="0"/>
            </a:p>
          </p:txBody>
        </p:sp>
        <p:cxnSp>
          <p:nvCxnSpPr>
            <p:cNvPr id="23" name="Přímá spojnice 22"/>
            <p:cNvCxnSpPr/>
            <p:nvPr/>
          </p:nvCxnSpPr>
          <p:spPr>
            <a:xfrm>
              <a:off x="4772526" y="4983397"/>
              <a:ext cx="1233445" cy="76769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Přímá spojnice 24"/>
            <p:cNvCxnSpPr>
              <a:stCxn id="17" idx="1"/>
            </p:cNvCxnSpPr>
            <p:nvPr/>
          </p:nvCxnSpPr>
          <p:spPr>
            <a:xfrm flipH="1">
              <a:off x="6264442" y="4852919"/>
              <a:ext cx="1473963" cy="8981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Zástupný symbol pro obsah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Zahlédnout</a:t>
            </a:r>
          </a:p>
          <a:p>
            <a:pPr marL="0" indent="0">
              <a:buNone/>
            </a:pPr>
            <a:r>
              <a:rPr lang="cs-CZ" b="1" dirty="0" smtClean="0"/>
              <a:t>Vyjádřit</a:t>
            </a:r>
          </a:p>
          <a:p>
            <a:pPr marL="0" indent="0">
              <a:buNone/>
            </a:pPr>
            <a:r>
              <a:rPr lang="cs-CZ" b="1" dirty="0" smtClean="0"/>
              <a:t>NĚCO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             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SKUTEČNOST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987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Skupina 30"/>
          <p:cNvGrpSpPr/>
          <p:nvPr/>
        </p:nvGrpSpPr>
        <p:grpSpPr>
          <a:xfrm>
            <a:off x="427955" y="339207"/>
            <a:ext cx="10841351" cy="6327190"/>
            <a:chOff x="427955" y="339207"/>
            <a:chExt cx="10841351" cy="6327190"/>
          </a:xfrm>
        </p:grpSpPr>
        <p:pic>
          <p:nvPicPr>
            <p:cNvPr id="2052" name="Picture 4" descr="https://image.freepik.com/free-icon/key-in-keyhole_318-55001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9369" y="5165558"/>
              <a:ext cx="1228224" cy="12282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http://simpleicon.com/wp-content/uploads/key-2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8838" y="1588168"/>
              <a:ext cx="1511718" cy="15117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ovéPole 4"/>
            <p:cNvSpPr txBox="1"/>
            <p:nvPr/>
          </p:nvSpPr>
          <p:spPr>
            <a:xfrm>
              <a:off x="427955" y="466978"/>
              <a:ext cx="2790241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/>
                <a:t>Poznatek</a:t>
              </a:r>
              <a:r>
                <a:rPr lang="cs-CZ" sz="2800" dirty="0" smtClean="0"/>
                <a:t> = osobní znalost, dovednost </a:t>
              </a:r>
              <a:endParaRPr lang="cs-CZ" sz="2800" dirty="0"/>
            </a:p>
          </p:txBody>
        </p:sp>
        <p:sp>
          <p:nvSpPr>
            <p:cNvPr id="6" name="TextovéPole 5"/>
            <p:cNvSpPr txBox="1"/>
            <p:nvPr/>
          </p:nvSpPr>
          <p:spPr>
            <a:xfrm>
              <a:off x="625641" y="5466068"/>
              <a:ext cx="334477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b="1" dirty="0" smtClean="0"/>
                <a:t>Pravda</a:t>
              </a:r>
              <a:r>
                <a:rPr lang="cs-CZ" sz="2400" dirty="0" smtClean="0"/>
                <a:t> =  klíč zapadne do zámku, odemkne ho a otevřou se dveře</a:t>
              </a:r>
              <a:endParaRPr lang="cs-CZ" sz="2400" dirty="0"/>
            </a:p>
          </p:txBody>
        </p:sp>
        <p:sp>
          <p:nvSpPr>
            <p:cNvPr id="9" name="TextovéPole 8"/>
            <p:cNvSpPr txBox="1"/>
            <p:nvPr/>
          </p:nvSpPr>
          <p:spPr>
            <a:xfrm>
              <a:off x="3376550" y="3951885"/>
              <a:ext cx="384208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b="1" dirty="0" smtClean="0"/>
                <a:t>Znalost</a:t>
              </a:r>
              <a:r>
                <a:rPr lang="cs-CZ" sz="2400" dirty="0" smtClean="0"/>
                <a:t> = klíč + zámek + otevření dveří</a:t>
              </a:r>
              <a:endParaRPr lang="cs-CZ" sz="2400" dirty="0"/>
            </a:p>
          </p:txBody>
        </p:sp>
        <p:pic>
          <p:nvPicPr>
            <p:cNvPr id="2056" name="Picture 8" descr="http://images.clipartpanda.com/door-clip-art-63318_door_closed_lg.gi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14358" y="339207"/>
              <a:ext cx="1854948" cy="29403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8" name="Picture 10" descr="https://image.freepik.com/free-icon/keyhole-of-a-door_318-52900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41279" y="2051385"/>
              <a:ext cx="1205163" cy="12051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4" name="Přímá spojnice se šipkou 13"/>
            <p:cNvCxnSpPr/>
            <p:nvPr/>
          </p:nvCxnSpPr>
          <p:spPr>
            <a:xfrm flipH="1">
              <a:off x="9173726" y="2028374"/>
              <a:ext cx="609600" cy="33074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15"/>
            <p:cNvCxnSpPr/>
            <p:nvPr/>
          </p:nvCxnSpPr>
          <p:spPr>
            <a:xfrm flipH="1" flipV="1">
              <a:off x="7468479" y="1067486"/>
              <a:ext cx="1827922" cy="9556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/>
          </p:nvCxnSpPr>
          <p:spPr>
            <a:xfrm flipH="1" flipV="1">
              <a:off x="7400384" y="1163052"/>
              <a:ext cx="1143690" cy="8883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ovéPole 18"/>
            <p:cNvSpPr txBox="1"/>
            <p:nvPr/>
          </p:nvSpPr>
          <p:spPr>
            <a:xfrm>
              <a:off x="5361761" y="339207"/>
              <a:ext cx="2325985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b="1" dirty="0" smtClean="0"/>
                <a:t>Vnější materiální podmínky </a:t>
              </a:r>
              <a:r>
                <a:rPr lang="cs-CZ" sz="2400" dirty="0" smtClean="0"/>
                <a:t>(změny ve vnějším prostředí)</a:t>
              </a:r>
              <a:endParaRPr lang="cs-CZ" sz="2400" dirty="0"/>
            </a:p>
          </p:txBody>
        </p:sp>
        <p:cxnSp>
          <p:nvCxnSpPr>
            <p:cNvPr id="23" name="Přímá spojnice se šipkou 22"/>
            <p:cNvCxnSpPr/>
            <p:nvPr/>
          </p:nvCxnSpPr>
          <p:spPr>
            <a:xfrm>
              <a:off x="2384948" y="2253815"/>
              <a:ext cx="1684421" cy="139666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Přímá spojnice se šipkou 24"/>
            <p:cNvCxnSpPr/>
            <p:nvPr/>
          </p:nvCxnSpPr>
          <p:spPr>
            <a:xfrm flipH="1">
              <a:off x="5334514" y="2344027"/>
              <a:ext cx="334887" cy="123209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060" name="Picture 12" descr="http://www.clker.com/cliparts/a/2/5/f/1301006255542685616open%20door-hi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1747" y="4923789"/>
              <a:ext cx="1551997" cy="17117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7" name="Přímá spojnice se šipkou 26"/>
            <p:cNvCxnSpPr/>
            <p:nvPr/>
          </p:nvCxnSpPr>
          <p:spPr>
            <a:xfrm>
              <a:off x="5478379" y="5699459"/>
              <a:ext cx="1275347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nice se šipkou 28"/>
            <p:cNvCxnSpPr/>
            <p:nvPr/>
          </p:nvCxnSpPr>
          <p:spPr>
            <a:xfrm flipH="1" flipV="1">
              <a:off x="6753726" y="4273174"/>
              <a:ext cx="646658" cy="64604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11868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Související obrázek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6225" y="953036"/>
            <a:ext cx="8152327" cy="5022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6896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Výsledek obrázku pro mark johnso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6694" y="347730"/>
            <a:ext cx="4314422" cy="5847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6290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ýsledek obrázku pro philosophy in the flesh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5475" y="296215"/>
            <a:ext cx="5293217" cy="6091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697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56823"/>
            <a:ext cx="10515600" cy="55201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4400" b="1" dirty="0" smtClean="0"/>
          </a:p>
          <a:p>
            <a:pPr marL="0" indent="0">
              <a:buNone/>
            </a:pPr>
            <a:r>
              <a:rPr lang="cs-CZ" sz="4400" b="1" dirty="0"/>
              <a:t> </a:t>
            </a:r>
            <a:r>
              <a:rPr lang="cs-CZ" sz="4400" b="1" dirty="0" smtClean="0"/>
              <a:t>            Mark Johnson + George Lakoff</a:t>
            </a:r>
          </a:p>
          <a:p>
            <a:pPr marL="0" indent="0">
              <a:buNone/>
            </a:pPr>
            <a:r>
              <a:rPr lang="cs-CZ" b="1" i="1" dirty="0" err="1" smtClean="0"/>
              <a:t>Philosophy</a:t>
            </a:r>
            <a:r>
              <a:rPr lang="cs-CZ" b="1" i="1" dirty="0" smtClean="0"/>
              <a:t> in </a:t>
            </a:r>
            <a:r>
              <a:rPr lang="cs-CZ" b="1" i="1" dirty="0" err="1" smtClean="0"/>
              <a:t>the</a:t>
            </a:r>
            <a:r>
              <a:rPr lang="cs-CZ" b="1" i="1" dirty="0" smtClean="0"/>
              <a:t> </a:t>
            </a:r>
            <a:r>
              <a:rPr lang="cs-CZ" b="1" i="1" dirty="0" err="1" smtClean="0"/>
              <a:t>Flesh</a:t>
            </a:r>
            <a:r>
              <a:rPr lang="cs-CZ" b="1" i="1" dirty="0" smtClean="0"/>
              <a:t>: </a:t>
            </a:r>
            <a:r>
              <a:rPr lang="cs-CZ" b="1" i="1" dirty="0" err="1" smtClean="0"/>
              <a:t>The</a:t>
            </a:r>
            <a:r>
              <a:rPr lang="cs-CZ" b="1" i="1" dirty="0" smtClean="0"/>
              <a:t> </a:t>
            </a:r>
            <a:r>
              <a:rPr lang="cs-CZ" b="1" i="1" dirty="0" err="1" smtClean="0"/>
              <a:t>Embodied</a:t>
            </a:r>
            <a:r>
              <a:rPr lang="cs-CZ" b="1" i="1" dirty="0" smtClean="0"/>
              <a:t> Mind and </a:t>
            </a:r>
            <a:r>
              <a:rPr lang="cs-CZ" b="1" i="1" dirty="0" err="1" smtClean="0"/>
              <a:t>its</a:t>
            </a:r>
            <a:r>
              <a:rPr lang="cs-CZ" b="1" i="1" dirty="0" smtClean="0"/>
              <a:t> </a:t>
            </a:r>
            <a:r>
              <a:rPr lang="cs-CZ" b="1" i="1" dirty="0" err="1" smtClean="0"/>
              <a:t>Challange</a:t>
            </a:r>
            <a:r>
              <a:rPr lang="cs-CZ" b="1" i="1" dirty="0" smtClean="0"/>
              <a:t> to Western </a:t>
            </a:r>
            <a:r>
              <a:rPr lang="cs-CZ" b="1" i="1" dirty="0" err="1" smtClean="0"/>
              <a:t>Thought</a:t>
            </a:r>
            <a:r>
              <a:rPr lang="cs-CZ" b="1" i="1" dirty="0" smtClean="0"/>
              <a:t> </a:t>
            </a:r>
            <a:endParaRPr lang="cs-CZ" b="1" i="1" dirty="0"/>
          </a:p>
          <a:p>
            <a:pPr marL="0" indent="0">
              <a:buNone/>
            </a:pPr>
            <a:r>
              <a:rPr lang="cs-CZ" b="1" i="1" dirty="0" smtClean="0"/>
              <a:t>Filozofie </a:t>
            </a:r>
            <a:r>
              <a:rPr lang="cs-CZ" b="1" i="1" dirty="0" smtClean="0"/>
              <a:t>tělem oděná: Výzvy vtělesněné mysli pro západní myšlení</a:t>
            </a:r>
          </a:p>
          <a:p>
            <a:endParaRPr lang="cs-CZ" b="1" dirty="0" smtClean="0"/>
          </a:p>
          <a:p>
            <a:r>
              <a:rPr lang="cs-CZ" b="1" dirty="0" smtClean="0"/>
              <a:t>filozofie není odtělesněná, není abstraktním myšlením</a:t>
            </a:r>
          </a:p>
          <a:p>
            <a:r>
              <a:rPr lang="cs-CZ" b="1" dirty="0" smtClean="0"/>
              <a:t>základní myšlenky filozofie jsou postaveny metaforách</a:t>
            </a:r>
          </a:p>
          <a:p>
            <a:r>
              <a:rPr lang="cs-CZ" b="1" dirty="0" smtClean="0"/>
              <a:t>metafory jsou vždy ukotvené v lidské tělesnosti</a:t>
            </a:r>
          </a:p>
          <a:p>
            <a:r>
              <a:rPr lang="cs-CZ" b="1" dirty="0" smtClean="0"/>
              <a:t>metafory jsou kognitivní nástroje</a:t>
            </a:r>
          </a:p>
          <a:p>
            <a:endParaRPr lang="cs-CZ" b="1" dirty="0" smtClean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59049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6852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Metafora </a:t>
            </a:r>
            <a:r>
              <a:rPr lang="cs-CZ" b="1" dirty="0"/>
              <a:t>= kognitivní </a:t>
            </a:r>
            <a:r>
              <a:rPr lang="cs-CZ" b="1" dirty="0" smtClean="0"/>
              <a:t>nástroj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942008" y="1941535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Tradiční metafora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zahlédnutí </a:t>
            </a:r>
            <a:r>
              <a:rPr lang="cs-CZ" dirty="0" smtClean="0"/>
              <a:t> /  </a:t>
            </a:r>
            <a:r>
              <a:rPr lang="cs-CZ" b="1" dirty="0" smtClean="0"/>
              <a:t>pochopit</a:t>
            </a:r>
            <a:endParaRPr lang="cs-CZ" b="1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zahlédnu </a:t>
            </a:r>
            <a:r>
              <a:rPr lang="cs-CZ" b="1" dirty="0" smtClean="0">
                <a:solidFill>
                  <a:srgbClr val="C00000"/>
                </a:solidFill>
              </a:rPr>
              <a:t>objekt</a:t>
            </a:r>
          </a:p>
          <a:p>
            <a:pPr marL="0" indent="0">
              <a:buNone/>
            </a:pPr>
            <a:r>
              <a:rPr lang="cs-CZ" b="1" dirty="0" smtClean="0"/>
              <a:t>chápu se </a:t>
            </a:r>
            <a:r>
              <a:rPr lang="cs-CZ" b="1" dirty="0" smtClean="0">
                <a:solidFill>
                  <a:srgbClr val="C00000"/>
                </a:solidFill>
              </a:rPr>
              <a:t>objektu</a:t>
            </a:r>
          </a:p>
        </p:txBody>
      </p:sp>
    </p:spTree>
    <p:extLst>
      <p:ext uri="{BB962C8B-B14F-4D97-AF65-F5344CB8AC3E}">
        <p14:creationId xmlns:p14="http://schemas.microsoft.com/office/powerpoint/2010/main" val="35898226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490</Words>
  <Application>Microsoft Office PowerPoint</Application>
  <PresentationFormat>Širokoúhlá obrazovka</PresentationFormat>
  <Paragraphs>124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9" baseType="lpstr">
      <vt:lpstr>Arial</vt:lpstr>
      <vt:lpstr>Arial Black</vt:lpstr>
      <vt:lpstr>Arial Narrow</vt:lpstr>
      <vt:lpstr>Arial Rounded MT Bold</vt:lpstr>
      <vt:lpstr>Calibri</vt:lpstr>
      <vt:lpstr>Calibri Light</vt:lpstr>
      <vt:lpstr>Wingdings</vt:lpstr>
      <vt:lpstr>Motiv Office</vt:lpstr>
      <vt:lpstr>KONSTRUKTIVISMUS Od objektivismu k experiencialismu</vt:lpstr>
      <vt:lpstr>Dva přístupy k poznání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Metafora = kognitivní nástroj</vt:lpstr>
      <vt:lpstr>            Uchopit NĚCO                  Pochopit</vt:lpstr>
      <vt:lpstr>Prezentace aplikace PowerPoint</vt:lpstr>
      <vt:lpstr>Prezentace aplikace PowerPoint</vt:lpstr>
      <vt:lpstr>Metafora = kognitivní nástroj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objektivismus   vs.  experiencialismus</vt:lpstr>
      <vt:lpstr>             Transmise   vs.  konstruktivismus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Nehyba</dc:creator>
  <cp:lastModifiedBy>Sip</cp:lastModifiedBy>
  <cp:revision>25</cp:revision>
  <dcterms:created xsi:type="dcterms:W3CDTF">2016-01-20T15:41:12Z</dcterms:created>
  <dcterms:modified xsi:type="dcterms:W3CDTF">2019-11-04T07:52:10Z</dcterms:modified>
</cp:coreProperties>
</file>